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6" r:id="rId6"/>
    <p:sldId id="270" r:id="rId7"/>
    <p:sldId id="271" r:id="rId8"/>
    <p:sldId id="268" r:id="rId9"/>
    <p:sldId id="277" r:id="rId10"/>
    <p:sldId id="272" r:id="rId11"/>
    <p:sldId id="27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>
      <p:cViewPr varScale="1">
        <p:scale>
          <a:sx n="116" d="100"/>
          <a:sy n="116" d="100"/>
        </p:scale>
        <p:origin x="331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FF8C-BFD5-4B0D-B882-C24F580B56BA}" type="datetime1">
              <a:rPr lang="en-US" smtClean="0"/>
              <a:t>11/30/2018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D2E1-84E9-48F0-9005-EE14CDB246CF}" type="datetime1">
              <a:rPr lang="en-US" smtClean="0"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DD34-0C80-47D5-8576-65C4176462FF}" type="datetime1">
              <a:rPr lang="en-US" smtClean="0"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8CD-789E-4E49-A7CC-F40CD5757322}" type="datetime1">
              <a:rPr lang="en-US" smtClean="0"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350E-0D15-4061-8F78-FADE0073EA7E}" type="datetime1">
              <a:rPr lang="en-US" smtClean="0"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8C49-5AC2-4189-84E7-6C196CA23FC6}" type="datetime1">
              <a:rPr lang="en-US" smtClean="0"/>
              <a:t>11/30/2018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7718-D2C0-493B-A6C9-552B94B2F261}" type="datetime1">
              <a:rPr lang="en-US" smtClean="0"/>
              <a:t>11/30/2018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7383-1BD9-4407-B5E7-319863022BC8}" type="datetime1">
              <a:rPr lang="en-US" smtClean="0"/>
              <a:t>11/30/2018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1936-80DC-4D49-AC74-CDC1ACE83D8A}" type="datetime1">
              <a:rPr lang="en-US" smtClean="0"/>
              <a:t>11/30/2018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447-4482-4180-893E-79B6D2B61F4E}" type="datetime1">
              <a:rPr lang="en-US" smtClean="0"/>
              <a:t>11/30/2018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09E-AE58-4D4F-A419-EA3E1C6F2166}" type="datetime1">
              <a:rPr lang="en-US" smtClean="0"/>
              <a:t>11/30/2018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6FA9-8415-4BDF-BCA6-A04CC82A0964}" type="datetime1">
              <a:rPr lang="en-US" smtClean="0"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ElementaryCellularAutomat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1zKu3fDQR8" TargetMode="External"/><Relationship Id="rId3" Type="http://schemas.openxmlformats.org/officeDocument/2006/relationships/hyperlink" Target="http://citeseerx.ist.psu.edu/viewdoc/download?doi=10.1.1.15.1354&amp;rep=rep1&amp;type=pdf" TargetMode="External"/><Relationship Id="rId7" Type="http://schemas.openxmlformats.org/officeDocument/2006/relationships/hyperlink" Target="https://www.youtube.com/watch?v=EyrwOf239M4" TargetMode="External"/><Relationship Id="rId2" Type="http://schemas.openxmlformats.org/officeDocument/2006/relationships/hyperlink" Target="https://arxiv.org/ftp/arxiv/papers/1006/1006.282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ellular_automaton" TargetMode="External"/><Relationship Id="rId5" Type="http://schemas.openxmlformats.org/officeDocument/2006/relationships/hyperlink" Target="http://mathworld.wolfram.com/ElementaryCellularAutomaton.html" TargetMode="External"/><Relationship Id="rId4" Type="http://schemas.openxmlformats.org/officeDocument/2006/relationships/hyperlink" Target="https://pdfs.semanticscholar.org/1ba4/82587cb9e10cf4c6ebf56e3d31a21b8f683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193636" cy="2000251"/>
          </a:xfrm>
        </p:spPr>
        <p:txBody>
          <a:bodyPr/>
          <a:lstStyle/>
          <a:p>
            <a:r>
              <a:rPr lang="en-US" dirty="0"/>
              <a:t>Elementary Cellular Automaton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193636" cy="3251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Overview and implementation</a:t>
            </a:r>
          </a:p>
          <a:p>
            <a:endParaRPr lang="en-US" dirty="0"/>
          </a:p>
          <a:p>
            <a:r>
              <a:rPr lang="en-US" sz="2000" dirty="0"/>
              <a:t>Matthew Bluestein</a:t>
            </a:r>
          </a:p>
          <a:p>
            <a:r>
              <a:rPr lang="en-US" sz="1400" dirty="0"/>
              <a:t>CIS4362</a:t>
            </a:r>
          </a:p>
          <a:p>
            <a:r>
              <a:rPr lang="en-US" sz="1400" dirty="0"/>
              <a:t>11/22/2018</a:t>
            </a:r>
          </a:p>
          <a:p>
            <a:r>
              <a:rPr lang="en-US" sz="1400" dirty="0"/>
              <a:t>Final Project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8683EF-713D-4687-9BBE-71635F9A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Cellular Automaton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specified as a state (could be binary, ASCII, geolocation, etc.)</a:t>
            </a:r>
          </a:p>
          <a:p>
            <a:r>
              <a:rPr lang="en-US" dirty="0"/>
              <a:t>Spatial / Checkerboard Structure</a:t>
            </a:r>
          </a:p>
          <a:p>
            <a:pPr lvl="1"/>
            <a:r>
              <a:rPr lang="en-US" dirty="0"/>
              <a:t>Each element will be affected by its neighbors</a:t>
            </a:r>
          </a:p>
          <a:p>
            <a:r>
              <a:rPr lang="en-US" dirty="0"/>
              <a:t>Seed Parameters</a:t>
            </a:r>
          </a:p>
          <a:p>
            <a:pPr lvl="1"/>
            <a:r>
              <a:rPr lang="en-US" dirty="0"/>
              <a:t>Size – number of cells to be generated</a:t>
            </a:r>
          </a:p>
          <a:p>
            <a:pPr lvl="1"/>
            <a:r>
              <a:rPr lang="en-US" dirty="0"/>
              <a:t>Initial state – initial configuration of cells</a:t>
            </a:r>
          </a:p>
          <a:p>
            <a:pPr lvl="1"/>
            <a:r>
              <a:rPr lang="en-US" dirty="0"/>
              <a:t>Neighborhood – different types of adjacency </a:t>
            </a:r>
          </a:p>
          <a:p>
            <a:pPr lvl="1"/>
            <a:r>
              <a:rPr lang="en-US" dirty="0"/>
              <a:t>Rule – how cells are changed based on their neighbors</a:t>
            </a:r>
          </a:p>
          <a:p>
            <a:pPr lvl="1"/>
            <a:r>
              <a:rPr lang="en-US" dirty="0"/>
              <a:t>Boundary conditions – circular, predetermined end values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36C84-82C3-4EA6-B308-24AFDAD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Automaton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</a:t>
            </a:r>
          </a:p>
          <a:p>
            <a:pPr lvl="1"/>
            <a:r>
              <a:rPr lang="en-US" dirty="0"/>
              <a:t>Uniform – all cells in grid are changed based on the same rule at the same time</a:t>
            </a:r>
          </a:p>
          <a:p>
            <a:pPr lvl="1"/>
            <a:r>
              <a:rPr lang="en-US" dirty="0"/>
              <a:t>Non-uniform – each cell is changed based on a rule different from that of its neighbor</a:t>
            </a:r>
          </a:p>
          <a:p>
            <a:r>
              <a:rPr lang="en-US" dirty="0"/>
              <a:t>Modifications</a:t>
            </a:r>
          </a:p>
          <a:p>
            <a:pPr lvl="1"/>
            <a:r>
              <a:rPr lang="en-US" dirty="0"/>
              <a:t>Programmable – employs signals to control encryption at runtime, has more seed attributes</a:t>
            </a:r>
          </a:p>
          <a:p>
            <a:pPr lvl="1"/>
            <a:r>
              <a:rPr lang="en-US" dirty="0"/>
              <a:t>Reversible – has only one successor and predecessor and is one-to-one to allow for reversing of the encryption process</a:t>
            </a:r>
          </a:p>
          <a:p>
            <a:r>
              <a:rPr lang="en-US" dirty="0"/>
              <a:t>State change dynamics</a:t>
            </a:r>
          </a:p>
          <a:p>
            <a:pPr lvl="1"/>
            <a:r>
              <a:rPr lang="en-US" dirty="0"/>
              <a:t>Influence dynamics – agents change state but not location</a:t>
            </a:r>
          </a:p>
          <a:p>
            <a:pPr lvl="1"/>
            <a:r>
              <a:rPr lang="en-US" dirty="0"/>
              <a:t>Migration dynamics – agents change location but not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36C84-82C3-4EA6-B308-24AFDAD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Cellular Automaton (ECA)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type of cellular automaton</a:t>
            </a:r>
          </a:p>
          <a:p>
            <a:pPr lvl="1"/>
            <a:r>
              <a:rPr lang="en-US" dirty="0"/>
              <a:t>Binary characters (either 1 or 0 in each cell at all times)</a:t>
            </a:r>
          </a:p>
          <a:p>
            <a:pPr lvl="1"/>
            <a:r>
              <a:rPr lang="en-US" dirty="0"/>
              <a:t>1D array for cell storage</a:t>
            </a:r>
          </a:p>
          <a:p>
            <a:pPr lvl="1"/>
            <a:r>
              <a:rPr lang="en-US" dirty="0"/>
              <a:t>Neighborhood includes only elements to left and right of current cell</a:t>
            </a:r>
          </a:p>
          <a:p>
            <a:pPr lvl="2"/>
            <a:r>
              <a:rPr lang="en-US" dirty="0"/>
              <a:t>Circular pattern (when going off the edge wrap around to get left and right cells)</a:t>
            </a:r>
          </a:p>
          <a:p>
            <a:pPr lvl="1"/>
            <a:r>
              <a:rPr lang="en-US" dirty="0"/>
              <a:t>2 ^ 3 = 8 value possibilities (000, 001, … , 110, 111)</a:t>
            </a:r>
          </a:p>
          <a:p>
            <a:pPr lvl="2"/>
            <a:r>
              <a:rPr lang="en-US" dirty="0"/>
              <a:t>Keyset has 2 binary values for each of these 8 values</a:t>
            </a:r>
          </a:p>
          <a:p>
            <a:pPr lvl="3"/>
            <a:r>
              <a:rPr lang="en-US" dirty="0"/>
              <a:t>2 ^ 8 = 256 possible keysets</a:t>
            </a:r>
          </a:p>
          <a:p>
            <a:pPr lvl="4"/>
            <a:r>
              <a:rPr lang="en-US" dirty="0"/>
              <a:t>0 – 255 are converted into binary and used as a key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36C84-82C3-4EA6-B308-24AFDAD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Cellular Automaton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values depend on their neighboring values as well as the keyset used adding complexity</a:t>
            </a:r>
          </a:p>
          <a:p>
            <a:pPr lvl="1"/>
            <a:r>
              <a:rPr lang="en-US" dirty="0"/>
              <a:t>If programmable may have even more seed values</a:t>
            </a:r>
          </a:p>
          <a:p>
            <a:r>
              <a:rPr lang="en-US" dirty="0"/>
              <a:t>Many to one correspondence if not reversible</a:t>
            </a:r>
          </a:p>
          <a:p>
            <a:pPr lvl="1"/>
            <a:r>
              <a:rPr lang="en-US" dirty="0"/>
              <a:t>Guessing initial seed values is very hard</a:t>
            </a:r>
          </a:p>
          <a:p>
            <a:r>
              <a:rPr lang="en-US" dirty="0"/>
              <a:t>14 of the 256 keysets are believed to produce truly random output</a:t>
            </a:r>
          </a:p>
          <a:p>
            <a:pPr lvl="1"/>
            <a:r>
              <a:rPr lang="en-US" dirty="0"/>
              <a:t>The use of multiple keysets simultaneously is feasible</a:t>
            </a:r>
          </a:p>
          <a:p>
            <a:pPr lvl="1"/>
            <a:r>
              <a:rPr lang="en-US" dirty="0"/>
              <a:t>Unpredictable complexity over multiple iterations</a:t>
            </a:r>
          </a:p>
          <a:p>
            <a:pPr lvl="1"/>
            <a:r>
              <a:rPr lang="en-US" dirty="0"/>
              <a:t>Each keyset falls within one of Wolfram’s classifications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36C84-82C3-4EA6-B308-24AFDAD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Wolfram’s Classifications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1 – stable, homogenous state (all 1’s or 0’s), initial configuration has no effect</a:t>
            </a:r>
          </a:p>
          <a:p>
            <a:r>
              <a:rPr lang="en-US" dirty="0"/>
              <a:t>Class 2 – scalable or oscillating structures, initial configuration stays local</a:t>
            </a:r>
          </a:p>
          <a:p>
            <a:r>
              <a:rPr lang="en-US" dirty="0"/>
              <a:t>Class 3 – pseudorandom or chaotic effect, initial configuration has constant effect</a:t>
            </a:r>
          </a:p>
          <a:p>
            <a:r>
              <a:rPr lang="en-US" dirty="0"/>
              <a:t>Class 4 – complex structures, initial configuration has some effect, after many iterations may become similar to class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36C84-82C3-4EA6-B308-24AFDAD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of ECA explained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for academic purposes to seed is all 0’s with a singular 1 in the center to view the pattern in a standard way</a:t>
            </a:r>
          </a:p>
          <a:p>
            <a:r>
              <a:rPr lang="en-US" dirty="0"/>
              <a:t>Each row below the top is another iteration of the algorithm being applied to the previous row</a:t>
            </a:r>
          </a:p>
          <a:p>
            <a:r>
              <a:rPr lang="en-US" dirty="0"/>
              <a:t>The shape of the 2D image gives us an idea of how that keyset would modify the cells over time</a:t>
            </a:r>
          </a:p>
          <a:p>
            <a:r>
              <a:rPr lang="en-US" dirty="0"/>
              <a:t>Visualizations of different keysets</a:t>
            </a:r>
          </a:p>
          <a:p>
            <a:pPr lvl="1"/>
            <a:r>
              <a:rPr lang="en-US" u="sng" dirty="0">
                <a:hlinkClick r:id="rId2"/>
              </a:rPr>
              <a:t>http://mathworld.wolfram.com/ElementaryCellularAutomaton.html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36C84-82C3-4EA6-B308-24AFDAD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u="sng" dirty="0">
                <a:hlinkClick r:id="rId2"/>
              </a:rPr>
              <a:t>https://arxiv.org/ftp/arxiv/papers/1006/1006.2822.pdf</a:t>
            </a:r>
            <a:r>
              <a:rPr lang="en-US" dirty="0"/>
              <a:t> </a:t>
            </a:r>
          </a:p>
          <a:p>
            <a:pPr fontAlgn="base"/>
            <a:r>
              <a:rPr lang="en-US" u="sng" dirty="0">
                <a:hlinkClick r:id="rId3"/>
              </a:rPr>
              <a:t>http://citeseerx.ist.psu.edu/viewdoc/download?doi=10.1.1.15.1354&amp;rep=rep1&amp;type=pdf</a:t>
            </a:r>
            <a:endParaRPr lang="en-US" dirty="0"/>
          </a:p>
          <a:p>
            <a:pPr fontAlgn="base"/>
            <a:r>
              <a:rPr lang="en-US" u="sng" dirty="0">
                <a:hlinkClick r:id="rId4"/>
              </a:rPr>
              <a:t>https://pdfs.semanticscholar.org/1ba4/82587cb9e10cf4c6ebf56e3d31a21b8f6832.pdf</a:t>
            </a:r>
            <a:r>
              <a:rPr lang="en-US" dirty="0"/>
              <a:t> </a:t>
            </a:r>
          </a:p>
          <a:p>
            <a:pPr fontAlgn="base"/>
            <a:r>
              <a:rPr lang="en-US" u="sng" dirty="0">
                <a:hlinkClick r:id="rId5"/>
              </a:rPr>
              <a:t>http://mathworld.wolfram.com/ElementaryCellularAutomaton.html</a:t>
            </a:r>
            <a:endParaRPr lang="en-US" dirty="0"/>
          </a:p>
          <a:p>
            <a:pPr fontAlgn="base"/>
            <a:r>
              <a:rPr lang="en-US" u="sng" dirty="0">
                <a:hlinkClick r:id="rId6"/>
              </a:rPr>
              <a:t>https://en.wikipedia.org/wiki/Cellular_automaton</a:t>
            </a:r>
            <a:r>
              <a:rPr lang="en-US" u="sng" dirty="0"/>
              <a:t> </a:t>
            </a:r>
            <a:endParaRPr lang="en-US" dirty="0"/>
          </a:p>
          <a:p>
            <a:pPr fontAlgn="base"/>
            <a:r>
              <a:rPr lang="en-US" u="sng" dirty="0">
                <a:hlinkClick r:id="rId7"/>
              </a:rPr>
              <a:t>https://www.youtube.com/watch?v=EyrwOf239M4</a:t>
            </a:r>
            <a:endParaRPr lang="en-US" dirty="0"/>
          </a:p>
          <a:p>
            <a:pPr fontAlgn="base"/>
            <a:r>
              <a:rPr lang="en-US" u="sng" dirty="0">
                <a:hlinkClick r:id="rId8"/>
              </a:rPr>
              <a:t>https://www.youtube.com/watch?v=W1zKu3fDQR8</a:t>
            </a:r>
            <a:endParaRPr lang="en-US" u="sng" dirty="0">
              <a:hlinkClick r:id="rId6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36C84-82C3-4EA6-B308-24AFDAD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422</TotalTime>
  <Words>613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Elementary Cellular Automaton</vt:lpstr>
      <vt:lpstr>Structure of Cellular Automaton</vt:lpstr>
      <vt:lpstr>Cellular Automaton Types</vt:lpstr>
      <vt:lpstr>Elementary Cellular Automaton (ECA) </vt:lpstr>
      <vt:lpstr>Why Cellular Automaton</vt:lpstr>
      <vt:lpstr>Wolfram’s Classifications</vt:lpstr>
      <vt:lpstr>Visualizations of ECA explained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Automata</dc:title>
  <dc:creator>Matthew Bluestein</dc:creator>
  <cp:lastModifiedBy>Matthew Bluestein</cp:lastModifiedBy>
  <cp:revision>13</cp:revision>
  <dcterms:created xsi:type="dcterms:W3CDTF">2018-11-30T19:58:01Z</dcterms:created>
  <dcterms:modified xsi:type="dcterms:W3CDTF">2018-12-01T00:11:30Z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