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E1194D6-107C-4E5A-B3FE-B2DD5E9082CA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0344C4C-BFDD-4124-B0E8-DF6FFAD0BABC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Relationship Id="rId2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54;p13" descr=""/>
          <p:cNvPicPr/>
          <p:nvPr/>
        </p:nvPicPr>
        <p:blipFill>
          <a:blip r:embed="rId1"/>
          <a:stretch/>
        </p:blipFill>
        <p:spPr>
          <a:xfrm>
            <a:off x="296280" y="106668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75" name="Google Shape;55;p13" descr=""/>
          <p:cNvPicPr/>
          <p:nvPr/>
        </p:nvPicPr>
        <p:blipFill>
          <a:blip r:embed="rId2"/>
          <a:stretch/>
        </p:blipFill>
        <p:spPr>
          <a:xfrm>
            <a:off x="1253520" y="106668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76" name="Google Shape;56;p13" descr=""/>
          <p:cNvPicPr/>
          <p:nvPr/>
        </p:nvPicPr>
        <p:blipFill>
          <a:blip r:embed="rId3"/>
          <a:stretch/>
        </p:blipFill>
        <p:spPr>
          <a:xfrm>
            <a:off x="2210760" y="106668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77" name="Google Shape;57;p13" descr=""/>
          <p:cNvPicPr/>
          <p:nvPr/>
        </p:nvPicPr>
        <p:blipFill>
          <a:blip r:embed="rId4"/>
          <a:stretch/>
        </p:blipFill>
        <p:spPr>
          <a:xfrm>
            <a:off x="3168720" y="106668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78" name="Google Shape;58;p13" descr=""/>
          <p:cNvPicPr/>
          <p:nvPr/>
        </p:nvPicPr>
        <p:blipFill>
          <a:blip r:embed="rId5"/>
          <a:stretch/>
        </p:blipFill>
        <p:spPr>
          <a:xfrm>
            <a:off x="296280" y="202392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79" name="Google Shape;59;p13" descr=""/>
          <p:cNvPicPr/>
          <p:nvPr/>
        </p:nvPicPr>
        <p:blipFill>
          <a:blip r:embed="rId6"/>
          <a:stretch/>
        </p:blipFill>
        <p:spPr>
          <a:xfrm>
            <a:off x="1253520" y="202392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80" name="Google Shape;60;p13" descr=""/>
          <p:cNvPicPr/>
          <p:nvPr/>
        </p:nvPicPr>
        <p:blipFill>
          <a:blip r:embed="rId7"/>
          <a:stretch/>
        </p:blipFill>
        <p:spPr>
          <a:xfrm>
            <a:off x="2210760" y="202392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81" name="Google Shape;61;p13" descr=""/>
          <p:cNvPicPr/>
          <p:nvPr/>
        </p:nvPicPr>
        <p:blipFill>
          <a:blip r:embed="rId8"/>
          <a:stretch/>
        </p:blipFill>
        <p:spPr>
          <a:xfrm>
            <a:off x="3168720" y="202392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82" name="Google Shape;62;p13" descr=""/>
          <p:cNvPicPr/>
          <p:nvPr/>
        </p:nvPicPr>
        <p:blipFill>
          <a:blip r:embed="rId9"/>
          <a:stretch/>
        </p:blipFill>
        <p:spPr>
          <a:xfrm>
            <a:off x="296280" y="298116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83" name="Google Shape;63;p13" descr=""/>
          <p:cNvPicPr/>
          <p:nvPr/>
        </p:nvPicPr>
        <p:blipFill>
          <a:blip r:embed="rId10"/>
          <a:stretch/>
        </p:blipFill>
        <p:spPr>
          <a:xfrm>
            <a:off x="1253520" y="298116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84" name="Google Shape;64;p13" descr=""/>
          <p:cNvPicPr/>
          <p:nvPr/>
        </p:nvPicPr>
        <p:blipFill>
          <a:blip r:embed="rId11"/>
          <a:stretch/>
        </p:blipFill>
        <p:spPr>
          <a:xfrm>
            <a:off x="2210760" y="298116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85" name="Google Shape;65;p13" descr=""/>
          <p:cNvPicPr/>
          <p:nvPr/>
        </p:nvPicPr>
        <p:blipFill>
          <a:blip r:embed="rId12"/>
          <a:stretch/>
        </p:blipFill>
        <p:spPr>
          <a:xfrm>
            <a:off x="3168720" y="298116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86" name="Google Shape;66;p13" descr=""/>
          <p:cNvPicPr/>
          <p:nvPr/>
        </p:nvPicPr>
        <p:blipFill>
          <a:blip r:embed="rId13"/>
          <a:stretch/>
        </p:blipFill>
        <p:spPr>
          <a:xfrm>
            <a:off x="296280" y="393840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87" name="Google Shape;67;p13" descr=""/>
          <p:cNvPicPr/>
          <p:nvPr/>
        </p:nvPicPr>
        <p:blipFill>
          <a:blip r:embed="rId14"/>
          <a:stretch/>
        </p:blipFill>
        <p:spPr>
          <a:xfrm>
            <a:off x="1252440" y="393840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88" name="Google Shape;68;p13" descr=""/>
          <p:cNvPicPr/>
          <p:nvPr/>
        </p:nvPicPr>
        <p:blipFill>
          <a:blip r:embed="rId15"/>
          <a:stretch/>
        </p:blipFill>
        <p:spPr>
          <a:xfrm>
            <a:off x="2210760" y="393840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89" name="Google Shape;69;p13" descr=""/>
          <p:cNvPicPr/>
          <p:nvPr/>
        </p:nvPicPr>
        <p:blipFill>
          <a:blip r:embed="rId16"/>
          <a:stretch/>
        </p:blipFill>
        <p:spPr>
          <a:xfrm>
            <a:off x="3168720" y="3938400"/>
            <a:ext cx="956880" cy="9568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90" name="CustomShape 1"/>
          <p:cNvSpPr/>
          <p:nvPr/>
        </p:nvSpPr>
        <p:spPr>
          <a:xfrm>
            <a:off x="2013840" y="267120"/>
            <a:ext cx="51163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Compass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900680" y="1119960"/>
            <a:ext cx="3451680" cy="34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 Set Details: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directions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300x300 pixels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“correct” images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12 “incorrect”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013840" y="256680"/>
            <a:ext cx="51163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Full 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Google Shape;143;p22" descr=""/>
          <p:cNvPicPr/>
          <p:nvPr/>
        </p:nvPicPr>
        <p:blipFill>
          <a:blip r:embed="rId1"/>
          <a:stretch/>
        </p:blipFill>
        <p:spPr>
          <a:xfrm>
            <a:off x="439920" y="86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29" name="Google Shape;144;p22" descr=""/>
          <p:cNvPicPr/>
          <p:nvPr/>
        </p:nvPicPr>
        <p:blipFill>
          <a:blip r:embed="rId2"/>
          <a:stretch/>
        </p:blipFill>
        <p:spPr>
          <a:xfrm>
            <a:off x="799920" y="86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30" name="Google Shape;145;p22" descr=""/>
          <p:cNvPicPr/>
          <p:nvPr/>
        </p:nvPicPr>
        <p:blipFill>
          <a:blip r:embed="rId3"/>
          <a:stretch/>
        </p:blipFill>
        <p:spPr>
          <a:xfrm>
            <a:off x="1159920" y="86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31" name="Google Shape;146;p22" descr=""/>
          <p:cNvPicPr/>
          <p:nvPr/>
        </p:nvPicPr>
        <p:blipFill>
          <a:blip r:embed="rId4"/>
          <a:stretch/>
        </p:blipFill>
        <p:spPr>
          <a:xfrm>
            <a:off x="1520280" y="86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32" name="Google Shape;147;p22" descr=""/>
          <p:cNvPicPr/>
          <p:nvPr/>
        </p:nvPicPr>
        <p:blipFill>
          <a:blip r:embed="rId5"/>
          <a:stretch/>
        </p:blipFill>
        <p:spPr>
          <a:xfrm>
            <a:off x="439920" y="122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33" name="Google Shape;148;p22" descr=""/>
          <p:cNvPicPr/>
          <p:nvPr/>
        </p:nvPicPr>
        <p:blipFill>
          <a:blip r:embed="rId6"/>
          <a:stretch/>
        </p:blipFill>
        <p:spPr>
          <a:xfrm>
            <a:off x="799920" y="122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34" name="Google Shape;149;p22" descr=""/>
          <p:cNvPicPr/>
          <p:nvPr/>
        </p:nvPicPr>
        <p:blipFill>
          <a:blip r:embed="rId7"/>
          <a:stretch/>
        </p:blipFill>
        <p:spPr>
          <a:xfrm>
            <a:off x="1159920" y="122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35" name="Google Shape;150;p22" descr=""/>
          <p:cNvPicPr/>
          <p:nvPr/>
        </p:nvPicPr>
        <p:blipFill>
          <a:blip r:embed="rId8"/>
          <a:stretch/>
        </p:blipFill>
        <p:spPr>
          <a:xfrm>
            <a:off x="1520280" y="122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36" name="Google Shape;151;p22" descr=""/>
          <p:cNvPicPr/>
          <p:nvPr/>
        </p:nvPicPr>
        <p:blipFill>
          <a:blip r:embed="rId9"/>
          <a:stretch/>
        </p:blipFill>
        <p:spPr>
          <a:xfrm>
            <a:off x="439920" y="158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37" name="Google Shape;152;p22" descr=""/>
          <p:cNvPicPr/>
          <p:nvPr/>
        </p:nvPicPr>
        <p:blipFill>
          <a:blip r:embed="rId10"/>
          <a:stretch/>
        </p:blipFill>
        <p:spPr>
          <a:xfrm>
            <a:off x="799920" y="158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38" name="Google Shape;153;p22" descr=""/>
          <p:cNvPicPr/>
          <p:nvPr/>
        </p:nvPicPr>
        <p:blipFill>
          <a:blip r:embed="rId11"/>
          <a:stretch/>
        </p:blipFill>
        <p:spPr>
          <a:xfrm>
            <a:off x="1159920" y="158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39" name="Google Shape;154;p22" descr=""/>
          <p:cNvPicPr/>
          <p:nvPr/>
        </p:nvPicPr>
        <p:blipFill>
          <a:blip r:embed="rId12"/>
          <a:stretch/>
        </p:blipFill>
        <p:spPr>
          <a:xfrm>
            <a:off x="1520280" y="158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40" name="Google Shape;155;p22" descr=""/>
          <p:cNvPicPr/>
          <p:nvPr/>
        </p:nvPicPr>
        <p:blipFill>
          <a:blip r:embed="rId13"/>
          <a:stretch/>
        </p:blipFill>
        <p:spPr>
          <a:xfrm>
            <a:off x="439920" y="194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41" name="Google Shape;156;p22" descr=""/>
          <p:cNvPicPr/>
          <p:nvPr/>
        </p:nvPicPr>
        <p:blipFill>
          <a:blip r:embed="rId14"/>
          <a:stretch/>
        </p:blipFill>
        <p:spPr>
          <a:xfrm>
            <a:off x="799560" y="194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42" name="Google Shape;157;p22" descr=""/>
          <p:cNvPicPr/>
          <p:nvPr/>
        </p:nvPicPr>
        <p:blipFill>
          <a:blip r:embed="rId15"/>
          <a:stretch/>
        </p:blipFill>
        <p:spPr>
          <a:xfrm>
            <a:off x="1159920" y="194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43" name="Google Shape;158;p22" descr=""/>
          <p:cNvPicPr/>
          <p:nvPr/>
        </p:nvPicPr>
        <p:blipFill>
          <a:blip r:embed="rId16"/>
          <a:stretch/>
        </p:blipFill>
        <p:spPr>
          <a:xfrm>
            <a:off x="1520280" y="1945080"/>
            <a:ext cx="359640" cy="359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44" name="Google Shape;159;p22" descr=""/>
          <p:cNvPicPr/>
          <p:nvPr/>
        </p:nvPicPr>
        <p:blipFill>
          <a:blip r:embed="rId17"/>
          <a:stretch/>
        </p:blipFill>
        <p:spPr>
          <a:xfrm>
            <a:off x="2856240" y="846720"/>
            <a:ext cx="1419120" cy="16308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45" name="Google Shape;160;p22" descr=""/>
          <p:cNvPicPr/>
          <p:nvPr/>
        </p:nvPicPr>
        <p:blipFill>
          <a:blip r:embed="rId18"/>
          <a:stretch/>
        </p:blipFill>
        <p:spPr>
          <a:xfrm>
            <a:off x="5200200" y="1016640"/>
            <a:ext cx="1652400" cy="1234080"/>
          </a:xfrm>
          <a:prstGeom prst="rect">
            <a:avLst/>
          </a:prstGeom>
          <a:ln>
            <a:noFill/>
          </a:ln>
        </p:spPr>
      </p:pic>
      <p:pic>
        <p:nvPicPr>
          <p:cNvPr id="146" name="Google Shape;161;p22" descr=""/>
          <p:cNvPicPr/>
          <p:nvPr/>
        </p:nvPicPr>
        <p:blipFill>
          <a:blip r:embed="rId19"/>
          <a:srcRect l="0" t="7169" r="0" b="61958"/>
          <a:stretch/>
        </p:blipFill>
        <p:spPr>
          <a:xfrm>
            <a:off x="7575480" y="3647160"/>
            <a:ext cx="1419120" cy="50292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47" name="Google Shape;162;p22" descr=""/>
          <p:cNvPicPr/>
          <p:nvPr/>
        </p:nvPicPr>
        <p:blipFill>
          <a:blip r:embed="rId20"/>
          <a:srcRect l="0" t="34753" r="0" b="0"/>
          <a:stretch/>
        </p:blipFill>
        <p:spPr>
          <a:xfrm>
            <a:off x="7643880" y="1501920"/>
            <a:ext cx="1419120" cy="10638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48" name="CustomShape 2"/>
          <p:cNvSpPr/>
          <p:nvPr/>
        </p:nvSpPr>
        <p:spPr>
          <a:xfrm>
            <a:off x="2085480" y="1592640"/>
            <a:ext cx="55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>
            <a:off x="4448880" y="1582200"/>
            <a:ext cx="502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6914520" y="1662480"/>
            <a:ext cx="55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"/>
          <p:cNvSpPr/>
          <p:nvPr/>
        </p:nvSpPr>
        <p:spPr>
          <a:xfrm flipH="1">
            <a:off x="6400800" y="2630160"/>
            <a:ext cx="1191600" cy="56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Google Shape;167;p22" descr=""/>
          <p:cNvPicPr/>
          <p:nvPr/>
        </p:nvPicPr>
        <p:blipFill>
          <a:blip r:embed="rId21"/>
          <a:stretch/>
        </p:blipFill>
        <p:spPr>
          <a:xfrm>
            <a:off x="4275720" y="2988000"/>
            <a:ext cx="2124720" cy="1111320"/>
          </a:xfrm>
          <a:prstGeom prst="rect">
            <a:avLst/>
          </a:prstGeom>
          <a:ln>
            <a:noFill/>
          </a:ln>
        </p:spPr>
      </p:pic>
      <p:sp>
        <p:nvSpPr>
          <p:cNvPr id="153" name="CustomShape 6"/>
          <p:cNvSpPr/>
          <p:nvPr/>
        </p:nvSpPr>
        <p:spPr>
          <a:xfrm flipH="1">
            <a:off x="3174120" y="3543840"/>
            <a:ext cx="110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Google Shape;169;p22" descr=""/>
          <p:cNvPicPr/>
          <p:nvPr/>
        </p:nvPicPr>
        <p:blipFill>
          <a:blip r:embed="rId22"/>
          <a:stretch/>
        </p:blipFill>
        <p:spPr>
          <a:xfrm>
            <a:off x="916560" y="2728080"/>
            <a:ext cx="2183760" cy="1630800"/>
          </a:xfrm>
          <a:prstGeom prst="rect">
            <a:avLst/>
          </a:prstGeom>
          <a:ln>
            <a:noFill/>
          </a:ln>
        </p:spPr>
      </p:pic>
      <p:sp>
        <p:nvSpPr>
          <p:cNvPr id="155" name="CustomShape 7"/>
          <p:cNvSpPr/>
          <p:nvPr/>
        </p:nvSpPr>
        <p:spPr>
          <a:xfrm>
            <a:off x="3030840" y="4150800"/>
            <a:ext cx="4633200" cy="659880"/>
          </a:xfrm>
          <a:custGeom>
            <a:avLst/>
            <a:gdLst/>
            <a:ahLst/>
            <a:rect l="l" t="t" r="r" b="b"/>
            <a:pathLst>
              <a:path w="185346" h="26413">
                <a:moveTo>
                  <a:pt x="185346" y="0"/>
                </a:moveTo>
                <a:cubicBezTo>
                  <a:pt x="168702" y="4384"/>
                  <a:pt x="116372" y="25412"/>
                  <a:pt x="85481" y="26302"/>
                </a:cubicBezTo>
                <a:cubicBezTo>
                  <a:pt x="54590" y="27193"/>
                  <a:pt x="14247" y="8836"/>
                  <a:pt x="0" y="5343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8"/>
          <p:cNvSpPr/>
          <p:nvPr/>
        </p:nvSpPr>
        <p:spPr>
          <a:xfrm>
            <a:off x="1880280" y="493560"/>
            <a:ext cx="102708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4364640" y="793440"/>
            <a:ext cx="102708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Preprocessing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6678000" y="1296720"/>
            <a:ext cx="102708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Split Data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7876800" y="1089000"/>
            <a:ext cx="102708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7876800" y="3195360"/>
            <a:ext cx="102708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4824360" y="2661120"/>
            <a:ext cx="102708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XOR ANN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6482880" y="2630160"/>
            <a:ext cx="102708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 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5"/>
          <p:cNvSpPr/>
          <p:nvPr/>
        </p:nvSpPr>
        <p:spPr>
          <a:xfrm>
            <a:off x="3052080" y="2846880"/>
            <a:ext cx="1027080" cy="5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it reaches desired cost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6"/>
          <p:cNvSpPr/>
          <p:nvPr/>
        </p:nvSpPr>
        <p:spPr>
          <a:xfrm>
            <a:off x="3030840" y="4500000"/>
            <a:ext cx="1027080" cy="5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 it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013840" y="256680"/>
            <a:ext cx="51163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Takeaways From NN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47280" y="904320"/>
            <a:ext cx="6842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Proof of Concept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can train a NN to look at new images, and for the most part correctly guess whether there is a labeling “bug” or 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Issues with this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only reason we successfully converged is because we knew the desired cost. This is not known in most situations, so we typically get stuck in a local minima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manually created features to mimic XOR problem. This is not possible in most situations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Next step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automatic feature extraction instead of manual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013840" y="267120"/>
            <a:ext cx="51163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06240" y="1119960"/>
            <a:ext cx="416052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Summarize 90000 features (300x300) down to 2 by manually creating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oogle Shape;78;p14" descr=""/>
          <p:cNvPicPr/>
          <p:nvPr/>
        </p:nvPicPr>
        <p:blipFill>
          <a:blip r:embed="rId1"/>
          <a:stretch/>
        </p:blipFill>
        <p:spPr>
          <a:xfrm>
            <a:off x="5710680" y="1015560"/>
            <a:ext cx="2809440" cy="32284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95" name="Google Shape;79;p14" descr=""/>
          <p:cNvPicPr/>
          <p:nvPr/>
        </p:nvPicPr>
        <p:blipFill>
          <a:blip r:embed="rId2"/>
          <a:stretch/>
        </p:blipFill>
        <p:spPr>
          <a:xfrm>
            <a:off x="1940760" y="2752920"/>
            <a:ext cx="1491120" cy="149112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96" name="CustomShape 3"/>
          <p:cNvSpPr/>
          <p:nvPr/>
        </p:nvSpPr>
        <p:spPr>
          <a:xfrm>
            <a:off x="1940760" y="3498480"/>
            <a:ext cx="149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2686680" y="2752920"/>
            <a:ext cx="360" cy="14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3432240" y="3257280"/>
            <a:ext cx="3078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2484000" y="2412720"/>
            <a:ext cx="4053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1507680" y="3257280"/>
            <a:ext cx="5468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2456640" y="4172400"/>
            <a:ext cx="6091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270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013840" y="256680"/>
            <a:ext cx="51163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Google Shape;91;p15" descr=""/>
          <p:cNvPicPr/>
          <p:nvPr/>
        </p:nvPicPr>
        <p:blipFill>
          <a:blip r:embed="rId1"/>
          <a:stretch/>
        </p:blipFill>
        <p:spPr>
          <a:xfrm>
            <a:off x="2346840" y="771120"/>
            <a:ext cx="4449960" cy="332352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3118320" y="4043520"/>
            <a:ext cx="290736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Note: This is the grid, but divided by 270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97;p16" descr=""/>
          <p:cNvPicPr/>
          <p:nvPr/>
        </p:nvPicPr>
        <p:blipFill>
          <a:blip r:embed="rId1"/>
          <a:stretch/>
        </p:blipFill>
        <p:spPr>
          <a:xfrm>
            <a:off x="1180800" y="1808280"/>
            <a:ext cx="2620440" cy="128376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06" name="Google Shape;98;p16" descr=""/>
          <p:cNvPicPr/>
          <p:nvPr/>
        </p:nvPicPr>
        <p:blipFill>
          <a:blip r:embed="rId2"/>
          <a:stretch/>
        </p:blipFill>
        <p:spPr>
          <a:xfrm>
            <a:off x="4557600" y="1356120"/>
            <a:ext cx="3695400" cy="277164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5383800" y="1849320"/>
            <a:ext cx="153720" cy="15372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7385400" y="3452040"/>
            <a:ext cx="153720" cy="15372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7385400" y="1849320"/>
            <a:ext cx="153720" cy="153720"/>
          </a:xfrm>
          <a:prstGeom prst="flowChartConnector">
            <a:avLst/>
          </a:prstGeom>
          <a:solidFill>
            <a:srgbClr val="0000ff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5383800" y="3452040"/>
            <a:ext cx="153720" cy="153720"/>
          </a:xfrm>
          <a:prstGeom prst="flowChartConnector">
            <a:avLst/>
          </a:prstGeom>
          <a:solidFill>
            <a:srgbClr val="0000ff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"/>
          <p:cNvSpPr/>
          <p:nvPr/>
        </p:nvSpPr>
        <p:spPr>
          <a:xfrm>
            <a:off x="2013840" y="256680"/>
            <a:ext cx="51163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XOR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013840" y="256680"/>
            <a:ext cx="51163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XOR Neural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Google Shape;109;p17" descr=""/>
          <p:cNvPicPr/>
          <p:nvPr/>
        </p:nvPicPr>
        <p:blipFill>
          <a:blip r:embed="rId1"/>
          <a:stretch/>
        </p:blipFill>
        <p:spPr>
          <a:xfrm>
            <a:off x="1895400" y="1282680"/>
            <a:ext cx="5352840" cy="280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013840" y="256680"/>
            <a:ext cx="511632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Training NN on XOR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Google Shape;115;p18" descr=""/>
          <p:cNvPicPr/>
          <p:nvPr/>
        </p:nvPicPr>
        <p:blipFill>
          <a:blip r:embed="rId1"/>
          <a:stretch/>
        </p:blipFill>
        <p:spPr>
          <a:xfrm>
            <a:off x="1611720" y="964080"/>
            <a:ext cx="5714640" cy="340020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2126880" y="1564920"/>
            <a:ext cx="4972320" cy="2051280"/>
          </a:xfrm>
          <a:custGeom>
            <a:avLst/>
            <a:gdLst/>
            <a:ahLst/>
            <a:rect l="l" t="t" r="r" b="b"/>
            <a:pathLst>
              <a:path w="198908" h="82064">
                <a:moveTo>
                  <a:pt x="0" y="282"/>
                </a:moveTo>
                <a:cubicBezTo>
                  <a:pt x="12299" y="-743"/>
                  <a:pt x="24646" y="1926"/>
                  <a:pt x="36987" y="1926"/>
                </a:cubicBezTo>
                <a:cubicBezTo>
                  <a:pt x="43325" y="1926"/>
                  <a:pt x="50006" y="1626"/>
                  <a:pt x="55891" y="3981"/>
                </a:cubicBezTo>
                <a:cubicBezTo>
                  <a:pt x="57549" y="4645"/>
                  <a:pt x="61234" y="2606"/>
                  <a:pt x="61234" y="4392"/>
                </a:cubicBezTo>
                <a:cubicBezTo>
                  <a:pt x="61234" y="6651"/>
                  <a:pt x="56918" y="6035"/>
                  <a:pt x="54659" y="6035"/>
                </a:cubicBezTo>
                <a:cubicBezTo>
                  <a:pt x="45415" y="6035"/>
                  <a:pt x="36035" y="6865"/>
                  <a:pt x="27124" y="9323"/>
                </a:cubicBezTo>
                <a:cubicBezTo>
                  <a:pt x="23993" y="10187"/>
                  <a:pt x="16693" y="11141"/>
                  <a:pt x="18494" y="13844"/>
                </a:cubicBezTo>
                <a:cubicBezTo>
                  <a:pt x="22856" y="20391"/>
                  <a:pt x="34059" y="16399"/>
                  <a:pt x="41919" y="16720"/>
                </a:cubicBezTo>
                <a:cubicBezTo>
                  <a:pt x="52093" y="17135"/>
                  <a:pt x="61839" y="21034"/>
                  <a:pt x="71919" y="22474"/>
                </a:cubicBezTo>
                <a:cubicBezTo>
                  <a:pt x="79879" y="23611"/>
                  <a:pt x="89476" y="21150"/>
                  <a:pt x="95755" y="26173"/>
                </a:cubicBezTo>
                <a:cubicBezTo>
                  <a:pt x="96617" y="26863"/>
                  <a:pt x="95159" y="28700"/>
                  <a:pt x="94111" y="29049"/>
                </a:cubicBezTo>
                <a:cubicBezTo>
                  <a:pt x="87222" y="31342"/>
                  <a:pt x="72369" y="34064"/>
                  <a:pt x="75618" y="40557"/>
                </a:cubicBezTo>
                <a:cubicBezTo>
                  <a:pt x="77716" y="44751"/>
                  <a:pt x="84912" y="41888"/>
                  <a:pt x="89591" y="42200"/>
                </a:cubicBezTo>
                <a:cubicBezTo>
                  <a:pt x="102120" y="43035"/>
                  <a:pt x="114501" y="45406"/>
                  <a:pt x="126989" y="46721"/>
                </a:cubicBezTo>
                <a:cubicBezTo>
                  <a:pt x="134696" y="47532"/>
                  <a:pt x="144523" y="44529"/>
                  <a:pt x="150003" y="50009"/>
                </a:cubicBezTo>
                <a:cubicBezTo>
                  <a:pt x="150708" y="50714"/>
                  <a:pt x="149947" y="52248"/>
                  <a:pt x="149181" y="52886"/>
                </a:cubicBezTo>
                <a:cubicBezTo>
                  <a:pt x="143003" y="58032"/>
                  <a:pt x="133679" y="57878"/>
                  <a:pt x="126989" y="62338"/>
                </a:cubicBezTo>
                <a:cubicBezTo>
                  <a:pt x="124887" y="63739"/>
                  <a:pt x="120085" y="66513"/>
                  <a:pt x="122057" y="68091"/>
                </a:cubicBezTo>
                <a:cubicBezTo>
                  <a:pt x="127564" y="72496"/>
                  <a:pt x="136007" y="70189"/>
                  <a:pt x="143016" y="70968"/>
                </a:cubicBezTo>
                <a:cubicBezTo>
                  <a:pt x="161894" y="73066"/>
                  <a:pt x="181919" y="73570"/>
                  <a:pt x="198908" y="82064"/>
                </a:cubicBezTo>
              </a:path>
            </a:pathLst>
          </a:custGeom>
          <a:noFill/>
          <a:ln w="76320">
            <a:solidFill>
              <a:srgbClr val="6aa84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21;p19" descr=""/>
          <p:cNvPicPr/>
          <p:nvPr/>
        </p:nvPicPr>
        <p:blipFill>
          <a:blip r:embed="rId1"/>
          <a:stretch/>
        </p:blipFill>
        <p:spPr>
          <a:xfrm>
            <a:off x="491400" y="639720"/>
            <a:ext cx="5166000" cy="386388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5545080" y="1695240"/>
            <a:ext cx="3249720" cy="217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Problem: Training set = entire data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Result: Perfect classification since we’re using the entire data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27;p20" descr=""/>
          <p:cNvPicPr/>
          <p:nvPr/>
        </p:nvPicPr>
        <p:blipFill>
          <a:blip r:embed="rId1"/>
          <a:srcRect l="0" t="0" r="0" b="3330"/>
          <a:stretch/>
        </p:blipFill>
        <p:spPr>
          <a:xfrm>
            <a:off x="1550520" y="1230840"/>
            <a:ext cx="3021840" cy="228060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2250000" y="1046160"/>
            <a:ext cx="1869480" cy="8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 set = 1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720800" y="3429720"/>
            <a:ext cx="2680920" cy="6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Almost always converges to a good solution (Cost: &lt;0.01)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Google Shape;130;p20" descr=""/>
          <p:cNvPicPr/>
          <p:nvPr/>
        </p:nvPicPr>
        <p:blipFill>
          <a:blip r:embed="rId2"/>
          <a:stretch/>
        </p:blipFill>
        <p:spPr>
          <a:xfrm>
            <a:off x="4745880" y="1148760"/>
            <a:ext cx="3049200" cy="228060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5037840" y="3429720"/>
            <a:ext cx="2465280" cy="6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of a bad solution (Cost: ~0.30)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2926080" y="457200"/>
            <a:ext cx="3657600" cy="4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start using a test set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7360" y="1090080"/>
            <a:ext cx="3249720" cy="296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Lucky for us, we know the desired cost for a good solution because we trained on the full grid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Write a program that will scrap bad solutions (Cost &gt; .01) and will retrain a new NN until we get one that is global minima (good solution)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Setup: 50% train set, 50% test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Result: Correctly guessed 7 of 8 test points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Google Shape;137;p21" descr=""/>
          <p:cNvPicPr/>
          <p:nvPr/>
        </p:nvPicPr>
        <p:blipFill>
          <a:blip r:embed="rId1"/>
          <a:stretch/>
        </p:blipFill>
        <p:spPr>
          <a:xfrm>
            <a:off x="3637080" y="629280"/>
            <a:ext cx="5201640" cy="388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2019-11-02T12:51:13Z</dcterms:modified>
  <cp:revision>2</cp:revision>
  <dc:subject/>
  <dc:title/>
</cp:coreProperties>
</file>