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9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1E2F-4679-4B48-85DC-D16869565E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B8BD0E-57DB-4872-BFF0-0A8C65D99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F9FD1-1F9E-46A6-B1DC-89561DF6C6ED}"/>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FA4E9874-0C84-47DC-8293-C72F26FF2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AA0D-BA8B-4CA7-8CEC-984A5F5ABD74}"/>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31821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8426-F3AA-4C2F-93E8-AB14F0B1F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E4C11F-D0D0-4202-8161-28BFF92FB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5C3F1-77BF-4113-88C6-B860CAC5A3C5}"/>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E2532553-18CB-4DBD-B373-C21F3C186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A7444-6232-469B-BECB-5A9CD1767F99}"/>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308539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2FD85-A188-486C-8306-CC206803FF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EE04F6-5271-4FAB-AF7E-D2D86885BC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E0057-1D37-4026-B9DD-EEC8349F2BEF}"/>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1E58AFFA-C44E-472E-B9C2-30568571A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9E03B-12EE-4191-A752-CA770C423B34}"/>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169909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1419-29CF-4232-B407-78CC449D6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3E946B-7B1A-4050-B5E8-2DDB89E684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918BC-2B18-410D-A0C4-479507966570}"/>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8571B311-2997-41F1-B98D-E34E34396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D37E0-15EB-4345-BAEB-29F716586450}"/>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153196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14BA-B298-41A9-90A9-2E1FD024F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CDDBC1-2E54-42BD-9167-27494F78C0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B02BF-6FF6-4ADC-80A8-B31471524534}"/>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52CF0841-CC1C-4E27-B8CA-3B6853504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1CAAB-2CCE-44C7-BB9C-71BC9074A35C}"/>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2706716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4630-8EC2-430C-AEAF-0B2FB55F5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33D8D0-9049-4261-8E0D-695D943CF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978FC7-D3F8-4661-B459-4CE87FFDD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6CA61A-A94F-4B55-A70F-2B869FDA4533}"/>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6" name="Footer Placeholder 5">
            <a:extLst>
              <a:ext uri="{FF2B5EF4-FFF2-40B4-BE49-F238E27FC236}">
                <a16:creationId xmlns:a16="http://schemas.microsoft.com/office/drawing/2014/main" id="{831716F2-CF02-4E61-B43D-EE68ADB69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48CD8-5234-4BC7-A0D9-6434456FE649}"/>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218435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173B-5251-4EA8-BB50-476B966DF7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C87E4-A33E-487B-9BB2-C85E1E85A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27DFF-483E-4626-80AE-F702B6443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3156E-5D8D-41C1-86EC-31DE910C7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4D1CAF-F696-4714-B430-F4E3A0D15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B5D5C-E0FF-4BF1-B20B-BFDAC6A6CB64}"/>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8" name="Footer Placeholder 7">
            <a:extLst>
              <a:ext uri="{FF2B5EF4-FFF2-40B4-BE49-F238E27FC236}">
                <a16:creationId xmlns:a16="http://schemas.microsoft.com/office/drawing/2014/main" id="{A8DB0764-5180-435A-B532-309AE8EA9D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701D29-8EF6-4219-A56B-F5D2001347BA}"/>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294101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BFE-2961-428E-B679-9B5E240AF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23CAED-8D0F-47A9-8EB7-8D95FE504372}"/>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4" name="Footer Placeholder 3">
            <a:extLst>
              <a:ext uri="{FF2B5EF4-FFF2-40B4-BE49-F238E27FC236}">
                <a16:creationId xmlns:a16="http://schemas.microsoft.com/office/drawing/2014/main" id="{BE3B298F-FAB1-440C-9A9C-EA64C4981F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D0845E-8F4F-4912-A1B5-321473BD7A0E}"/>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317321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0594E-F0F5-469D-8C0D-3B94F49B7F01}"/>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3" name="Footer Placeholder 2">
            <a:extLst>
              <a:ext uri="{FF2B5EF4-FFF2-40B4-BE49-F238E27FC236}">
                <a16:creationId xmlns:a16="http://schemas.microsoft.com/office/drawing/2014/main" id="{AD766361-9C69-4642-AAC3-6A94F0646A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B9271-8FCD-48D2-B548-30AABA6221E6}"/>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402867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A5B8-ED6C-42F6-9D9F-1023BC4A3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30688D-B88C-430C-B43F-00C7E84FB4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2682D4-3DF7-4DBE-B3AD-8A0EF34B4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AEAD3-11E4-431F-9378-74852A764CE8}"/>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6" name="Footer Placeholder 5">
            <a:extLst>
              <a:ext uri="{FF2B5EF4-FFF2-40B4-BE49-F238E27FC236}">
                <a16:creationId xmlns:a16="http://schemas.microsoft.com/office/drawing/2014/main" id="{B188E9CE-48B4-43E1-9F9B-EA537BCF0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7B16B-D8BF-440A-8EEF-A27933A68549}"/>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241828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A4CB-4EAA-4CB3-AE10-E12268634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B672D3-C7E7-4A2F-8C78-7099BE223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D30E2A-CA18-44BB-A441-ACE589C18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0F79B-CB06-44AF-A6B0-2722B3042EB7}"/>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6" name="Footer Placeholder 5">
            <a:extLst>
              <a:ext uri="{FF2B5EF4-FFF2-40B4-BE49-F238E27FC236}">
                <a16:creationId xmlns:a16="http://schemas.microsoft.com/office/drawing/2014/main" id="{9CAF4C4F-F40F-4931-9615-80CFFEDA0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772D0-1E75-4C43-AFEE-DAA42DF4DB0C}"/>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97639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11B17-F500-488A-81F1-D0F830798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1085B6-63D3-4EB3-906D-3B1FFDCBA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8DF6E-2B2F-41D7-9BA7-CEA32EE60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8F3F630C-750C-439A-B320-22265689E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DD6462-CB7C-4B43-9943-186480F0B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86A5C-6687-44BB-83DA-E067ABED60D1}" type="slidenum">
              <a:rPr lang="en-US" smtClean="0"/>
              <a:t>‹#›</a:t>
            </a:fld>
            <a:endParaRPr lang="en-US"/>
          </a:p>
        </p:txBody>
      </p:sp>
    </p:spTree>
    <p:extLst>
      <p:ext uri="{BB962C8B-B14F-4D97-AF65-F5344CB8AC3E}">
        <p14:creationId xmlns:p14="http://schemas.microsoft.com/office/powerpoint/2010/main" val="4096504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8E14C0D-C2D6-4A30-898D-B7ED63B83225}"/>
              </a:ext>
            </a:extLst>
          </p:cNvPr>
          <p:cNvSpPr/>
          <p:nvPr/>
        </p:nvSpPr>
        <p:spPr>
          <a:xfrm>
            <a:off x="1936888" y="3071761"/>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EDC74A-541D-49CF-85BF-01CB41420F5B}"/>
              </a:ext>
            </a:extLst>
          </p:cNvPr>
          <p:cNvSpPr txBox="1"/>
          <p:nvPr/>
        </p:nvSpPr>
        <p:spPr>
          <a:xfrm>
            <a:off x="1936889" y="3389593"/>
            <a:ext cx="1811044" cy="369332"/>
          </a:xfrm>
          <a:prstGeom prst="rect">
            <a:avLst/>
          </a:prstGeom>
          <a:noFill/>
        </p:spPr>
        <p:txBody>
          <a:bodyPr wrap="square" rtlCol="0">
            <a:spAutoFit/>
          </a:bodyPr>
          <a:lstStyle/>
          <a:p>
            <a:pPr algn="ctr"/>
            <a:r>
              <a:rPr lang="en-US" dirty="0"/>
              <a:t>pitching</a:t>
            </a:r>
          </a:p>
        </p:txBody>
      </p:sp>
      <p:sp>
        <p:nvSpPr>
          <p:cNvPr id="7" name="Rectangle: Rounded Corners 6">
            <a:extLst>
              <a:ext uri="{FF2B5EF4-FFF2-40B4-BE49-F238E27FC236}">
                <a16:creationId xmlns:a16="http://schemas.microsoft.com/office/drawing/2014/main" id="{7284FA37-7039-46D7-8B3E-568BDA7794DE}"/>
              </a:ext>
            </a:extLst>
          </p:cNvPr>
          <p:cNvSpPr/>
          <p:nvPr/>
        </p:nvSpPr>
        <p:spPr>
          <a:xfrm>
            <a:off x="4025363" y="3096915"/>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F2D612-6E88-4484-BDEB-9C49A9857091}"/>
              </a:ext>
            </a:extLst>
          </p:cNvPr>
          <p:cNvSpPr txBox="1"/>
          <p:nvPr/>
        </p:nvSpPr>
        <p:spPr>
          <a:xfrm>
            <a:off x="4025363" y="3389593"/>
            <a:ext cx="1774054" cy="369332"/>
          </a:xfrm>
          <a:prstGeom prst="rect">
            <a:avLst/>
          </a:prstGeom>
          <a:noFill/>
        </p:spPr>
        <p:txBody>
          <a:bodyPr wrap="square" rtlCol="0">
            <a:spAutoFit/>
          </a:bodyPr>
          <a:lstStyle/>
          <a:p>
            <a:pPr algn="ctr"/>
            <a:r>
              <a:rPr lang="en-US" dirty="0"/>
              <a:t>batting</a:t>
            </a:r>
          </a:p>
        </p:txBody>
      </p:sp>
      <p:sp>
        <p:nvSpPr>
          <p:cNvPr id="9" name="Rectangle: Rounded Corners 8">
            <a:extLst>
              <a:ext uri="{FF2B5EF4-FFF2-40B4-BE49-F238E27FC236}">
                <a16:creationId xmlns:a16="http://schemas.microsoft.com/office/drawing/2014/main" id="{3659B5D5-C339-46B7-A82F-A242459AED56}"/>
              </a:ext>
            </a:extLst>
          </p:cNvPr>
          <p:cNvSpPr/>
          <p:nvPr/>
        </p:nvSpPr>
        <p:spPr>
          <a:xfrm>
            <a:off x="6039853" y="3096915"/>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A16314-7771-47D0-96D6-98D0FA8D9AC7}"/>
              </a:ext>
            </a:extLst>
          </p:cNvPr>
          <p:cNvSpPr txBox="1"/>
          <p:nvPr/>
        </p:nvSpPr>
        <p:spPr>
          <a:xfrm>
            <a:off x="6039853" y="3389593"/>
            <a:ext cx="1774054" cy="369332"/>
          </a:xfrm>
          <a:prstGeom prst="rect">
            <a:avLst/>
          </a:prstGeom>
          <a:noFill/>
        </p:spPr>
        <p:txBody>
          <a:bodyPr wrap="square" rtlCol="0">
            <a:spAutoFit/>
          </a:bodyPr>
          <a:lstStyle/>
          <a:p>
            <a:pPr algn="ctr"/>
            <a:r>
              <a:rPr lang="en-US" dirty="0"/>
              <a:t>fielding</a:t>
            </a:r>
          </a:p>
        </p:txBody>
      </p:sp>
      <p:sp>
        <p:nvSpPr>
          <p:cNvPr id="11" name="Rectangle 10">
            <a:extLst>
              <a:ext uri="{FF2B5EF4-FFF2-40B4-BE49-F238E27FC236}">
                <a16:creationId xmlns:a16="http://schemas.microsoft.com/office/drawing/2014/main" id="{AAA45E84-DE77-4D0D-A585-FD4BA6CE5EA1}"/>
              </a:ext>
            </a:extLst>
          </p:cNvPr>
          <p:cNvSpPr/>
          <p:nvPr/>
        </p:nvSpPr>
        <p:spPr>
          <a:xfrm>
            <a:off x="186431" y="71021"/>
            <a:ext cx="2228295" cy="3835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A2399F-4778-46DF-8E17-1053DBD5DE96}"/>
              </a:ext>
            </a:extLst>
          </p:cNvPr>
          <p:cNvSpPr txBox="1"/>
          <p:nvPr/>
        </p:nvSpPr>
        <p:spPr>
          <a:xfrm>
            <a:off x="186430" y="57678"/>
            <a:ext cx="2228295" cy="369332"/>
          </a:xfrm>
          <a:prstGeom prst="rect">
            <a:avLst/>
          </a:prstGeom>
          <a:noFill/>
        </p:spPr>
        <p:txBody>
          <a:bodyPr wrap="square" rtlCol="0">
            <a:spAutoFit/>
          </a:bodyPr>
          <a:lstStyle/>
          <a:p>
            <a:pPr algn="ctr"/>
            <a:r>
              <a:rPr lang="en-US" dirty="0"/>
              <a:t>General Schema</a:t>
            </a:r>
          </a:p>
        </p:txBody>
      </p:sp>
      <p:sp>
        <p:nvSpPr>
          <p:cNvPr id="15" name="Rectangle: Rounded Corners 14">
            <a:extLst>
              <a:ext uri="{FF2B5EF4-FFF2-40B4-BE49-F238E27FC236}">
                <a16:creationId xmlns:a16="http://schemas.microsoft.com/office/drawing/2014/main" id="{E1106DE0-75FF-4AD1-B9FF-EC89551A387E}"/>
              </a:ext>
            </a:extLst>
          </p:cNvPr>
          <p:cNvSpPr/>
          <p:nvPr/>
        </p:nvSpPr>
        <p:spPr>
          <a:xfrm>
            <a:off x="5043815" y="914864"/>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6C4DE37-D145-4A3F-9DE4-632A204DAE5B}"/>
              </a:ext>
            </a:extLst>
          </p:cNvPr>
          <p:cNvSpPr txBox="1"/>
          <p:nvPr/>
        </p:nvSpPr>
        <p:spPr>
          <a:xfrm>
            <a:off x="5043815" y="1207542"/>
            <a:ext cx="1811045" cy="369332"/>
          </a:xfrm>
          <a:prstGeom prst="rect">
            <a:avLst/>
          </a:prstGeom>
          <a:noFill/>
        </p:spPr>
        <p:txBody>
          <a:bodyPr wrap="square" rtlCol="0">
            <a:spAutoFit/>
          </a:bodyPr>
          <a:lstStyle/>
          <a:p>
            <a:pPr algn="ctr"/>
            <a:r>
              <a:rPr lang="en-US" dirty="0"/>
              <a:t>people</a:t>
            </a:r>
          </a:p>
        </p:txBody>
      </p:sp>
      <p:sp>
        <p:nvSpPr>
          <p:cNvPr id="23" name="TextBox 22">
            <a:extLst>
              <a:ext uri="{FF2B5EF4-FFF2-40B4-BE49-F238E27FC236}">
                <a16:creationId xmlns:a16="http://schemas.microsoft.com/office/drawing/2014/main" id="{B00D4406-B410-4B66-A768-B67A39234569}"/>
              </a:ext>
            </a:extLst>
          </p:cNvPr>
          <p:cNvSpPr txBox="1"/>
          <p:nvPr/>
        </p:nvSpPr>
        <p:spPr>
          <a:xfrm>
            <a:off x="3451233" y="5005633"/>
            <a:ext cx="4996207" cy="369332"/>
          </a:xfrm>
          <a:prstGeom prst="rect">
            <a:avLst/>
          </a:prstGeom>
          <a:noFill/>
        </p:spPr>
        <p:txBody>
          <a:bodyPr wrap="square" rtlCol="0">
            <a:spAutoFit/>
          </a:bodyPr>
          <a:lstStyle/>
          <a:p>
            <a:r>
              <a:rPr lang="en-US" dirty="0"/>
              <a:t>ISA(people, {pitching, batting, fielding, managers})</a:t>
            </a:r>
          </a:p>
        </p:txBody>
      </p:sp>
      <p:sp>
        <p:nvSpPr>
          <p:cNvPr id="24" name="Rectangle: Rounded Corners 23">
            <a:extLst>
              <a:ext uri="{FF2B5EF4-FFF2-40B4-BE49-F238E27FC236}">
                <a16:creationId xmlns:a16="http://schemas.microsoft.com/office/drawing/2014/main" id="{01687A2F-77C1-40D5-A25D-A2A8BA59CB34}"/>
              </a:ext>
            </a:extLst>
          </p:cNvPr>
          <p:cNvSpPr/>
          <p:nvPr/>
        </p:nvSpPr>
        <p:spPr>
          <a:xfrm>
            <a:off x="8054343" y="3096824"/>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8C96F63-7A87-4659-A9BA-76119DEF7701}"/>
              </a:ext>
            </a:extLst>
          </p:cNvPr>
          <p:cNvSpPr txBox="1"/>
          <p:nvPr/>
        </p:nvSpPr>
        <p:spPr>
          <a:xfrm>
            <a:off x="8054343" y="3389502"/>
            <a:ext cx="1774054" cy="369332"/>
          </a:xfrm>
          <a:prstGeom prst="rect">
            <a:avLst/>
          </a:prstGeom>
          <a:noFill/>
        </p:spPr>
        <p:txBody>
          <a:bodyPr wrap="square" rtlCol="0">
            <a:spAutoFit/>
          </a:bodyPr>
          <a:lstStyle/>
          <a:p>
            <a:pPr algn="ctr"/>
            <a:r>
              <a:rPr lang="en-US" dirty="0"/>
              <a:t>managers</a:t>
            </a:r>
          </a:p>
        </p:txBody>
      </p:sp>
      <p:cxnSp>
        <p:nvCxnSpPr>
          <p:cNvPr id="27" name="Connector: Elbow 26">
            <a:extLst>
              <a:ext uri="{FF2B5EF4-FFF2-40B4-BE49-F238E27FC236}">
                <a16:creationId xmlns:a16="http://schemas.microsoft.com/office/drawing/2014/main" id="{C9F041C2-9D41-4747-81D4-4259B4B56E50}"/>
              </a:ext>
            </a:extLst>
          </p:cNvPr>
          <p:cNvCxnSpPr>
            <a:stCxn id="5" idx="0"/>
            <a:endCxn id="15" idx="2"/>
          </p:cNvCxnSpPr>
          <p:nvPr/>
        </p:nvCxnSpPr>
        <p:spPr>
          <a:xfrm rot="5400000" flipH="1" flipV="1">
            <a:off x="3885597" y="1008021"/>
            <a:ext cx="1020555" cy="310692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BBA9C49-999F-473E-99F6-A4DBA98BDDAD}"/>
              </a:ext>
            </a:extLst>
          </p:cNvPr>
          <p:cNvCxnSpPr>
            <a:stCxn id="7" idx="0"/>
            <a:endCxn id="15" idx="2"/>
          </p:cNvCxnSpPr>
          <p:nvPr/>
        </p:nvCxnSpPr>
        <p:spPr>
          <a:xfrm rot="5400000" flipH="1" flipV="1">
            <a:off x="4908010" y="2055587"/>
            <a:ext cx="1045709" cy="1036948"/>
          </a:xfrm>
          <a:prstGeom prst="bentConnector3">
            <a:avLst>
              <a:gd name="adj1" fmla="val 518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4956CA2-5609-4BA4-9397-5C0CE0DA088C}"/>
              </a:ext>
            </a:extLst>
          </p:cNvPr>
          <p:cNvCxnSpPr>
            <a:stCxn id="9" idx="0"/>
            <a:endCxn id="15" idx="2"/>
          </p:cNvCxnSpPr>
          <p:nvPr/>
        </p:nvCxnSpPr>
        <p:spPr>
          <a:xfrm rot="16200000" flipV="1">
            <a:off x="5915255" y="2085290"/>
            <a:ext cx="1045709" cy="977542"/>
          </a:xfrm>
          <a:prstGeom prst="bentConnector3">
            <a:avLst>
              <a:gd name="adj1" fmla="val 518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FA37EC2-CE14-41F9-9FF4-B74BA01C7AC5}"/>
              </a:ext>
            </a:extLst>
          </p:cNvPr>
          <p:cNvCxnSpPr>
            <a:cxnSpLocks/>
            <a:stCxn id="24" idx="0"/>
            <a:endCxn id="15" idx="2"/>
          </p:cNvCxnSpPr>
          <p:nvPr/>
        </p:nvCxnSpPr>
        <p:spPr>
          <a:xfrm rot="16200000" flipV="1">
            <a:off x="6922545" y="1077999"/>
            <a:ext cx="1045618" cy="2992032"/>
          </a:xfrm>
          <a:prstGeom prst="bentConnector3">
            <a:avLst>
              <a:gd name="adj1" fmla="val 518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39D7C18-8723-450E-B0A3-7ADA0F0B1DEC}"/>
              </a:ext>
            </a:extLst>
          </p:cNvPr>
          <p:cNvSpPr txBox="1"/>
          <p:nvPr/>
        </p:nvSpPr>
        <p:spPr>
          <a:xfrm>
            <a:off x="-16290" y="6141883"/>
            <a:ext cx="12208289" cy="584775"/>
          </a:xfrm>
          <a:prstGeom prst="rect">
            <a:avLst/>
          </a:prstGeom>
          <a:noFill/>
        </p:spPr>
        <p:txBody>
          <a:bodyPr wrap="square" rtlCol="0">
            <a:spAutoFit/>
          </a:bodyPr>
          <a:lstStyle/>
          <a:p>
            <a:r>
              <a:rPr lang="en-US" sz="1600" dirty="0"/>
              <a:t>In the </a:t>
            </a:r>
            <a:r>
              <a:rPr lang="en-US" sz="1600" dirty="0" err="1"/>
              <a:t>Lahman</a:t>
            </a:r>
            <a:r>
              <a:rPr lang="en-US" sz="1600" dirty="0"/>
              <a:t> database, all people are categorized into pitchers, batters, fielders, and managers. Individual players can be sorted into more than 1 category.</a:t>
            </a:r>
          </a:p>
        </p:txBody>
      </p:sp>
      <p:sp>
        <p:nvSpPr>
          <p:cNvPr id="39" name="TextBox 38">
            <a:extLst>
              <a:ext uri="{FF2B5EF4-FFF2-40B4-BE49-F238E27FC236}">
                <a16:creationId xmlns:a16="http://schemas.microsoft.com/office/drawing/2014/main" id="{DA8959DB-8B4C-4ED4-AF97-9D1170967E23}"/>
              </a:ext>
            </a:extLst>
          </p:cNvPr>
          <p:cNvSpPr txBox="1"/>
          <p:nvPr/>
        </p:nvSpPr>
        <p:spPr>
          <a:xfrm>
            <a:off x="5661241" y="2161224"/>
            <a:ext cx="666709" cy="369332"/>
          </a:xfrm>
          <a:prstGeom prst="rect">
            <a:avLst/>
          </a:prstGeom>
          <a:noFill/>
        </p:spPr>
        <p:txBody>
          <a:bodyPr wrap="square" rtlCol="0">
            <a:spAutoFit/>
          </a:bodyPr>
          <a:lstStyle/>
          <a:p>
            <a:r>
              <a:rPr lang="en-US" dirty="0"/>
              <a:t>Total</a:t>
            </a:r>
          </a:p>
        </p:txBody>
      </p:sp>
    </p:spTree>
    <p:extLst>
      <p:ext uri="{BB962C8B-B14F-4D97-AF65-F5344CB8AC3E}">
        <p14:creationId xmlns:p14="http://schemas.microsoft.com/office/powerpoint/2010/main" val="23833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8E14C0D-C2D6-4A30-898D-B7ED63B83225}"/>
              </a:ext>
            </a:extLst>
          </p:cNvPr>
          <p:cNvSpPr/>
          <p:nvPr/>
        </p:nvSpPr>
        <p:spPr>
          <a:xfrm>
            <a:off x="2216750" y="2409179"/>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EDC74A-541D-49CF-85BF-01CB41420F5B}"/>
              </a:ext>
            </a:extLst>
          </p:cNvPr>
          <p:cNvSpPr txBox="1"/>
          <p:nvPr/>
        </p:nvSpPr>
        <p:spPr>
          <a:xfrm>
            <a:off x="2216751" y="2727011"/>
            <a:ext cx="1811044" cy="369332"/>
          </a:xfrm>
          <a:prstGeom prst="rect">
            <a:avLst/>
          </a:prstGeom>
          <a:noFill/>
        </p:spPr>
        <p:txBody>
          <a:bodyPr wrap="square" rtlCol="0">
            <a:spAutoFit/>
          </a:bodyPr>
          <a:lstStyle/>
          <a:p>
            <a:pPr algn="ctr"/>
            <a:r>
              <a:rPr lang="en-US" dirty="0"/>
              <a:t>pitching</a:t>
            </a:r>
          </a:p>
        </p:txBody>
      </p:sp>
      <p:sp>
        <p:nvSpPr>
          <p:cNvPr id="8" name="TextBox 7">
            <a:extLst>
              <a:ext uri="{FF2B5EF4-FFF2-40B4-BE49-F238E27FC236}">
                <a16:creationId xmlns:a16="http://schemas.microsoft.com/office/drawing/2014/main" id="{AEF2D612-6E88-4484-BDEB-9C49A9857091}"/>
              </a:ext>
            </a:extLst>
          </p:cNvPr>
          <p:cNvSpPr txBox="1"/>
          <p:nvPr/>
        </p:nvSpPr>
        <p:spPr>
          <a:xfrm>
            <a:off x="5190477" y="2694614"/>
            <a:ext cx="1774054" cy="369332"/>
          </a:xfrm>
          <a:prstGeom prst="rect">
            <a:avLst/>
          </a:prstGeom>
          <a:noFill/>
        </p:spPr>
        <p:txBody>
          <a:bodyPr wrap="square" rtlCol="0">
            <a:spAutoFit/>
          </a:bodyPr>
          <a:lstStyle/>
          <a:p>
            <a:pPr algn="ctr"/>
            <a:r>
              <a:rPr lang="en-US" dirty="0"/>
              <a:t>PitchingAgainst</a:t>
            </a:r>
          </a:p>
        </p:txBody>
      </p:sp>
      <p:sp>
        <p:nvSpPr>
          <p:cNvPr id="9" name="Rectangle: Rounded Corners 8">
            <a:extLst>
              <a:ext uri="{FF2B5EF4-FFF2-40B4-BE49-F238E27FC236}">
                <a16:creationId xmlns:a16="http://schemas.microsoft.com/office/drawing/2014/main" id="{3659B5D5-C339-46B7-A82F-A242459AED56}"/>
              </a:ext>
            </a:extLst>
          </p:cNvPr>
          <p:cNvSpPr/>
          <p:nvPr/>
        </p:nvSpPr>
        <p:spPr>
          <a:xfrm>
            <a:off x="5208974" y="4240551"/>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A16314-7771-47D0-96D6-98D0FA8D9AC7}"/>
              </a:ext>
            </a:extLst>
          </p:cNvPr>
          <p:cNvSpPr txBox="1"/>
          <p:nvPr/>
        </p:nvSpPr>
        <p:spPr>
          <a:xfrm>
            <a:off x="5208974" y="4533229"/>
            <a:ext cx="1774054" cy="369332"/>
          </a:xfrm>
          <a:prstGeom prst="rect">
            <a:avLst/>
          </a:prstGeom>
          <a:noFill/>
        </p:spPr>
        <p:txBody>
          <a:bodyPr wrap="square" rtlCol="0">
            <a:spAutoFit/>
          </a:bodyPr>
          <a:lstStyle/>
          <a:p>
            <a:pPr algn="ctr"/>
            <a:r>
              <a:rPr lang="en-US" dirty="0"/>
              <a:t>PitchingAnalytics</a:t>
            </a:r>
          </a:p>
        </p:txBody>
      </p:sp>
      <p:sp>
        <p:nvSpPr>
          <p:cNvPr id="11" name="Rectangle 10">
            <a:extLst>
              <a:ext uri="{FF2B5EF4-FFF2-40B4-BE49-F238E27FC236}">
                <a16:creationId xmlns:a16="http://schemas.microsoft.com/office/drawing/2014/main" id="{AAA45E84-DE77-4D0D-A585-FD4BA6CE5EA1}"/>
              </a:ext>
            </a:extLst>
          </p:cNvPr>
          <p:cNvSpPr/>
          <p:nvPr/>
        </p:nvSpPr>
        <p:spPr>
          <a:xfrm>
            <a:off x="186431" y="71021"/>
            <a:ext cx="3621998" cy="92332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A2399F-4778-46DF-8E17-1053DBD5DE96}"/>
              </a:ext>
            </a:extLst>
          </p:cNvPr>
          <p:cNvSpPr txBox="1"/>
          <p:nvPr/>
        </p:nvSpPr>
        <p:spPr>
          <a:xfrm>
            <a:off x="186430" y="71020"/>
            <a:ext cx="3452316" cy="923330"/>
          </a:xfrm>
          <a:prstGeom prst="rect">
            <a:avLst/>
          </a:prstGeom>
          <a:noFill/>
        </p:spPr>
        <p:txBody>
          <a:bodyPr wrap="square" rtlCol="0">
            <a:spAutoFit/>
          </a:bodyPr>
          <a:lstStyle/>
          <a:p>
            <a:pPr algn="ctr"/>
            <a:r>
              <a:rPr lang="en-US" dirty="0"/>
              <a:t>Project Entity Relationships (Pitching Performance as a Function of Batting Performance)</a:t>
            </a:r>
          </a:p>
        </p:txBody>
      </p:sp>
      <p:sp>
        <p:nvSpPr>
          <p:cNvPr id="13" name="Rectangle: Rounded Corners 12">
            <a:extLst>
              <a:ext uri="{FF2B5EF4-FFF2-40B4-BE49-F238E27FC236}">
                <a16:creationId xmlns:a16="http://schemas.microsoft.com/office/drawing/2014/main" id="{784E35B0-2458-4D03-847C-1EFE15D2BA5E}"/>
              </a:ext>
            </a:extLst>
          </p:cNvPr>
          <p:cNvSpPr/>
          <p:nvPr/>
        </p:nvSpPr>
        <p:spPr>
          <a:xfrm>
            <a:off x="5190477" y="71021"/>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664D288-E282-4B75-AF3A-5A942F2A6E80}"/>
              </a:ext>
            </a:extLst>
          </p:cNvPr>
          <p:cNvSpPr txBox="1"/>
          <p:nvPr/>
        </p:nvSpPr>
        <p:spPr>
          <a:xfrm>
            <a:off x="5190477" y="363699"/>
            <a:ext cx="1811045" cy="369332"/>
          </a:xfrm>
          <a:prstGeom prst="rect">
            <a:avLst/>
          </a:prstGeom>
          <a:noFill/>
        </p:spPr>
        <p:txBody>
          <a:bodyPr wrap="square" rtlCol="0">
            <a:spAutoFit/>
          </a:bodyPr>
          <a:lstStyle/>
          <a:p>
            <a:pPr algn="ctr"/>
            <a:r>
              <a:rPr lang="en-US" dirty="0"/>
              <a:t>people</a:t>
            </a:r>
          </a:p>
        </p:txBody>
      </p:sp>
      <p:sp>
        <p:nvSpPr>
          <p:cNvPr id="15" name="Rectangle: Rounded Corners 14">
            <a:extLst>
              <a:ext uri="{FF2B5EF4-FFF2-40B4-BE49-F238E27FC236}">
                <a16:creationId xmlns:a16="http://schemas.microsoft.com/office/drawing/2014/main" id="{A7F78B56-2269-4D25-A3C1-F2049FA5C80F}"/>
              </a:ext>
            </a:extLst>
          </p:cNvPr>
          <p:cNvSpPr/>
          <p:nvPr/>
        </p:nvSpPr>
        <p:spPr>
          <a:xfrm>
            <a:off x="8311547" y="2409179"/>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7D6B4E5-0C5E-4BF1-8C8E-E3CC043E53F1}"/>
              </a:ext>
            </a:extLst>
          </p:cNvPr>
          <p:cNvSpPr txBox="1"/>
          <p:nvPr/>
        </p:nvSpPr>
        <p:spPr>
          <a:xfrm>
            <a:off x="8311548" y="2727011"/>
            <a:ext cx="1811044" cy="369332"/>
          </a:xfrm>
          <a:prstGeom prst="rect">
            <a:avLst/>
          </a:prstGeom>
          <a:noFill/>
        </p:spPr>
        <p:txBody>
          <a:bodyPr wrap="square" rtlCol="0">
            <a:spAutoFit/>
          </a:bodyPr>
          <a:lstStyle/>
          <a:p>
            <a:pPr algn="ctr"/>
            <a:r>
              <a:rPr lang="en-US" dirty="0"/>
              <a:t>batting</a:t>
            </a:r>
          </a:p>
        </p:txBody>
      </p:sp>
      <p:cxnSp>
        <p:nvCxnSpPr>
          <p:cNvPr id="18" name="Connector: Elbow 17">
            <a:extLst>
              <a:ext uri="{FF2B5EF4-FFF2-40B4-BE49-F238E27FC236}">
                <a16:creationId xmlns:a16="http://schemas.microsoft.com/office/drawing/2014/main" id="{3919DDA7-6FD8-4D13-B229-88C65E07CCE7}"/>
              </a:ext>
            </a:extLst>
          </p:cNvPr>
          <p:cNvCxnSpPr>
            <a:stCxn id="5" idx="0"/>
            <a:endCxn id="13" idx="2"/>
          </p:cNvCxnSpPr>
          <p:nvPr/>
        </p:nvCxnSpPr>
        <p:spPr>
          <a:xfrm rot="5400000" flipH="1" flipV="1">
            <a:off x="4008228" y="321408"/>
            <a:ext cx="1201816" cy="297372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DE71E835-AF09-49D7-B85E-9F486DB67BDD}"/>
              </a:ext>
            </a:extLst>
          </p:cNvPr>
          <p:cNvCxnSpPr>
            <a:stCxn id="15" idx="0"/>
            <a:endCxn id="13" idx="2"/>
          </p:cNvCxnSpPr>
          <p:nvPr/>
        </p:nvCxnSpPr>
        <p:spPr>
          <a:xfrm rot="16200000" flipV="1">
            <a:off x="7055627" y="247736"/>
            <a:ext cx="1201816" cy="31210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Diamond 22">
            <a:extLst>
              <a:ext uri="{FF2B5EF4-FFF2-40B4-BE49-F238E27FC236}">
                <a16:creationId xmlns:a16="http://schemas.microsoft.com/office/drawing/2014/main" id="{52154947-8A9A-40A2-9C1C-B11D1DF14EFC}"/>
              </a:ext>
            </a:extLst>
          </p:cNvPr>
          <p:cNvSpPr/>
          <p:nvPr/>
        </p:nvSpPr>
        <p:spPr>
          <a:xfrm>
            <a:off x="5208974" y="2077956"/>
            <a:ext cx="1774054" cy="165970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48403055-1E0D-4F5A-9754-E229D807B715}"/>
              </a:ext>
            </a:extLst>
          </p:cNvPr>
          <p:cNvCxnSpPr>
            <a:stCxn id="6" idx="3"/>
            <a:endCxn id="23" idx="1"/>
          </p:cNvCxnSpPr>
          <p:nvPr/>
        </p:nvCxnSpPr>
        <p:spPr>
          <a:xfrm flipV="1">
            <a:off x="4027795" y="2907807"/>
            <a:ext cx="1181179" cy="3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9DF9C6-19A3-43D2-B60F-576E82F9CBC6}"/>
              </a:ext>
            </a:extLst>
          </p:cNvPr>
          <p:cNvCxnSpPr>
            <a:stCxn id="23" idx="3"/>
            <a:endCxn id="16" idx="1"/>
          </p:cNvCxnSpPr>
          <p:nvPr/>
        </p:nvCxnSpPr>
        <p:spPr>
          <a:xfrm>
            <a:off x="6983028" y="2907807"/>
            <a:ext cx="1328520" cy="38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E6CC827-CF39-44DB-81C6-2EC172A6ED72}"/>
              </a:ext>
            </a:extLst>
          </p:cNvPr>
          <p:cNvCxnSpPr>
            <a:stCxn id="23" idx="2"/>
            <a:endCxn id="9" idx="0"/>
          </p:cNvCxnSpPr>
          <p:nvPr/>
        </p:nvCxnSpPr>
        <p:spPr>
          <a:xfrm>
            <a:off x="6096001" y="3737658"/>
            <a:ext cx="0" cy="5028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E502ADF-5C0E-4911-9F0D-85F4B0CB9013}"/>
              </a:ext>
            </a:extLst>
          </p:cNvPr>
          <p:cNvSpPr txBox="1"/>
          <p:nvPr/>
        </p:nvSpPr>
        <p:spPr>
          <a:xfrm>
            <a:off x="-18496" y="5780782"/>
            <a:ext cx="12192000" cy="1077218"/>
          </a:xfrm>
          <a:prstGeom prst="rect">
            <a:avLst/>
          </a:prstGeom>
          <a:noFill/>
        </p:spPr>
        <p:txBody>
          <a:bodyPr wrap="square" rtlCol="0">
            <a:spAutoFit/>
          </a:bodyPr>
          <a:lstStyle/>
          <a:p>
            <a:r>
              <a:rPr lang="en-US" sz="1600" dirty="0"/>
              <a:t>Because pitchers play against batters, we can analyze the relationship between pitchers and batters with a set of statistics that shows pitchers’ performance specifically as it relates to that of batters’. We call this relationship PitchingAgainst and it becomes its own entity. To analyze the performance described in this relationship, another entity is needed to record statistics that are not directly related to batting, but stem from pitching performance. We call this entity PitchingAnalytics.</a:t>
            </a:r>
          </a:p>
        </p:txBody>
      </p:sp>
    </p:spTree>
    <p:extLst>
      <p:ext uri="{BB962C8B-B14F-4D97-AF65-F5344CB8AC3E}">
        <p14:creationId xmlns:p14="http://schemas.microsoft.com/office/powerpoint/2010/main" val="43903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9C073B-07ED-425D-AAA0-E1A7240B0042}"/>
              </a:ext>
            </a:extLst>
          </p:cNvPr>
          <p:cNvGraphicFramePr>
            <a:graphicFrameLocks noGrp="1"/>
          </p:cNvGraphicFramePr>
          <p:nvPr>
            <p:extLst>
              <p:ext uri="{D42A27DB-BD31-4B8C-83A1-F6EECF244321}">
                <p14:modId xmlns:p14="http://schemas.microsoft.com/office/powerpoint/2010/main" val="433126491"/>
              </p:ext>
            </p:extLst>
          </p:nvPr>
        </p:nvGraphicFramePr>
        <p:xfrm>
          <a:off x="7608066" y="1029056"/>
          <a:ext cx="1329329" cy="4489704"/>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rPr>
                        <a:t>PitchingAgainst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a:solidFill>
                            <a:schemeClr val="tx1"/>
                          </a:solidFill>
                          <a:effectLst/>
                        </a:rPr>
                        <a:t>against_ID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1" dirty="0">
                          <a:solidFill>
                            <a:srgbClr val="002060"/>
                          </a:solidFill>
                          <a:effectLst/>
                        </a:rPr>
                        <a:t>playerID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yearID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1" dirty="0">
                          <a:solidFill>
                            <a:srgbClr val="002060"/>
                          </a:solidFill>
                          <a:effectLst/>
                        </a:rPr>
                        <a:t>Stint</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teamID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lgID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200" b="1" dirty="0">
                          <a:solidFill>
                            <a:srgbClr val="002060"/>
                          </a:solidFill>
                          <a:effectLst/>
                        </a:rPr>
                        <a:t>G</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200" b="1" dirty="0">
                          <a:solidFill>
                            <a:srgbClr val="002060"/>
                          </a:solidFill>
                          <a:effectLst/>
                        </a:rPr>
                        <a:t>AB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1" dirty="0">
                          <a:solidFill>
                            <a:srgbClr val="002060"/>
                          </a:solidFill>
                          <a:effectLst/>
                        </a:rPr>
                        <a:t>R</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1" dirty="0">
                          <a:solidFill>
                            <a:srgbClr val="002060"/>
                          </a:solidFill>
                          <a:effectLst/>
                        </a:rPr>
                        <a:t>H</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1" dirty="0">
                          <a:solidFill>
                            <a:srgbClr val="002060"/>
                          </a:solidFill>
                          <a:effectLst/>
                        </a:rPr>
                        <a:t>2B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1" dirty="0">
                          <a:solidFill>
                            <a:srgbClr val="002060"/>
                          </a:solidFill>
                          <a:effectLst/>
                        </a:rPr>
                        <a:t>3B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1" dirty="0">
                          <a:solidFill>
                            <a:srgbClr val="002060"/>
                          </a:solidFill>
                          <a:effectLst/>
                        </a:rPr>
                        <a:t>HR</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1" dirty="0">
                          <a:solidFill>
                            <a:srgbClr val="002060"/>
                          </a:solidFill>
                          <a:effectLst/>
                        </a:rPr>
                        <a:t>RBI</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1" dirty="0">
                          <a:solidFill>
                            <a:srgbClr val="002060"/>
                          </a:solidFill>
                          <a:effectLst/>
                        </a:rPr>
                        <a:t>SB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1" dirty="0">
                          <a:solidFill>
                            <a:srgbClr val="002060"/>
                          </a:solidFill>
                          <a:effectLst/>
                        </a:rPr>
                        <a:t>CS</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1" dirty="0">
                          <a:solidFill>
                            <a:srgbClr val="002060"/>
                          </a:solidFill>
                          <a:effectLst/>
                        </a:rPr>
                        <a:t>BB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1" dirty="0">
                          <a:solidFill>
                            <a:srgbClr val="002060"/>
                          </a:solidFill>
                          <a:effectLst/>
                        </a:rPr>
                        <a:t>SO</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1" dirty="0">
                          <a:solidFill>
                            <a:srgbClr val="002060"/>
                          </a:solidFill>
                          <a:effectLst/>
                        </a:rPr>
                        <a:t>IBB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1" dirty="0">
                          <a:solidFill>
                            <a:srgbClr val="002060"/>
                          </a:solidFill>
                          <a:effectLst/>
                        </a:rPr>
                        <a:t>HBP</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1" dirty="0">
                          <a:solidFill>
                            <a:srgbClr val="002060"/>
                          </a:solidFill>
                          <a:effectLst/>
                        </a:rPr>
                        <a:t>SH</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1" dirty="0">
                          <a:solidFill>
                            <a:srgbClr val="002060"/>
                          </a:solidFill>
                          <a:effectLst/>
                        </a:rPr>
                        <a:t>SF</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1" dirty="0">
                          <a:solidFill>
                            <a:srgbClr val="002060"/>
                          </a:solidFill>
                          <a:effectLst/>
                        </a:rPr>
                        <a:t>GIDP</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bl>
          </a:graphicData>
        </a:graphic>
      </p:graphicFrame>
      <p:graphicFrame>
        <p:nvGraphicFramePr>
          <p:cNvPr id="3" name="Table 2">
            <a:extLst>
              <a:ext uri="{FF2B5EF4-FFF2-40B4-BE49-F238E27FC236}">
                <a16:creationId xmlns:a16="http://schemas.microsoft.com/office/drawing/2014/main" id="{B76BF617-39D8-483C-9171-0B2DE9DE581E}"/>
              </a:ext>
            </a:extLst>
          </p:cNvPr>
          <p:cNvGraphicFramePr>
            <a:graphicFrameLocks noGrp="1"/>
          </p:cNvGraphicFramePr>
          <p:nvPr>
            <p:extLst>
              <p:ext uri="{D42A27DB-BD31-4B8C-83A1-F6EECF244321}">
                <p14:modId xmlns:p14="http://schemas.microsoft.com/office/powerpoint/2010/main" val="1543217742"/>
              </p:ext>
            </p:extLst>
          </p:nvPr>
        </p:nvGraphicFramePr>
        <p:xfrm>
          <a:off x="10340418" y="1570648"/>
          <a:ext cx="1371600" cy="3367278"/>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1785428435"/>
                    </a:ext>
                  </a:extLst>
                </a:gridCol>
              </a:tblGrid>
              <a:tr h="91440">
                <a:tc>
                  <a:txBody>
                    <a:bodyPr/>
                    <a:lstStyle/>
                    <a:p>
                      <a:pPr marL="0" marR="0" algn="ctr">
                        <a:lnSpc>
                          <a:spcPct val="107000"/>
                        </a:lnSpc>
                        <a:spcBef>
                          <a:spcPts val="0"/>
                        </a:spcBef>
                        <a:spcAft>
                          <a:spcPts val="0"/>
                        </a:spcAft>
                      </a:pPr>
                      <a:r>
                        <a:rPr lang="en-US" sz="1200" b="1" dirty="0">
                          <a:solidFill>
                            <a:schemeClr val="tx1"/>
                          </a:solidFill>
                          <a:effectLst/>
                        </a:rPr>
                        <a:t>PitchingAnalytics</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79509798"/>
                  </a:ext>
                </a:extLst>
              </a:tr>
              <a:tr h="91440">
                <a:tc>
                  <a:txBody>
                    <a:bodyPr/>
                    <a:lstStyle/>
                    <a:p>
                      <a:pPr marL="0" marR="0" algn="ctr">
                        <a:lnSpc>
                          <a:spcPct val="107000"/>
                        </a:lnSpc>
                        <a:spcBef>
                          <a:spcPts val="0"/>
                        </a:spcBef>
                        <a:spcAft>
                          <a:spcPts val="0"/>
                        </a:spcAft>
                      </a:pPr>
                      <a:r>
                        <a:rPr lang="en-US" sz="1200" b="0" u="sng">
                          <a:solidFill>
                            <a:schemeClr val="tx1"/>
                          </a:solidFill>
                          <a:effectLst/>
                        </a:rPr>
                        <a:t>analytics_ID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6201864"/>
                  </a:ext>
                </a:extLst>
              </a:tr>
              <a:tr h="91440">
                <a:tc>
                  <a:txBody>
                    <a:bodyPr/>
                    <a:lstStyle/>
                    <a:p>
                      <a:pPr marL="40005" marR="0" algn="ctr">
                        <a:lnSpc>
                          <a:spcPct val="107000"/>
                        </a:lnSpc>
                        <a:spcBef>
                          <a:spcPts val="0"/>
                        </a:spcBef>
                        <a:spcAft>
                          <a:spcPts val="0"/>
                        </a:spcAft>
                      </a:pPr>
                      <a:r>
                        <a:rPr lang="en-US" sz="1200" b="0">
                          <a:solidFill>
                            <a:schemeClr val="tx1"/>
                          </a:solidFill>
                          <a:effectLst/>
                        </a:rPr>
                        <a:t>playerID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44610415"/>
                  </a:ext>
                </a:extLst>
              </a:tr>
              <a:tr h="91440">
                <a:tc>
                  <a:txBody>
                    <a:bodyPr/>
                    <a:lstStyle/>
                    <a:p>
                      <a:pPr marL="0" marR="0" algn="ctr">
                        <a:lnSpc>
                          <a:spcPct val="107000"/>
                        </a:lnSpc>
                        <a:spcBef>
                          <a:spcPts val="0"/>
                        </a:spcBef>
                        <a:spcAft>
                          <a:spcPts val="0"/>
                        </a:spcAft>
                      </a:pPr>
                      <a:r>
                        <a:rPr lang="en-US" sz="1200" b="0">
                          <a:solidFill>
                            <a:schemeClr val="tx1"/>
                          </a:solidFill>
                          <a:effectLst/>
                        </a:rPr>
                        <a:t>yearID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50986771"/>
                  </a:ext>
                </a:extLst>
              </a:tr>
              <a:tr h="91440">
                <a:tc>
                  <a:txBody>
                    <a:bodyPr/>
                    <a:lstStyle/>
                    <a:p>
                      <a:pPr marL="0" marR="0" algn="ctr">
                        <a:lnSpc>
                          <a:spcPct val="107000"/>
                        </a:lnSpc>
                        <a:spcBef>
                          <a:spcPts val="0"/>
                        </a:spcBef>
                        <a:spcAft>
                          <a:spcPts val="0"/>
                        </a:spcAft>
                      </a:pPr>
                      <a:r>
                        <a:rPr lang="en-US" sz="1200" b="0">
                          <a:solidFill>
                            <a:schemeClr val="tx1"/>
                          </a:solidFill>
                          <a:effectLst/>
                        </a:rPr>
                        <a:t>stint</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16961695"/>
                  </a:ext>
                </a:extLst>
              </a:tr>
              <a:tr h="91440">
                <a:tc>
                  <a:txBody>
                    <a:bodyPr/>
                    <a:lstStyle/>
                    <a:p>
                      <a:pPr marL="0" marR="0" algn="ctr">
                        <a:lnSpc>
                          <a:spcPct val="107000"/>
                        </a:lnSpc>
                        <a:spcBef>
                          <a:spcPts val="0"/>
                        </a:spcBef>
                        <a:spcAft>
                          <a:spcPts val="0"/>
                        </a:spcAft>
                      </a:pPr>
                      <a:r>
                        <a:rPr lang="en-US" sz="1200" b="0">
                          <a:solidFill>
                            <a:schemeClr val="tx1"/>
                          </a:solidFill>
                          <a:effectLst/>
                        </a:rPr>
                        <a:t>teamID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8495792"/>
                  </a:ext>
                </a:extLst>
              </a:tr>
              <a:tr h="91440">
                <a:tc>
                  <a:txBody>
                    <a:bodyPr/>
                    <a:lstStyle/>
                    <a:p>
                      <a:pPr marL="0" marR="0" algn="ctr">
                        <a:lnSpc>
                          <a:spcPct val="107000"/>
                        </a:lnSpc>
                        <a:spcBef>
                          <a:spcPts val="0"/>
                        </a:spcBef>
                        <a:spcAft>
                          <a:spcPts val="0"/>
                        </a:spcAft>
                      </a:pPr>
                      <a:r>
                        <a:rPr lang="en-US" sz="1200" b="0">
                          <a:solidFill>
                            <a:schemeClr val="tx1"/>
                          </a:solidFill>
                          <a:effectLst/>
                        </a:rPr>
                        <a:t>team_ID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1714842"/>
                  </a:ext>
                </a:extLst>
              </a:tr>
              <a:tr h="91440">
                <a:tc>
                  <a:txBody>
                    <a:bodyPr/>
                    <a:lstStyle/>
                    <a:p>
                      <a:pPr marL="0" marR="0" algn="ctr">
                        <a:lnSpc>
                          <a:spcPct val="107000"/>
                        </a:lnSpc>
                        <a:spcBef>
                          <a:spcPts val="0"/>
                        </a:spcBef>
                        <a:spcAft>
                          <a:spcPts val="0"/>
                        </a:spcAft>
                      </a:pPr>
                      <a:r>
                        <a:rPr lang="en-US" sz="1200" b="0">
                          <a:solidFill>
                            <a:schemeClr val="tx1"/>
                          </a:solidFill>
                          <a:effectLst/>
                        </a:rPr>
                        <a:t>lgID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33330597"/>
                  </a:ext>
                </a:extLst>
              </a:tr>
              <a:tr h="91440">
                <a:tc>
                  <a:txBody>
                    <a:bodyPr/>
                    <a:lstStyle/>
                    <a:p>
                      <a:pPr marL="0" marR="0" algn="ctr">
                        <a:lnSpc>
                          <a:spcPct val="107000"/>
                        </a:lnSpc>
                        <a:spcBef>
                          <a:spcPts val="0"/>
                        </a:spcBef>
                        <a:spcAft>
                          <a:spcPts val="0"/>
                        </a:spcAft>
                      </a:pPr>
                      <a:r>
                        <a:rPr lang="en-US" sz="1200" b="0">
                          <a:solidFill>
                            <a:schemeClr val="tx1"/>
                          </a:solidFill>
                          <a:effectLst/>
                        </a:rPr>
                        <a:t>TB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37749104"/>
                  </a:ext>
                </a:extLst>
              </a:tr>
              <a:tr h="91440">
                <a:tc>
                  <a:txBody>
                    <a:bodyPr/>
                    <a:lstStyle/>
                    <a:p>
                      <a:pPr marL="0" marR="0" algn="ctr">
                        <a:lnSpc>
                          <a:spcPct val="107000"/>
                        </a:lnSpc>
                        <a:spcBef>
                          <a:spcPts val="0"/>
                        </a:spcBef>
                        <a:spcAft>
                          <a:spcPts val="0"/>
                        </a:spcAft>
                      </a:pPr>
                      <a:r>
                        <a:rPr lang="en-US" sz="1200" b="0">
                          <a:solidFill>
                            <a:schemeClr val="tx1"/>
                          </a:solidFill>
                          <a:effectLst/>
                        </a:rPr>
                        <a:t>TW</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3089312"/>
                  </a:ext>
                </a:extLst>
              </a:tr>
              <a:tr h="91440">
                <a:tc>
                  <a:txBody>
                    <a:bodyPr/>
                    <a:lstStyle/>
                    <a:p>
                      <a:pPr marL="0" marR="0" algn="ctr">
                        <a:lnSpc>
                          <a:spcPct val="107000"/>
                        </a:lnSpc>
                        <a:spcBef>
                          <a:spcPts val="0"/>
                        </a:spcBef>
                        <a:spcAft>
                          <a:spcPts val="0"/>
                        </a:spcAft>
                      </a:pPr>
                      <a:r>
                        <a:rPr lang="en-US" sz="1200" b="0">
                          <a:solidFill>
                            <a:schemeClr val="tx1"/>
                          </a:solidFill>
                          <a:effectLst/>
                        </a:rPr>
                        <a:t>SS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936093"/>
                  </a:ext>
                </a:extLst>
              </a:tr>
              <a:tr h="91440">
                <a:tc>
                  <a:txBody>
                    <a:bodyPr/>
                    <a:lstStyle/>
                    <a:p>
                      <a:pPr marL="0" marR="0" algn="ctr">
                        <a:lnSpc>
                          <a:spcPct val="107000"/>
                        </a:lnSpc>
                        <a:spcBef>
                          <a:spcPts val="0"/>
                        </a:spcBef>
                        <a:spcAft>
                          <a:spcPts val="0"/>
                        </a:spcAft>
                      </a:pPr>
                      <a:r>
                        <a:rPr lang="en-US" sz="1200" b="0">
                          <a:solidFill>
                            <a:schemeClr val="tx1"/>
                          </a:solidFill>
                          <a:effectLst/>
                        </a:rPr>
                        <a:t>TOB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33864003"/>
                  </a:ext>
                </a:extLst>
              </a:tr>
              <a:tr h="91440">
                <a:tc>
                  <a:txBody>
                    <a:bodyPr/>
                    <a:lstStyle/>
                    <a:p>
                      <a:pPr marL="0" marR="0" algn="ctr">
                        <a:lnSpc>
                          <a:spcPct val="107000"/>
                        </a:lnSpc>
                        <a:spcBef>
                          <a:spcPts val="0"/>
                        </a:spcBef>
                        <a:spcAft>
                          <a:spcPts val="0"/>
                        </a:spcAft>
                      </a:pPr>
                      <a:r>
                        <a:rPr lang="en-US" sz="1200" b="0">
                          <a:solidFill>
                            <a:schemeClr val="tx1"/>
                          </a:solidFill>
                          <a:effectLst/>
                        </a:rPr>
                        <a:t>BA</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25799765"/>
                  </a:ext>
                </a:extLst>
              </a:tr>
              <a:tr h="91440">
                <a:tc>
                  <a:txBody>
                    <a:bodyPr/>
                    <a:lstStyle/>
                    <a:p>
                      <a:pPr marL="0" marR="0" algn="ctr">
                        <a:lnSpc>
                          <a:spcPct val="107000"/>
                        </a:lnSpc>
                        <a:spcBef>
                          <a:spcPts val="0"/>
                        </a:spcBef>
                        <a:spcAft>
                          <a:spcPts val="0"/>
                        </a:spcAft>
                      </a:pPr>
                      <a:r>
                        <a:rPr lang="en-US" sz="1200" b="0">
                          <a:solidFill>
                            <a:schemeClr val="tx1"/>
                          </a:solidFill>
                          <a:effectLst/>
                        </a:rPr>
                        <a:t>PA</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9774796"/>
                  </a:ext>
                </a:extLst>
              </a:tr>
              <a:tr h="91440">
                <a:tc>
                  <a:txBody>
                    <a:bodyPr/>
                    <a:lstStyle/>
                    <a:p>
                      <a:pPr marL="0" marR="0" algn="ctr">
                        <a:lnSpc>
                          <a:spcPct val="107000"/>
                        </a:lnSpc>
                        <a:spcBef>
                          <a:spcPts val="0"/>
                        </a:spcBef>
                        <a:spcAft>
                          <a:spcPts val="0"/>
                        </a:spcAft>
                      </a:pPr>
                      <a:r>
                        <a:rPr lang="en-US" sz="1200" b="0">
                          <a:solidFill>
                            <a:schemeClr val="tx1"/>
                          </a:solidFill>
                          <a:effectLst/>
                        </a:rPr>
                        <a:t>RC</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84976"/>
                  </a:ext>
                </a:extLst>
              </a:tr>
              <a:tr h="91440">
                <a:tc>
                  <a:txBody>
                    <a:bodyPr/>
                    <a:lstStyle/>
                    <a:p>
                      <a:pPr marL="0" marR="0" algn="ctr">
                        <a:lnSpc>
                          <a:spcPct val="107000"/>
                        </a:lnSpc>
                        <a:spcBef>
                          <a:spcPts val="0"/>
                        </a:spcBef>
                        <a:spcAft>
                          <a:spcPts val="0"/>
                        </a:spcAft>
                      </a:pPr>
                      <a:r>
                        <a:rPr lang="en-US" sz="1200" b="0">
                          <a:solidFill>
                            <a:schemeClr val="tx1"/>
                          </a:solidFill>
                          <a:effectLst/>
                        </a:rPr>
                        <a:t>PARC</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83317181"/>
                  </a:ext>
                </a:extLst>
              </a:tr>
              <a:tr h="91440">
                <a:tc>
                  <a:txBody>
                    <a:bodyPr/>
                    <a:lstStyle/>
                    <a:p>
                      <a:pPr marL="0" marR="0" algn="ctr">
                        <a:lnSpc>
                          <a:spcPct val="107000"/>
                        </a:lnSpc>
                        <a:spcBef>
                          <a:spcPts val="0"/>
                        </a:spcBef>
                        <a:spcAft>
                          <a:spcPts val="0"/>
                        </a:spcAft>
                      </a:pPr>
                      <a:r>
                        <a:rPr lang="en-US" sz="1200" b="0">
                          <a:solidFill>
                            <a:schemeClr val="tx1"/>
                          </a:solidFill>
                          <a:effectLst/>
                        </a:rPr>
                        <a:t>PARC27</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05191135"/>
                  </a:ext>
                </a:extLst>
              </a:tr>
              <a:tr h="91440">
                <a:tc>
                  <a:txBody>
                    <a:bodyPr/>
                    <a:lstStyle/>
                    <a:p>
                      <a:pPr marL="0" marR="0" algn="ctr">
                        <a:lnSpc>
                          <a:spcPct val="107000"/>
                        </a:lnSpc>
                        <a:spcBef>
                          <a:spcPts val="0"/>
                        </a:spcBef>
                        <a:spcAft>
                          <a:spcPts val="0"/>
                        </a:spcAft>
                      </a:pPr>
                      <a:r>
                        <a:rPr lang="en-US" sz="1200" b="0" dirty="0">
                          <a:solidFill>
                            <a:schemeClr val="tx1"/>
                          </a:solidFill>
                          <a:effectLst/>
                        </a:rPr>
                        <a:t>PARCA</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83553250"/>
                  </a:ext>
                </a:extLst>
              </a:tr>
            </a:tbl>
          </a:graphicData>
        </a:graphic>
      </p:graphicFrame>
      <p:sp>
        <p:nvSpPr>
          <p:cNvPr id="4" name="Rectangle 3">
            <a:extLst>
              <a:ext uri="{FF2B5EF4-FFF2-40B4-BE49-F238E27FC236}">
                <a16:creationId xmlns:a16="http://schemas.microsoft.com/office/drawing/2014/main" id="{61ACF43A-FB1F-4771-8915-42A149F3C8CD}"/>
              </a:ext>
            </a:extLst>
          </p:cNvPr>
          <p:cNvSpPr/>
          <p:nvPr/>
        </p:nvSpPr>
        <p:spPr>
          <a:xfrm>
            <a:off x="186430" y="71021"/>
            <a:ext cx="7281170" cy="3835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889676-2858-4E68-9AFA-FF6934B9B76D}"/>
              </a:ext>
            </a:extLst>
          </p:cNvPr>
          <p:cNvSpPr txBox="1"/>
          <p:nvPr/>
        </p:nvSpPr>
        <p:spPr>
          <a:xfrm>
            <a:off x="186430" y="52934"/>
            <a:ext cx="7355013" cy="369332"/>
          </a:xfrm>
          <a:prstGeom prst="rect">
            <a:avLst/>
          </a:prstGeom>
          <a:noFill/>
        </p:spPr>
        <p:txBody>
          <a:bodyPr wrap="square" rtlCol="0">
            <a:spAutoFit/>
          </a:bodyPr>
          <a:lstStyle/>
          <a:p>
            <a:pPr algn="ctr"/>
            <a:r>
              <a:rPr lang="en-US" dirty="0"/>
              <a:t>Project Tables (Pitching Performance as Related to Batting Performance)</a:t>
            </a:r>
          </a:p>
        </p:txBody>
      </p:sp>
      <p:cxnSp>
        <p:nvCxnSpPr>
          <p:cNvPr id="7" name="Straight Arrow Connector 6">
            <a:extLst>
              <a:ext uri="{FF2B5EF4-FFF2-40B4-BE49-F238E27FC236}">
                <a16:creationId xmlns:a16="http://schemas.microsoft.com/office/drawing/2014/main" id="{5DD14714-3F71-43CD-ADD5-E9F0843F23F4}"/>
              </a:ext>
            </a:extLst>
          </p:cNvPr>
          <p:cNvCxnSpPr>
            <a:cxnSpLocks/>
          </p:cNvCxnSpPr>
          <p:nvPr/>
        </p:nvCxnSpPr>
        <p:spPr>
          <a:xfrm>
            <a:off x="9096865" y="3063712"/>
            <a:ext cx="10840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D6755B9-2C80-40E6-A80F-67DB8DF83151}"/>
              </a:ext>
            </a:extLst>
          </p:cNvPr>
          <p:cNvCxnSpPr>
            <a:cxnSpLocks/>
          </p:cNvCxnSpPr>
          <p:nvPr/>
        </p:nvCxnSpPr>
        <p:spPr>
          <a:xfrm>
            <a:off x="6495067" y="3063712"/>
            <a:ext cx="9725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5A76352-98FC-4326-BF7E-DE9EB98BE17A}"/>
              </a:ext>
            </a:extLst>
          </p:cNvPr>
          <p:cNvGraphicFramePr>
            <a:graphicFrameLocks noGrp="1"/>
          </p:cNvGraphicFramePr>
          <p:nvPr>
            <p:extLst>
              <p:ext uri="{D42A27DB-BD31-4B8C-83A1-F6EECF244321}">
                <p14:modId xmlns:p14="http://schemas.microsoft.com/office/powerpoint/2010/main" val="3074127316"/>
              </p:ext>
            </p:extLst>
          </p:nvPr>
        </p:nvGraphicFramePr>
        <p:xfrm>
          <a:off x="2894784" y="622936"/>
          <a:ext cx="1329329" cy="5940152"/>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rPr>
                        <a:t>pitching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a:solidFill>
                            <a:schemeClr val="tx1"/>
                          </a:solidFill>
                          <a:effectLst/>
                        </a:rPr>
                        <a:t>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1" dirty="0">
                          <a:solidFill>
                            <a:srgbClr val="002060"/>
                          </a:solidFill>
                          <a:effectLst/>
                        </a:rPr>
                        <a:t>playerID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yearID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1" dirty="0">
                          <a:solidFill>
                            <a:srgbClr val="002060"/>
                          </a:solidFill>
                          <a:effectLst/>
                        </a:rPr>
                        <a:t>stint</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teamID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lgID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03308566"/>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62300933"/>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GS</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44770795"/>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CG</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SHO</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SV</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IPOuts</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HR</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SO</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BAOpp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ERA</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1" dirty="0">
                          <a:solidFill>
                            <a:srgbClr val="002060"/>
                          </a:solidFill>
                          <a:effectLst/>
                        </a:rPr>
                        <a:t>IBB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HBP</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BK</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BFP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GF</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3376397"/>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32089266"/>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SH</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69500862"/>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SF</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68728519"/>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GIDP</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1698202"/>
                  </a:ext>
                </a:extLst>
              </a:tr>
            </a:tbl>
          </a:graphicData>
        </a:graphic>
      </p:graphicFrame>
      <p:cxnSp>
        <p:nvCxnSpPr>
          <p:cNvPr id="13" name="Straight Arrow Connector 12">
            <a:extLst>
              <a:ext uri="{FF2B5EF4-FFF2-40B4-BE49-F238E27FC236}">
                <a16:creationId xmlns:a16="http://schemas.microsoft.com/office/drawing/2014/main" id="{EDF347B6-2567-4ECD-863C-AC3874F93488}"/>
              </a:ext>
            </a:extLst>
          </p:cNvPr>
          <p:cNvCxnSpPr>
            <a:cxnSpLocks/>
          </p:cNvCxnSpPr>
          <p:nvPr/>
        </p:nvCxnSpPr>
        <p:spPr>
          <a:xfrm>
            <a:off x="1690271" y="3063712"/>
            <a:ext cx="9725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5D1A4149-C8B4-4CBB-8A6E-09C6F8A63889}"/>
              </a:ext>
            </a:extLst>
          </p:cNvPr>
          <p:cNvGraphicFramePr>
            <a:graphicFrameLocks noGrp="1"/>
          </p:cNvGraphicFramePr>
          <p:nvPr>
            <p:extLst>
              <p:ext uri="{D42A27DB-BD31-4B8C-83A1-F6EECF244321}">
                <p14:modId xmlns:p14="http://schemas.microsoft.com/office/powerpoint/2010/main" val="535772867"/>
              </p:ext>
            </p:extLst>
          </p:nvPr>
        </p:nvGraphicFramePr>
        <p:xfrm>
          <a:off x="187224" y="1009435"/>
          <a:ext cx="1329329" cy="4489704"/>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rPr>
                        <a:t>batting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a:solidFill>
                            <a:schemeClr val="tx1"/>
                          </a:solidFill>
                          <a:effectLst/>
                        </a:rPr>
                        <a:t>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0">
                          <a:solidFill>
                            <a:schemeClr val="tx1"/>
                          </a:solidFill>
                          <a:effectLst/>
                        </a:rPr>
                        <a:t>playerID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a:solidFill>
                            <a:schemeClr val="tx1"/>
                          </a:solidFill>
                          <a:effectLst/>
                        </a:rPr>
                        <a:t>yearID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0" dirty="0">
                          <a:solidFill>
                            <a:schemeClr val="tx1"/>
                          </a:solidFill>
                          <a:effectLst/>
                        </a:rPr>
                        <a:t>stint</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0">
                          <a:solidFill>
                            <a:schemeClr val="tx1"/>
                          </a:solidFill>
                          <a:effectLst/>
                        </a:rPr>
                        <a:t>teamID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0">
                          <a:solidFill>
                            <a:schemeClr val="tx1"/>
                          </a:solidFill>
                          <a:effectLst/>
                        </a:rPr>
                        <a:t>lgID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200" b="0">
                          <a:solidFill>
                            <a:schemeClr val="tx1"/>
                          </a:solidFill>
                          <a:effectLst/>
                        </a:rPr>
                        <a:t>G</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200" b="0">
                          <a:solidFill>
                            <a:schemeClr val="tx1"/>
                          </a:solidFill>
                          <a:effectLst/>
                        </a:rPr>
                        <a:t>AB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0">
                          <a:solidFill>
                            <a:schemeClr val="tx1"/>
                          </a:solidFill>
                          <a:effectLst/>
                        </a:rPr>
                        <a:t>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0">
                          <a:solidFill>
                            <a:schemeClr val="tx1"/>
                          </a:solidFill>
                          <a:effectLst/>
                        </a:rPr>
                        <a:t>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0">
                          <a:solidFill>
                            <a:schemeClr val="tx1"/>
                          </a:solidFill>
                          <a:effectLst/>
                        </a:rPr>
                        <a:t>2B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0">
                          <a:solidFill>
                            <a:schemeClr val="tx1"/>
                          </a:solidFill>
                          <a:effectLst/>
                        </a:rPr>
                        <a:t>3B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0">
                          <a:solidFill>
                            <a:schemeClr val="tx1"/>
                          </a:solidFill>
                          <a:effectLst/>
                        </a:rPr>
                        <a:t>HR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0">
                          <a:solidFill>
                            <a:schemeClr val="tx1"/>
                          </a:solidFill>
                          <a:effectLst/>
                        </a:rPr>
                        <a:t>RBI</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0">
                          <a:solidFill>
                            <a:schemeClr val="tx1"/>
                          </a:solidFill>
                          <a:effectLst/>
                        </a:rPr>
                        <a:t>SB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0">
                          <a:solidFill>
                            <a:schemeClr val="tx1"/>
                          </a:solidFill>
                          <a:effectLst/>
                        </a:rPr>
                        <a:t>CS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0">
                          <a:solidFill>
                            <a:schemeClr val="tx1"/>
                          </a:solidFill>
                          <a:effectLst/>
                        </a:rPr>
                        <a:t>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0">
                          <a:solidFill>
                            <a:schemeClr val="tx1"/>
                          </a:solidFill>
                          <a:effectLst/>
                        </a:rPr>
                        <a:t>SO</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0">
                          <a:solidFill>
                            <a:schemeClr val="tx1"/>
                          </a:solidFill>
                          <a:effectLst/>
                        </a:rPr>
                        <a:t>IBB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0">
                          <a:solidFill>
                            <a:schemeClr val="tx1"/>
                          </a:solidFill>
                          <a:effectLst/>
                        </a:rPr>
                        <a:t>HBP</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0">
                          <a:solidFill>
                            <a:schemeClr val="tx1"/>
                          </a:solidFill>
                          <a:effectLst/>
                        </a:rPr>
                        <a:t>SH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0">
                          <a:solidFill>
                            <a:schemeClr val="tx1"/>
                          </a:solidFill>
                          <a:effectLst/>
                        </a:rPr>
                        <a:t>SF</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0" dirty="0">
                          <a:solidFill>
                            <a:schemeClr val="tx1"/>
                          </a:solidFill>
                          <a:effectLst/>
                        </a:rPr>
                        <a:t>GIDP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bl>
          </a:graphicData>
        </a:graphic>
      </p:graphicFrame>
      <p:sp>
        <p:nvSpPr>
          <p:cNvPr id="15" name="TextBox 14">
            <a:extLst>
              <a:ext uri="{FF2B5EF4-FFF2-40B4-BE49-F238E27FC236}">
                <a16:creationId xmlns:a16="http://schemas.microsoft.com/office/drawing/2014/main" id="{51BB3A31-3C93-4AF0-B556-10ADF4F788B2}"/>
              </a:ext>
            </a:extLst>
          </p:cNvPr>
          <p:cNvSpPr txBox="1"/>
          <p:nvPr/>
        </p:nvSpPr>
        <p:spPr>
          <a:xfrm>
            <a:off x="4355184" y="2931736"/>
            <a:ext cx="377072" cy="369332"/>
          </a:xfrm>
          <a:prstGeom prst="rect">
            <a:avLst/>
          </a:prstGeom>
          <a:noFill/>
        </p:spPr>
        <p:txBody>
          <a:bodyPr wrap="square" rtlCol="0">
            <a:spAutoFit/>
          </a:bodyPr>
          <a:lstStyle/>
          <a:p>
            <a:r>
              <a:rPr lang="en-US" dirty="0"/>
              <a:t>+</a:t>
            </a:r>
          </a:p>
        </p:txBody>
      </p:sp>
      <p:graphicFrame>
        <p:nvGraphicFramePr>
          <p:cNvPr id="16" name="Table 15">
            <a:extLst>
              <a:ext uri="{FF2B5EF4-FFF2-40B4-BE49-F238E27FC236}">
                <a16:creationId xmlns:a16="http://schemas.microsoft.com/office/drawing/2014/main" id="{570B02A4-6F5F-454D-A762-F8D5D4A49BE8}"/>
              </a:ext>
            </a:extLst>
          </p:cNvPr>
          <p:cNvGraphicFramePr>
            <a:graphicFrameLocks noGrp="1"/>
          </p:cNvGraphicFramePr>
          <p:nvPr>
            <p:extLst>
              <p:ext uri="{D42A27DB-BD31-4B8C-83A1-F6EECF244321}">
                <p14:modId xmlns:p14="http://schemas.microsoft.com/office/powerpoint/2010/main" val="1726911351"/>
              </p:ext>
            </p:extLst>
          </p:nvPr>
        </p:nvGraphicFramePr>
        <p:xfrm>
          <a:off x="4875714" y="2046973"/>
          <a:ext cx="1329329" cy="2414628"/>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Retrosheet</a:t>
                      </a: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40005" marR="0" algn="ctr">
                        <a:lnSpc>
                          <a:spcPct val="107000"/>
                        </a:lnSpc>
                        <a:spcBef>
                          <a:spcPts val="0"/>
                        </a:spcBef>
                        <a:spcAft>
                          <a:spcPts val="0"/>
                        </a:spcAft>
                      </a:pPr>
                      <a:r>
                        <a:rPr lang="en-US" sz="1200" b="0" dirty="0">
                          <a:solidFill>
                            <a:schemeClr val="tx1"/>
                          </a:solidFill>
                          <a:effectLst/>
                        </a:rPr>
                        <a:t>playerID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dirty="0" err="1">
                          <a:solidFill>
                            <a:schemeClr val="tx1"/>
                          </a:solidFill>
                          <a:effectLst/>
                        </a:rPr>
                        <a:t>yearID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0" dirty="0">
                          <a:solidFill>
                            <a:schemeClr val="tx1"/>
                          </a:solidFill>
                          <a:effectLst/>
                        </a:rPr>
                        <a:t>stint</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0" dirty="0" err="1">
                          <a:solidFill>
                            <a:schemeClr val="tx1"/>
                          </a:solidFill>
                          <a:effectLst/>
                        </a:rPr>
                        <a:t>teamID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0" dirty="0" err="1">
                          <a:solidFill>
                            <a:schemeClr val="tx1"/>
                          </a:solidFill>
                          <a:effectLst/>
                        </a:rPr>
                        <a:t>lgID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03308566"/>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2B</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62300933"/>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3B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SB</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44770795"/>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CS</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RBI</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bl>
          </a:graphicData>
        </a:graphic>
      </p:graphicFrame>
      <p:sp>
        <p:nvSpPr>
          <p:cNvPr id="17" name="TextBox 16">
            <a:extLst>
              <a:ext uri="{FF2B5EF4-FFF2-40B4-BE49-F238E27FC236}">
                <a16:creationId xmlns:a16="http://schemas.microsoft.com/office/drawing/2014/main" id="{2EC62E47-8CCE-406D-AD2C-57DA8D4C3F2C}"/>
              </a:ext>
            </a:extLst>
          </p:cNvPr>
          <p:cNvSpPr txBox="1"/>
          <p:nvPr/>
        </p:nvSpPr>
        <p:spPr>
          <a:xfrm>
            <a:off x="4355184" y="5778224"/>
            <a:ext cx="7522590" cy="1015663"/>
          </a:xfrm>
          <a:prstGeom prst="rect">
            <a:avLst/>
          </a:prstGeom>
          <a:noFill/>
        </p:spPr>
        <p:txBody>
          <a:bodyPr wrap="square" rtlCol="0">
            <a:spAutoFit/>
          </a:bodyPr>
          <a:lstStyle/>
          <a:p>
            <a:r>
              <a:rPr lang="en-US" sz="1200" dirty="0"/>
              <a:t>To review pitching performance as it relates to batting performance, we first need to start with all attributes of our batting entity and find those values within the context of pitching. We do this by first pulling all relevant attributes we inherently have in the </a:t>
            </a:r>
            <a:r>
              <a:rPr lang="en-US" sz="1200" dirty="0" err="1"/>
              <a:t>Lahman</a:t>
            </a:r>
            <a:r>
              <a:rPr lang="en-US" sz="1200" dirty="0"/>
              <a:t> database for pitching (from the pitching table) and then supplementing the remaining attributes needed with data from </a:t>
            </a:r>
            <a:r>
              <a:rPr lang="en-US" sz="1200" dirty="0" err="1"/>
              <a:t>Retrosheets</a:t>
            </a:r>
            <a:r>
              <a:rPr lang="en-US" sz="1200" dirty="0"/>
              <a:t>. This completes the PitchingAgainst entity. PitchingAnalytics then contains attributes which are calculated using values from PitchingAgainst.</a:t>
            </a:r>
          </a:p>
        </p:txBody>
      </p:sp>
    </p:spTree>
    <p:extLst>
      <p:ext uri="{BB962C8B-B14F-4D97-AF65-F5344CB8AC3E}">
        <p14:creationId xmlns:p14="http://schemas.microsoft.com/office/powerpoint/2010/main" val="295161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8E14C0D-C2D6-4A30-898D-B7ED63B83225}"/>
              </a:ext>
            </a:extLst>
          </p:cNvPr>
          <p:cNvSpPr/>
          <p:nvPr/>
        </p:nvSpPr>
        <p:spPr>
          <a:xfrm>
            <a:off x="2216750" y="2409179"/>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EDC74A-541D-49CF-85BF-01CB41420F5B}"/>
              </a:ext>
            </a:extLst>
          </p:cNvPr>
          <p:cNvSpPr txBox="1"/>
          <p:nvPr/>
        </p:nvSpPr>
        <p:spPr>
          <a:xfrm>
            <a:off x="2216751" y="2727011"/>
            <a:ext cx="1811044" cy="369332"/>
          </a:xfrm>
          <a:prstGeom prst="rect">
            <a:avLst/>
          </a:prstGeom>
          <a:noFill/>
        </p:spPr>
        <p:txBody>
          <a:bodyPr wrap="square" rtlCol="0">
            <a:spAutoFit/>
          </a:bodyPr>
          <a:lstStyle/>
          <a:p>
            <a:pPr algn="ctr"/>
            <a:r>
              <a:rPr lang="en-US" dirty="0"/>
              <a:t>pitching</a:t>
            </a:r>
          </a:p>
        </p:txBody>
      </p:sp>
      <p:sp>
        <p:nvSpPr>
          <p:cNvPr id="9" name="Rectangle: Rounded Corners 8">
            <a:extLst>
              <a:ext uri="{FF2B5EF4-FFF2-40B4-BE49-F238E27FC236}">
                <a16:creationId xmlns:a16="http://schemas.microsoft.com/office/drawing/2014/main" id="{3659B5D5-C339-46B7-A82F-A242459AED56}"/>
              </a:ext>
            </a:extLst>
          </p:cNvPr>
          <p:cNvSpPr/>
          <p:nvPr/>
        </p:nvSpPr>
        <p:spPr>
          <a:xfrm>
            <a:off x="8330043" y="4279544"/>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A16314-7771-47D0-96D6-98D0FA8D9AC7}"/>
              </a:ext>
            </a:extLst>
          </p:cNvPr>
          <p:cNvSpPr txBox="1"/>
          <p:nvPr/>
        </p:nvSpPr>
        <p:spPr>
          <a:xfrm>
            <a:off x="8330043" y="4572222"/>
            <a:ext cx="1774054" cy="369332"/>
          </a:xfrm>
          <a:prstGeom prst="rect">
            <a:avLst/>
          </a:prstGeom>
          <a:noFill/>
        </p:spPr>
        <p:txBody>
          <a:bodyPr wrap="square" rtlCol="0">
            <a:spAutoFit/>
          </a:bodyPr>
          <a:lstStyle/>
          <a:p>
            <a:pPr algn="ctr"/>
            <a:r>
              <a:rPr lang="en-US" dirty="0" err="1"/>
              <a:t>BattingAnalytics</a:t>
            </a:r>
            <a:endParaRPr lang="en-US" dirty="0"/>
          </a:p>
        </p:txBody>
      </p:sp>
      <p:sp>
        <p:nvSpPr>
          <p:cNvPr id="11" name="Rectangle 10">
            <a:extLst>
              <a:ext uri="{FF2B5EF4-FFF2-40B4-BE49-F238E27FC236}">
                <a16:creationId xmlns:a16="http://schemas.microsoft.com/office/drawing/2014/main" id="{AAA45E84-DE77-4D0D-A585-FD4BA6CE5EA1}"/>
              </a:ext>
            </a:extLst>
          </p:cNvPr>
          <p:cNvSpPr/>
          <p:nvPr/>
        </p:nvSpPr>
        <p:spPr>
          <a:xfrm>
            <a:off x="186431" y="71022"/>
            <a:ext cx="2935841" cy="6463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A2399F-4778-46DF-8E17-1053DBD5DE96}"/>
              </a:ext>
            </a:extLst>
          </p:cNvPr>
          <p:cNvSpPr txBox="1"/>
          <p:nvPr/>
        </p:nvSpPr>
        <p:spPr>
          <a:xfrm>
            <a:off x="186430" y="71020"/>
            <a:ext cx="2935841" cy="646331"/>
          </a:xfrm>
          <a:prstGeom prst="rect">
            <a:avLst/>
          </a:prstGeom>
          <a:noFill/>
        </p:spPr>
        <p:txBody>
          <a:bodyPr wrap="square" rtlCol="0">
            <a:spAutoFit/>
          </a:bodyPr>
          <a:lstStyle/>
          <a:p>
            <a:pPr algn="ctr"/>
            <a:r>
              <a:rPr lang="en-US" dirty="0"/>
              <a:t>Extra Entity Relationships (Batting Performance)</a:t>
            </a:r>
          </a:p>
        </p:txBody>
      </p:sp>
      <p:sp>
        <p:nvSpPr>
          <p:cNvPr id="13" name="Rectangle: Rounded Corners 12">
            <a:extLst>
              <a:ext uri="{FF2B5EF4-FFF2-40B4-BE49-F238E27FC236}">
                <a16:creationId xmlns:a16="http://schemas.microsoft.com/office/drawing/2014/main" id="{784E35B0-2458-4D03-847C-1EFE15D2BA5E}"/>
              </a:ext>
            </a:extLst>
          </p:cNvPr>
          <p:cNvSpPr/>
          <p:nvPr/>
        </p:nvSpPr>
        <p:spPr>
          <a:xfrm>
            <a:off x="5190477" y="71021"/>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664D288-E282-4B75-AF3A-5A942F2A6E80}"/>
              </a:ext>
            </a:extLst>
          </p:cNvPr>
          <p:cNvSpPr txBox="1"/>
          <p:nvPr/>
        </p:nvSpPr>
        <p:spPr>
          <a:xfrm>
            <a:off x="5190477" y="363699"/>
            <a:ext cx="1811045" cy="369332"/>
          </a:xfrm>
          <a:prstGeom prst="rect">
            <a:avLst/>
          </a:prstGeom>
          <a:noFill/>
        </p:spPr>
        <p:txBody>
          <a:bodyPr wrap="square" rtlCol="0">
            <a:spAutoFit/>
          </a:bodyPr>
          <a:lstStyle/>
          <a:p>
            <a:pPr algn="ctr"/>
            <a:r>
              <a:rPr lang="en-US" dirty="0"/>
              <a:t>people</a:t>
            </a:r>
          </a:p>
        </p:txBody>
      </p:sp>
      <p:sp>
        <p:nvSpPr>
          <p:cNvPr id="15" name="Rectangle: Rounded Corners 14">
            <a:extLst>
              <a:ext uri="{FF2B5EF4-FFF2-40B4-BE49-F238E27FC236}">
                <a16:creationId xmlns:a16="http://schemas.microsoft.com/office/drawing/2014/main" id="{A7F78B56-2269-4D25-A3C1-F2049FA5C80F}"/>
              </a:ext>
            </a:extLst>
          </p:cNvPr>
          <p:cNvSpPr/>
          <p:nvPr/>
        </p:nvSpPr>
        <p:spPr>
          <a:xfrm>
            <a:off x="8311547" y="2409179"/>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7D6B4E5-0C5E-4BF1-8C8E-E3CC043E53F1}"/>
              </a:ext>
            </a:extLst>
          </p:cNvPr>
          <p:cNvSpPr txBox="1"/>
          <p:nvPr/>
        </p:nvSpPr>
        <p:spPr>
          <a:xfrm>
            <a:off x="8311548" y="2727011"/>
            <a:ext cx="1811044" cy="369332"/>
          </a:xfrm>
          <a:prstGeom prst="rect">
            <a:avLst/>
          </a:prstGeom>
          <a:noFill/>
        </p:spPr>
        <p:txBody>
          <a:bodyPr wrap="square" rtlCol="0">
            <a:spAutoFit/>
          </a:bodyPr>
          <a:lstStyle/>
          <a:p>
            <a:pPr algn="ctr"/>
            <a:r>
              <a:rPr lang="en-US" dirty="0"/>
              <a:t>batting</a:t>
            </a:r>
          </a:p>
        </p:txBody>
      </p:sp>
      <p:cxnSp>
        <p:nvCxnSpPr>
          <p:cNvPr id="18" name="Connector: Elbow 17">
            <a:extLst>
              <a:ext uri="{FF2B5EF4-FFF2-40B4-BE49-F238E27FC236}">
                <a16:creationId xmlns:a16="http://schemas.microsoft.com/office/drawing/2014/main" id="{3919DDA7-6FD8-4D13-B229-88C65E07CCE7}"/>
              </a:ext>
            </a:extLst>
          </p:cNvPr>
          <p:cNvCxnSpPr>
            <a:cxnSpLocks/>
            <a:stCxn id="5" idx="0"/>
            <a:endCxn id="13" idx="2"/>
          </p:cNvCxnSpPr>
          <p:nvPr/>
        </p:nvCxnSpPr>
        <p:spPr>
          <a:xfrm rot="5400000" flipH="1" flipV="1">
            <a:off x="4008228" y="321408"/>
            <a:ext cx="1201816" cy="297372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DE71E835-AF09-49D7-B85E-9F486DB67BDD}"/>
              </a:ext>
            </a:extLst>
          </p:cNvPr>
          <p:cNvCxnSpPr>
            <a:stCxn id="15" idx="0"/>
            <a:endCxn id="13" idx="2"/>
          </p:cNvCxnSpPr>
          <p:nvPr/>
        </p:nvCxnSpPr>
        <p:spPr>
          <a:xfrm rot="16200000" flipV="1">
            <a:off x="7055627" y="247736"/>
            <a:ext cx="1201816" cy="31210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E502ADF-5C0E-4911-9F0D-85F4B0CB9013}"/>
              </a:ext>
            </a:extLst>
          </p:cNvPr>
          <p:cNvSpPr txBox="1"/>
          <p:nvPr/>
        </p:nvSpPr>
        <p:spPr>
          <a:xfrm>
            <a:off x="-1" y="6100725"/>
            <a:ext cx="12192000" cy="830997"/>
          </a:xfrm>
          <a:prstGeom prst="rect">
            <a:avLst/>
          </a:prstGeom>
          <a:noFill/>
        </p:spPr>
        <p:txBody>
          <a:bodyPr wrap="square" rtlCol="0">
            <a:spAutoFit/>
          </a:bodyPr>
          <a:lstStyle/>
          <a:p>
            <a:r>
              <a:rPr lang="en-US" sz="1600" dirty="0"/>
              <a:t>During lesson exercises, we also analyzed batting performance, but not in the same way that we are measuring pitching performance for this project (as a function specifically of how batters performed when directly compared to pitchers). Therefore, there is no direct relationship to the pitching entity here, and only 1 entity is needed to describe these batting statistics, which we call </a:t>
            </a:r>
            <a:r>
              <a:rPr lang="en-US" sz="1600" dirty="0" err="1"/>
              <a:t>BattingAnalytics</a:t>
            </a:r>
            <a:r>
              <a:rPr lang="en-US" sz="1600" dirty="0"/>
              <a:t>.</a:t>
            </a:r>
          </a:p>
        </p:txBody>
      </p:sp>
      <p:cxnSp>
        <p:nvCxnSpPr>
          <p:cNvPr id="3" name="Straight Connector 2">
            <a:extLst>
              <a:ext uri="{FF2B5EF4-FFF2-40B4-BE49-F238E27FC236}">
                <a16:creationId xmlns:a16="http://schemas.microsoft.com/office/drawing/2014/main" id="{205D17DF-37D5-4876-9016-1E58D25B6911}"/>
              </a:ext>
            </a:extLst>
          </p:cNvPr>
          <p:cNvCxnSpPr>
            <a:stCxn id="15" idx="2"/>
            <a:endCxn id="9" idx="0"/>
          </p:cNvCxnSpPr>
          <p:nvPr/>
        </p:nvCxnSpPr>
        <p:spPr>
          <a:xfrm>
            <a:off x="9217070" y="3545521"/>
            <a:ext cx="0" cy="734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84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ACF43A-FB1F-4771-8915-42A149F3C8CD}"/>
              </a:ext>
            </a:extLst>
          </p:cNvPr>
          <p:cNvSpPr/>
          <p:nvPr/>
        </p:nvSpPr>
        <p:spPr>
          <a:xfrm>
            <a:off x="186430" y="71021"/>
            <a:ext cx="3980217" cy="3835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889676-2858-4E68-9AFA-FF6934B9B76D}"/>
              </a:ext>
            </a:extLst>
          </p:cNvPr>
          <p:cNvSpPr txBox="1"/>
          <p:nvPr/>
        </p:nvSpPr>
        <p:spPr>
          <a:xfrm>
            <a:off x="186430" y="52934"/>
            <a:ext cx="3980217" cy="369332"/>
          </a:xfrm>
          <a:prstGeom prst="rect">
            <a:avLst/>
          </a:prstGeom>
          <a:noFill/>
        </p:spPr>
        <p:txBody>
          <a:bodyPr wrap="square" rtlCol="0">
            <a:spAutoFit/>
          </a:bodyPr>
          <a:lstStyle/>
          <a:p>
            <a:pPr algn="ctr"/>
            <a:r>
              <a:rPr lang="en-US" dirty="0"/>
              <a:t>Project Tables (Batting Performance)</a:t>
            </a:r>
          </a:p>
        </p:txBody>
      </p:sp>
      <p:cxnSp>
        <p:nvCxnSpPr>
          <p:cNvPr id="7" name="Straight Arrow Connector 6">
            <a:extLst>
              <a:ext uri="{FF2B5EF4-FFF2-40B4-BE49-F238E27FC236}">
                <a16:creationId xmlns:a16="http://schemas.microsoft.com/office/drawing/2014/main" id="{5DD14714-3F71-43CD-ADD5-E9F0843F23F4}"/>
              </a:ext>
            </a:extLst>
          </p:cNvPr>
          <p:cNvCxnSpPr>
            <a:cxnSpLocks/>
          </p:cNvCxnSpPr>
          <p:nvPr/>
        </p:nvCxnSpPr>
        <p:spPr>
          <a:xfrm>
            <a:off x="3582184" y="3139127"/>
            <a:ext cx="10840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5D1A4149-C8B4-4CBB-8A6E-09C6F8A63889}"/>
              </a:ext>
            </a:extLst>
          </p:cNvPr>
          <p:cNvGraphicFramePr>
            <a:graphicFrameLocks noGrp="1"/>
          </p:cNvGraphicFramePr>
          <p:nvPr>
            <p:extLst>
              <p:ext uri="{D42A27DB-BD31-4B8C-83A1-F6EECF244321}">
                <p14:modId xmlns:p14="http://schemas.microsoft.com/office/powerpoint/2010/main" val="2444637172"/>
              </p:ext>
            </p:extLst>
          </p:nvPr>
        </p:nvGraphicFramePr>
        <p:xfrm>
          <a:off x="1842864" y="971728"/>
          <a:ext cx="1329329" cy="4489704"/>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rPr>
                        <a:t>batting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a:solidFill>
                            <a:schemeClr val="tx1"/>
                          </a:solidFill>
                          <a:effectLst/>
                        </a:rPr>
                        <a:t>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0">
                          <a:solidFill>
                            <a:schemeClr val="tx1"/>
                          </a:solidFill>
                          <a:effectLst/>
                        </a:rPr>
                        <a:t>playerID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a:solidFill>
                            <a:schemeClr val="tx1"/>
                          </a:solidFill>
                          <a:effectLst/>
                        </a:rPr>
                        <a:t>yearID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0" dirty="0">
                          <a:solidFill>
                            <a:schemeClr val="tx1"/>
                          </a:solidFill>
                          <a:effectLst/>
                        </a:rPr>
                        <a:t>stint</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0">
                          <a:solidFill>
                            <a:schemeClr val="tx1"/>
                          </a:solidFill>
                          <a:effectLst/>
                        </a:rPr>
                        <a:t>teamID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0">
                          <a:solidFill>
                            <a:schemeClr val="tx1"/>
                          </a:solidFill>
                          <a:effectLst/>
                        </a:rPr>
                        <a:t>lgID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200" b="0">
                          <a:solidFill>
                            <a:schemeClr val="tx1"/>
                          </a:solidFill>
                          <a:effectLst/>
                        </a:rPr>
                        <a:t>G</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200" b="0">
                          <a:solidFill>
                            <a:schemeClr val="tx1"/>
                          </a:solidFill>
                          <a:effectLst/>
                        </a:rPr>
                        <a:t>AB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0">
                          <a:solidFill>
                            <a:schemeClr val="tx1"/>
                          </a:solidFill>
                          <a:effectLst/>
                        </a:rPr>
                        <a:t>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0">
                          <a:solidFill>
                            <a:schemeClr val="tx1"/>
                          </a:solidFill>
                          <a:effectLst/>
                        </a:rPr>
                        <a:t>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0">
                          <a:solidFill>
                            <a:schemeClr val="tx1"/>
                          </a:solidFill>
                          <a:effectLst/>
                        </a:rPr>
                        <a:t>2B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0">
                          <a:solidFill>
                            <a:schemeClr val="tx1"/>
                          </a:solidFill>
                          <a:effectLst/>
                        </a:rPr>
                        <a:t>3B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0">
                          <a:solidFill>
                            <a:schemeClr val="tx1"/>
                          </a:solidFill>
                          <a:effectLst/>
                        </a:rPr>
                        <a:t>HR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0">
                          <a:solidFill>
                            <a:schemeClr val="tx1"/>
                          </a:solidFill>
                          <a:effectLst/>
                        </a:rPr>
                        <a:t>RBI</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0">
                          <a:solidFill>
                            <a:schemeClr val="tx1"/>
                          </a:solidFill>
                          <a:effectLst/>
                        </a:rPr>
                        <a:t>SB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0">
                          <a:solidFill>
                            <a:schemeClr val="tx1"/>
                          </a:solidFill>
                          <a:effectLst/>
                        </a:rPr>
                        <a:t>CS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0">
                          <a:solidFill>
                            <a:schemeClr val="tx1"/>
                          </a:solidFill>
                          <a:effectLst/>
                        </a:rPr>
                        <a:t>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0">
                          <a:solidFill>
                            <a:schemeClr val="tx1"/>
                          </a:solidFill>
                          <a:effectLst/>
                        </a:rPr>
                        <a:t>SO</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0">
                          <a:solidFill>
                            <a:schemeClr val="tx1"/>
                          </a:solidFill>
                          <a:effectLst/>
                        </a:rPr>
                        <a:t>IBB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0">
                          <a:solidFill>
                            <a:schemeClr val="tx1"/>
                          </a:solidFill>
                          <a:effectLst/>
                        </a:rPr>
                        <a:t>HBP</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0">
                          <a:solidFill>
                            <a:schemeClr val="tx1"/>
                          </a:solidFill>
                          <a:effectLst/>
                        </a:rPr>
                        <a:t>SH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0">
                          <a:solidFill>
                            <a:schemeClr val="tx1"/>
                          </a:solidFill>
                          <a:effectLst/>
                        </a:rPr>
                        <a:t>SF</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0" dirty="0">
                          <a:solidFill>
                            <a:schemeClr val="tx1"/>
                          </a:solidFill>
                          <a:effectLst/>
                        </a:rPr>
                        <a:t>GIDP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bl>
          </a:graphicData>
        </a:graphic>
      </p:graphicFrame>
      <p:graphicFrame>
        <p:nvGraphicFramePr>
          <p:cNvPr id="17" name="Table 16">
            <a:extLst>
              <a:ext uri="{FF2B5EF4-FFF2-40B4-BE49-F238E27FC236}">
                <a16:creationId xmlns:a16="http://schemas.microsoft.com/office/drawing/2014/main" id="{108D624A-6602-4C00-96E0-D9DCC31CC401}"/>
              </a:ext>
            </a:extLst>
          </p:cNvPr>
          <p:cNvGraphicFramePr>
            <a:graphicFrameLocks noGrp="1"/>
          </p:cNvGraphicFramePr>
          <p:nvPr>
            <p:extLst>
              <p:ext uri="{D42A27DB-BD31-4B8C-83A1-F6EECF244321}">
                <p14:modId xmlns:p14="http://schemas.microsoft.com/office/powerpoint/2010/main" val="689227943"/>
              </p:ext>
            </p:extLst>
          </p:nvPr>
        </p:nvGraphicFramePr>
        <p:xfrm>
          <a:off x="5076258" y="705534"/>
          <a:ext cx="1329329" cy="5022092"/>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err="1">
                          <a:solidFill>
                            <a:schemeClr val="tx1"/>
                          </a:solidFill>
                          <a:effectLst/>
                        </a:rPr>
                        <a:t>BattingAnalytics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err="1">
                          <a:solidFill>
                            <a:schemeClr val="tx1"/>
                          </a:solidFill>
                          <a:effectLst/>
                        </a:rPr>
                        <a:t>analysis_ID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0">
                          <a:solidFill>
                            <a:schemeClr val="tx1"/>
                          </a:solidFill>
                          <a:effectLst/>
                        </a:rPr>
                        <a:t>playerID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a:solidFill>
                            <a:schemeClr val="tx1"/>
                          </a:solidFill>
                          <a:effectLst/>
                        </a:rPr>
                        <a:t>yearID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0" dirty="0" err="1">
                          <a:solidFill>
                            <a:schemeClr val="tx1"/>
                          </a:solidFill>
                          <a:effectLst/>
                        </a:rPr>
                        <a:t>lgID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200" b="0" dirty="0">
                          <a:solidFill>
                            <a:schemeClr val="tx1"/>
                          </a:solidFill>
                          <a:effectLst/>
                        </a:rPr>
                        <a:t>G</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200" b="0">
                          <a:solidFill>
                            <a:schemeClr val="tx1"/>
                          </a:solidFill>
                          <a:effectLst/>
                        </a:rPr>
                        <a:t>AB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0">
                          <a:solidFill>
                            <a:schemeClr val="tx1"/>
                          </a:solidFill>
                          <a:effectLst/>
                        </a:rPr>
                        <a:t>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0">
                          <a:solidFill>
                            <a:schemeClr val="tx1"/>
                          </a:solidFill>
                          <a:effectLst/>
                        </a:rPr>
                        <a:t>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0">
                          <a:solidFill>
                            <a:schemeClr val="tx1"/>
                          </a:solidFill>
                          <a:effectLst/>
                        </a:rPr>
                        <a:t>2B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0">
                          <a:solidFill>
                            <a:schemeClr val="tx1"/>
                          </a:solidFill>
                          <a:effectLst/>
                        </a:rPr>
                        <a:t>3B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0">
                          <a:solidFill>
                            <a:schemeClr val="tx1"/>
                          </a:solidFill>
                          <a:effectLst/>
                        </a:rPr>
                        <a:t>HR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0">
                          <a:solidFill>
                            <a:schemeClr val="tx1"/>
                          </a:solidFill>
                          <a:effectLst/>
                        </a:rPr>
                        <a:t>RBI</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0">
                          <a:solidFill>
                            <a:schemeClr val="tx1"/>
                          </a:solidFill>
                          <a:effectLst/>
                        </a:rPr>
                        <a:t>SB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0">
                          <a:solidFill>
                            <a:schemeClr val="tx1"/>
                          </a:solidFill>
                          <a:effectLst/>
                        </a:rPr>
                        <a:t>CS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0">
                          <a:solidFill>
                            <a:schemeClr val="tx1"/>
                          </a:solidFill>
                          <a:effectLst/>
                        </a:rPr>
                        <a:t>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0">
                          <a:solidFill>
                            <a:schemeClr val="tx1"/>
                          </a:solidFill>
                          <a:effectLst/>
                        </a:rPr>
                        <a:t>SO</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0">
                          <a:solidFill>
                            <a:schemeClr val="tx1"/>
                          </a:solidFill>
                          <a:effectLst/>
                        </a:rPr>
                        <a:t>IBB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0">
                          <a:solidFill>
                            <a:schemeClr val="tx1"/>
                          </a:solidFill>
                          <a:effectLst/>
                        </a:rPr>
                        <a:t>HBP</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0">
                          <a:solidFill>
                            <a:schemeClr val="tx1"/>
                          </a:solidFill>
                          <a:effectLst/>
                        </a:rPr>
                        <a:t>SH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0">
                          <a:solidFill>
                            <a:schemeClr val="tx1"/>
                          </a:solidFill>
                          <a:effectLst/>
                        </a:rPr>
                        <a:t>SF</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0" dirty="0">
                          <a:solidFill>
                            <a:schemeClr val="tx1"/>
                          </a:solidFill>
                          <a:effectLst/>
                        </a:rPr>
                        <a:t>GIDP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OBP</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34737716"/>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TB</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2277885"/>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80064373"/>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RC</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10649113"/>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RC27</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1628326"/>
                  </a:ext>
                </a:extLst>
              </a:tr>
            </a:tbl>
          </a:graphicData>
        </a:graphic>
      </p:graphicFrame>
      <p:sp>
        <p:nvSpPr>
          <p:cNvPr id="18" name="TextBox 17">
            <a:extLst>
              <a:ext uri="{FF2B5EF4-FFF2-40B4-BE49-F238E27FC236}">
                <a16:creationId xmlns:a16="http://schemas.microsoft.com/office/drawing/2014/main" id="{9145E705-F933-409F-8A02-27C61EEE8D20}"/>
              </a:ext>
            </a:extLst>
          </p:cNvPr>
          <p:cNvSpPr txBox="1"/>
          <p:nvPr/>
        </p:nvSpPr>
        <p:spPr>
          <a:xfrm>
            <a:off x="7315198" y="1462867"/>
            <a:ext cx="4004035" cy="2893100"/>
          </a:xfrm>
          <a:prstGeom prst="rect">
            <a:avLst/>
          </a:prstGeom>
          <a:noFill/>
        </p:spPr>
        <p:txBody>
          <a:bodyPr wrap="square">
            <a:spAutoFit/>
          </a:bodyPr>
          <a:lstStyle/>
          <a:p>
            <a:r>
              <a:rPr lang="en-US" sz="1400" dirty="0"/>
              <a:t>To review batting performance, we first need to start with all attributes of our batting entity and calculate the desired statistics. We do this by first pulling all attributes from the </a:t>
            </a:r>
            <a:r>
              <a:rPr lang="en-US" sz="1400" dirty="0" err="1"/>
              <a:t>Lahman</a:t>
            </a:r>
            <a:r>
              <a:rPr lang="en-US" sz="1400" dirty="0"/>
              <a:t> batting table and then using these attributes to calculate Total Bases (TB), Plate Appearances (PA), Runs Created (RC), Runs Created per 27 Outs (RC27). The difference between creating this table and creating the aforementioned PitchingAnalytics table is that </a:t>
            </a:r>
            <a:r>
              <a:rPr lang="en-US" sz="1400" dirty="0" err="1"/>
              <a:t>BattingAnalytics</a:t>
            </a:r>
            <a:r>
              <a:rPr lang="en-US" sz="1400" dirty="0"/>
              <a:t> is measuring performance of batters using data on batting performance alone, while PitchingAnalytics is measuring pitching performance within the context of batting performance. </a:t>
            </a:r>
          </a:p>
        </p:txBody>
      </p:sp>
    </p:spTree>
    <p:extLst>
      <p:ext uri="{BB962C8B-B14F-4D97-AF65-F5344CB8AC3E}">
        <p14:creationId xmlns:p14="http://schemas.microsoft.com/office/powerpoint/2010/main" val="125132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614</Words>
  <Application>Microsoft Office PowerPoint</Application>
  <PresentationFormat>Widescreen</PresentationFormat>
  <Paragraphs>189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slsmallw.asu@gmail.com</dc:creator>
  <cp:lastModifiedBy>slsmallw.asu@gmail.com</cp:lastModifiedBy>
  <cp:revision>5</cp:revision>
  <dcterms:created xsi:type="dcterms:W3CDTF">2022-04-16T14:29:04Z</dcterms:created>
  <dcterms:modified xsi:type="dcterms:W3CDTF">2022-04-16T23:17:03Z</dcterms:modified>
</cp:coreProperties>
</file>