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22" r:id="rId2"/>
    <p:sldId id="323" r:id="rId3"/>
    <p:sldId id="319" r:id="rId4"/>
    <p:sldId id="320" r:id="rId5"/>
    <p:sldId id="321" r:id="rId6"/>
    <p:sldId id="325" r:id="rId7"/>
    <p:sldId id="326" r:id="rId8"/>
    <p:sldId id="327" r:id="rId9"/>
    <p:sldId id="328" r:id="rId10"/>
    <p:sldId id="329" r:id="rId11"/>
    <p:sldId id="330" r:id="rId12"/>
  </p:sldIdLst>
  <p:sldSz cx="9144000" cy="6858000" type="screen4x3"/>
  <p:notesSz cx="6796088" cy="9871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0" autoAdjust="0"/>
    <p:restoredTop sz="94598" autoAdjust="0"/>
  </p:normalViewPr>
  <p:slideViewPr>
    <p:cSldViewPr>
      <p:cViewPr varScale="1">
        <p:scale>
          <a:sx n="95" d="100"/>
          <a:sy n="95" d="100"/>
        </p:scale>
        <p:origin x="-9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382" cy="494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3849166" y="1"/>
            <a:ext cx="2945382" cy="494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BAA8E60-8693-4AB1-AFA4-C1E12E3A17C2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9375078"/>
            <a:ext cx="2945382" cy="494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3849166" y="9375078"/>
            <a:ext cx="2945382" cy="494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F0C012E-C751-4BF7-8703-D1C8714C5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382" cy="494313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49166" y="1"/>
            <a:ext cx="2945382" cy="494313"/>
          </a:xfrm>
          <a:prstGeom prst="rect">
            <a:avLst/>
          </a:prstGeom>
        </p:spPr>
        <p:txBody>
          <a:bodyPr vert="horz" lIns="93113" tIns="46557" rIns="93113" bIns="465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76454F5-6D4C-4CBD-8991-5BA6D3317666}" type="datetimeFigureOut">
              <a:rPr lang="en-US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2362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3" tIns="46557" rIns="93113" bIns="46557" rtlCol="0" anchor="ctr"/>
          <a:lstStyle/>
          <a:p>
            <a:pPr lvl="0"/>
            <a:endParaRPr lang="en-US" noProof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78995" y="4688385"/>
            <a:ext cx="5438102" cy="4442067"/>
          </a:xfrm>
          <a:prstGeom prst="rect">
            <a:avLst/>
          </a:prstGeom>
        </p:spPr>
        <p:txBody>
          <a:bodyPr vert="horz" lIns="93113" tIns="46557" rIns="93113" bIns="46557" rtlCol="0">
            <a:normAutofit/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  <a:endParaRPr lang="en-US" noProof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375078"/>
            <a:ext cx="2945382" cy="494312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49166" y="9375078"/>
            <a:ext cx="2945382" cy="494312"/>
          </a:xfrm>
          <a:prstGeom prst="rect">
            <a:avLst/>
          </a:prstGeom>
        </p:spPr>
        <p:txBody>
          <a:bodyPr vert="horz" lIns="93113" tIns="46557" rIns="93113" bIns="465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9A203A-084F-49AB-B566-1CD93AE31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9A203A-084F-49AB-B566-1CD93AE31B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77724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9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3352801"/>
            <a:ext cx="7772400" cy="1447800"/>
          </a:xfrm>
        </p:spPr>
        <p:txBody>
          <a:bodyPr/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259FD-C341-4E12-A147-BF8C68126865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08948-9E77-489B-81EF-F8EC62D5E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10400" cy="641350"/>
          </a:xfrm>
        </p:spPr>
        <p:txBody>
          <a:bodyPr/>
          <a:lstStyle>
            <a:lvl1pPr algn="l">
              <a:defRPr sz="20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3008313" cy="505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6FF67-3CD3-4621-B2B1-0B4693B31E48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0662E-00FE-4C4B-A899-7C44C964A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h-TH" noProof="0" smtClean="0"/>
              <a:t>คลิกไอคอนเพื่อเพิ่มรูปภาพ</a:t>
            </a:r>
            <a:endParaRPr lang="en-US" noProof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FAFA6-5235-45F2-8B64-E30A38EEB7E6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869D-7D4D-4FD5-AF50-EE3A26C33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65BB-31E1-4574-9EE4-92326C9B2491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88D29-4021-4C90-8D3F-2D0CB828B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066800"/>
            <a:ext cx="5715000" cy="35814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ตัวยึดเนื้อหา 2"/>
          <p:cNvSpPr>
            <a:spLocks noGrp="1"/>
          </p:cNvSpPr>
          <p:nvPr>
            <p:ph idx="13"/>
          </p:nvPr>
        </p:nvSpPr>
        <p:spPr>
          <a:xfrm>
            <a:off x="5715000" y="3581400"/>
            <a:ext cx="2971800" cy="251460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615B-3B6D-4C3F-B592-4E6896681EB9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8" name="ตัวยึดหมายเลขภาพนิ่ง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8DF9F-BAF9-4215-B2B7-BD2491E6A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39624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ตัวยึดเนื้อหา 2"/>
          <p:cNvSpPr>
            <a:spLocks noGrp="1"/>
          </p:cNvSpPr>
          <p:nvPr>
            <p:ph idx="13"/>
          </p:nvPr>
        </p:nvSpPr>
        <p:spPr>
          <a:xfrm>
            <a:off x="914400" y="5257800"/>
            <a:ext cx="7315200" cy="838200"/>
          </a:xfrm>
        </p:spPr>
        <p:txBody>
          <a:bodyPr anchor="ctr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7FC0-3709-49EF-BF30-7A7E869B6F7C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8" name="ตัวยึดหมายเลขภาพนิ่ง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94E42-703B-4F1E-8C8C-91B7317F2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295399"/>
            <a:ext cx="4038600" cy="48006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295399"/>
            <a:ext cx="4038600" cy="48006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4970-C642-43F6-A5D5-B5444805F2AB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9BF3C-2E29-4FCA-A810-850A1BFE3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295399"/>
            <a:ext cx="4038600" cy="38862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295399"/>
            <a:ext cx="4038600" cy="388620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8" name="ตัวยึดเนื้อหา 2"/>
          <p:cNvSpPr>
            <a:spLocks noGrp="1"/>
          </p:cNvSpPr>
          <p:nvPr>
            <p:ph idx="13"/>
          </p:nvPr>
        </p:nvSpPr>
        <p:spPr>
          <a:xfrm>
            <a:off x="457200" y="5334000"/>
            <a:ext cx="8229600" cy="7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6" name="ตัวยึดวันที่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7F7B3-0581-48C8-B449-72132842D513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7" name="ตัวยึดท้ายกระดาษ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DFE-8086-4509-A145-0218F01C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1706562"/>
            <a:ext cx="4040188" cy="34750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1706562"/>
            <a:ext cx="4041775" cy="34750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0" name="ตัวยึดเนื้อหา 2"/>
          <p:cNvSpPr>
            <a:spLocks noGrp="1"/>
          </p:cNvSpPr>
          <p:nvPr>
            <p:ph idx="13"/>
          </p:nvPr>
        </p:nvSpPr>
        <p:spPr>
          <a:xfrm>
            <a:off x="457200" y="5334000"/>
            <a:ext cx="8229600" cy="76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8" name="ตัวยึดวันที่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84113-D822-4017-8FC4-BBE108086651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9" name="ตัวยึดท้ายกระดาษ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11" name="ตัวยึดหมายเลขภาพนิ่ง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2165D-CC11-457F-AE0A-50CB84401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85084-B305-46D3-91C7-FCF59CBB3AAA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5520C-9667-47F2-9C96-8C32C96E8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F720D-1269-4522-B49E-3CE1D1309577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65ED0-E4DF-4A3D-ADDB-CB6F396F4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43738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  <a:endParaRPr lang="en-US" smtClean="0"/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smtClean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FF543DF-97FA-4601-90EA-FBEBADFA243A}" type="datetime1">
              <a:rPr lang="en-US" altLang="ja-JP" smtClean="0"/>
              <a:pPr>
                <a:defRPr/>
              </a:pPr>
              <a:t>4/23/2015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607834C-AEC9-4919-BA96-1AD094D4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รูปภาพ 6" descr="top_up.jpg"/>
          <p:cNvPicPr preferRelativeResize="0">
            <a:picLocks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8313" y="963613"/>
            <a:ext cx="8229600" cy="2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34275" y="392113"/>
            <a:ext cx="11811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08948-9E77-489B-81EF-F8EC62D5EE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077200" cy="2057400"/>
          </a:xfrm>
        </p:spPr>
        <p:txBody>
          <a:bodyPr/>
          <a:lstStyle/>
          <a:p>
            <a:r>
              <a:rPr lang="en-US" sz="4800" dirty="0" smtClean="0"/>
              <a:t>Permanent Magnet Synchronous Motor (PMSM)</a:t>
            </a:r>
            <a:br>
              <a:rPr lang="en-US" sz="4800" dirty="0" smtClean="0"/>
            </a:br>
            <a:r>
              <a:rPr lang="en-US" sz="3600" dirty="0" smtClean="0"/>
              <a:t>Simplified SPICE Behavioral Model</a:t>
            </a:r>
            <a:endParaRPr lang="en-US" sz="3600" dirty="0"/>
          </a:p>
        </p:txBody>
      </p:sp>
      <p:sp>
        <p:nvSpPr>
          <p:cNvPr id="9" name="テキスト ボックス 5"/>
          <p:cNvSpPr txBox="1"/>
          <p:nvPr/>
        </p:nvSpPr>
        <p:spPr>
          <a:xfrm>
            <a:off x="533400" y="533400"/>
            <a:ext cx="1905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ja-JP" dirty="0" err="1" smtClean="0">
                <a:solidFill>
                  <a:srgbClr val="000000"/>
                </a:solidFill>
                <a:cs typeface="Arial" pitchFamily="34" charset="0"/>
              </a:rPr>
              <a:t>LTspice</a:t>
            </a:r>
            <a:r>
              <a:rPr kumimoji="1" lang="en-US" altLang="ja-JP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kumimoji="1" lang="en-US" altLang="ja-JP" dirty="0">
                <a:solidFill>
                  <a:srgbClr val="000000"/>
                </a:solidFill>
                <a:cs typeface="Arial" pitchFamily="34" charset="0"/>
              </a:rPr>
              <a:t>Version</a:t>
            </a:r>
            <a:endParaRPr kumimoji="1" lang="ja-JP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7600" y="5715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Bee Technologies</a:t>
            </a:r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" y="1457325"/>
            <a:ext cx="77057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88D29-4021-4C90-8D3F-2D0CB828B7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3738" cy="6540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4.2 Simulation Result (Torque</a:t>
            </a:r>
            <a:r>
              <a:rPr lang="en-US" sz="2400" dirty="0" smtClean="0">
                <a:sym typeface="Symbol"/>
              </a:rPr>
              <a:t>: positive</a:t>
            </a:r>
            <a:r>
              <a:rPr lang="en-US" sz="2400" dirty="0" smtClean="0"/>
              <a:t>) (zoom in)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218880" y="1533144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U</a:t>
            </a:r>
            <a:endParaRPr lang="en-US" sz="1400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18880" y="2133600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V</a:t>
            </a:r>
            <a:endParaRPr lang="en-US" sz="1400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18880" y="2828544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W</a:t>
            </a:r>
            <a:endParaRPr lang="en-US" sz="1400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8408" y="4565614"/>
            <a:ext cx="237744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i="1" dirty="0" smtClean="0"/>
              <a:t>(angular velocity-Motor):</a:t>
            </a:r>
            <a:r>
              <a:rPr lang="en-US" sz="1400" i="1" dirty="0" err="1" smtClean="0"/>
              <a:t>V</a:t>
            </a:r>
            <a:r>
              <a:rPr lang="en-US" sz="1400" i="1" baseline="-25000" dirty="0" err="1" smtClean="0"/>
              <a:t>om</a:t>
            </a:r>
            <a:endParaRPr lang="en-US" sz="14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761704" y="5231840"/>
            <a:ext cx="155448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(torque-Motor):</a:t>
            </a:r>
            <a:r>
              <a:rPr lang="en-US" sz="1400" i="1" dirty="0" err="1" smtClean="0"/>
              <a:t>V</a:t>
            </a:r>
            <a:r>
              <a:rPr lang="en-US" sz="1400" i="1" baseline="-25000" dirty="0" err="1" smtClean="0"/>
              <a:t>tm</a:t>
            </a:r>
            <a:endParaRPr lang="en-US" sz="1400" i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8360" y="3383498"/>
            <a:ext cx="237744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(Current Sensing-Motor):</a:t>
            </a:r>
            <a:r>
              <a:rPr lang="en-US" sz="1400" i="1" dirty="0" err="1" smtClean="0"/>
              <a:t>I</a:t>
            </a:r>
            <a:r>
              <a:rPr lang="en-US" sz="1400" i="1" baseline="-25000" dirty="0" err="1" smtClean="0"/>
              <a:t>u</a:t>
            </a:r>
            <a:endParaRPr lang="en-US" sz="1400" i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37736" y="3916344"/>
            <a:ext cx="237744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(Current Sensing-Motor):</a:t>
            </a:r>
            <a:r>
              <a:rPr lang="en-US" sz="1400" i="1" dirty="0" err="1" smtClean="0"/>
              <a:t>I</a:t>
            </a:r>
            <a:r>
              <a:rPr lang="en-US" sz="1400" i="1" baseline="-25000" dirty="0" err="1" smtClean="0"/>
              <a:t>w</a:t>
            </a:r>
            <a:endParaRPr lang="en-US" sz="1400" i="1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" y="1457325"/>
            <a:ext cx="77057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88D29-4021-4C90-8D3F-2D0CB828B7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3738" cy="6540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4.2 Simulation Result (Torque</a:t>
            </a:r>
            <a:r>
              <a:rPr lang="en-US" sz="2400" dirty="0" smtClean="0">
                <a:sym typeface="Symbol"/>
              </a:rPr>
              <a:t>: negative</a:t>
            </a:r>
            <a:r>
              <a:rPr lang="en-US" sz="2400" dirty="0" smtClean="0"/>
              <a:t>) (zoom in)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18880" y="1533144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U</a:t>
            </a:r>
            <a:endParaRPr lang="en-US" sz="1400" i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18880" y="2133600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V</a:t>
            </a:r>
            <a:endParaRPr lang="en-US" sz="1400" i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18880" y="2828544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W</a:t>
            </a:r>
            <a:endParaRPr lang="en-US" sz="1400" i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38408" y="4565614"/>
            <a:ext cx="237744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i="1" dirty="0" smtClean="0"/>
              <a:t>(angular velocity-Motor):</a:t>
            </a:r>
            <a:r>
              <a:rPr lang="en-US" sz="1400" i="1" dirty="0" err="1" smtClean="0"/>
              <a:t>V</a:t>
            </a:r>
            <a:r>
              <a:rPr lang="en-US" sz="1400" i="1" baseline="-25000" dirty="0" err="1" smtClean="0"/>
              <a:t>om</a:t>
            </a:r>
            <a:endParaRPr lang="en-US" sz="1400" i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761704" y="5231840"/>
            <a:ext cx="155448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(torque-Motor):</a:t>
            </a:r>
            <a:r>
              <a:rPr lang="en-US" sz="1400" i="1" dirty="0" err="1" smtClean="0"/>
              <a:t>V</a:t>
            </a:r>
            <a:r>
              <a:rPr lang="en-US" sz="1400" i="1" baseline="-25000" dirty="0" err="1" smtClean="0"/>
              <a:t>tm</a:t>
            </a:r>
            <a:endParaRPr lang="en-US" sz="1400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28360" y="3383498"/>
            <a:ext cx="237744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(Current Sensing-Motor):</a:t>
            </a:r>
            <a:r>
              <a:rPr lang="en-US" sz="1400" i="1" dirty="0" err="1" smtClean="0"/>
              <a:t>I</a:t>
            </a:r>
            <a:r>
              <a:rPr lang="en-US" sz="1400" i="1" baseline="-25000" dirty="0" err="1" smtClean="0"/>
              <a:t>u</a:t>
            </a:r>
            <a:endParaRPr lang="en-US" sz="1400" i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37736" y="3916344"/>
            <a:ext cx="237744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(Current Sensing-Motor):</a:t>
            </a:r>
            <a:r>
              <a:rPr lang="en-US" sz="1400" i="1" dirty="0" err="1" smtClean="0"/>
              <a:t>I</a:t>
            </a:r>
            <a:r>
              <a:rPr lang="en-US" sz="1400" i="1" baseline="-25000" dirty="0" err="1" smtClean="0"/>
              <a:t>w</a:t>
            </a:r>
            <a:endParaRPr lang="en-US" sz="1400" i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2000" dirty="0" smtClean="0"/>
              <a:t>1. Parameter Settings</a:t>
            </a:r>
          </a:p>
          <a:p>
            <a:pPr>
              <a:buNone/>
            </a:pPr>
            <a:r>
              <a:rPr lang="en-US" altLang="ja-JP" sz="2000" dirty="0" smtClean="0"/>
              <a:t>2. Implement of Function</a:t>
            </a:r>
          </a:p>
          <a:p>
            <a:pPr>
              <a:buNone/>
            </a:pPr>
            <a:r>
              <a:rPr lang="en-US" altLang="ja-JP" sz="2000" dirty="0" smtClean="0"/>
              <a:t>3. How to use Terminal of Tm</a:t>
            </a:r>
          </a:p>
          <a:p>
            <a:pPr>
              <a:buNone/>
            </a:pPr>
            <a:r>
              <a:rPr lang="en-US" altLang="ja-JP" sz="2000" dirty="0" smtClean="0"/>
              <a:t>4. Example Vector Control with 2 Current and Speed Sensing</a:t>
            </a:r>
          </a:p>
          <a:p>
            <a:pPr>
              <a:buNone/>
            </a:pPr>
            <a:r>
              <a:rPr lang="en-US" altLang="ja-JP" sz="2000" dirty="0" smtClean="0"/>
              <a:t>	4.1 Circuit</a:t>
            </a:r>
          </a:p>
          <a:p>
            <a:pPr>
              <a:buNone/>
            </a:pPr>
            <a:r>
              <a:rPr lang="en-US" altLang="ja-JP" sz="2000" dirty="0" smtClean="0"/>
              <a:t>	4.2 Simulation Result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88D29-4021-4C90-8D3F-2D0CB828B7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7043738" cy="654050"/>
          </a:xfrm>
        </p:spPr>
        <p:txBody>
          <a:bodyPr/>
          <a:lstStyle/>
          <a:p>
            <a:r>
              <a:rPr lang="en-US" altLang="ja-JP" sz="2400" dirty="0" smtClean="0"/>
              <a:t>1. Parameter Settings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Symbol</a:t>
            </a:r>
            <a:endParaRPr lang="en-US" sz="16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sz="1600" dirty="0" smtClean="0"/>
              <a:t>Model Parameters: </a:t>
            </a:r>
            <a:endParaRPr lang="en-US" altLang="ja-JP" sz="160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5025" y="1706562"/>
            <a:ext cx="4041775" cy="4160838"/>
          </a:xfrm>
        </p:spPr>
        <p:txBody>
          <a:bodyPr/>
          <a:lstStyle/>
          <a:p>
            <a:pPr>
              <a:buNone/>
            </a:pPr>
            <a:r>
              <a:rPr lang="en-US" sz="1100" b="1" dirty="0" smtClean="0"/>
              <a:t>RA</a:t>
            </a:r>
            <a:r>
              <a:rPr lang="en-US" sz="1100" dirty="0" smtClean="0"/>
              <a:t> is the Stator resistance [</a:t>
            </a:r>
            <a:r>
              <a:rPr lang="en-US" sz="1100" dirty="0" smtClean="0">
                <a:sym typeface="Symbol"/>
              </a:rPr>
              <a:t></a:t>
            </a:r>
            <a:r>
              <a:rPr lang="en-US" sz="1100" dirty="0" smtClean="0"/>
              <a:t>]</a:t>
            </a:r>
          </a:p>
          <a:p>
            <a:pPr>
              <a:buNone/>
            </a:pPr>
            <a:r>
              <a:rPr lang="en-US" sz="1100" dirty="0" smtClean="0"/>
              <a:t>e.g. RA = 0.1, 0.5 or 1[</a:t>
            </a:r>
            <a:r>
              <a:rPr lang="en-US" sz="1100" dirty="0" smtClean="0">
                <a:sym typeface="Symbol"/>
              </a:rPr>
              <a:t></a:t>
            </a:r>
            <a:r>
              <a:rPr lang="en-US" sz="1100" dirty="0" smtClean="0"/>
              <a:t>]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/>
              <a:t>LD</a:t>
            </a:r>
            <a:r>
              <a:rPr lang="en-US" sz="1100" dirty="0" smtClean="0"/>
              <a:t> is the Direct-axis inductance [H]</a:t>
            </a:r>
          </a:p>
          <a:p>
            <a:pPr>
              <a:buNone/>
            </a:pPr>
            <a:r>
              <a:rPr lang="en-US" sz="1100" dirty="0" smtClean="0"/>
              <a:t>e.g. LD =1m, 2m or 5m [H]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/>
              <a:t>LQ</a:t>
            </a:r>
            <a:r>
              <a:rPr lang="en-US" sz="1100" dirty="0" smtClean="0"/>
              <a:t> is the </a:t>
            </a:r>
            <a:r>
              <a:rPr lang="en-US" sz="1100" dirty="0" err="1" smtClean="0"/>
              <a:t>Quadrature</a:t>
            </a:r>
            <a:r>
              <a:rPr lang="en-US" sz="1100" dirty="0" smtClean="0"/>
              <a:t>-axis inductance [H]</a:t>
            </a:r>
          </a:p>
          <a:p>
            <a:pPr>
              <a:buNone/>
            </a:pPr>
            <a:r>
              <a:rPr lang="en-US" sz="1100" dirty="0" smtClean="0"/>
              <a:t>e.g. LQ =1m, 2m or 5m [H]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/>
              <a:t>KE</a:t>
            </a:r>
            <a:r>
              <a:rPr lang="en-US" sz="1100" dirty="0" smtClean="0"/>
              <a:t> is the Back EMF constant</a:t>
            </a:r>
          </a:p>
          <a:p>
            <a:pPr>
              <a:buNone/>
            </a:pPr>
            <a:r>
              <a:rPr lang="en-US" sz="1100" dirty="0" smtClean="0"/>
              <a:t>e.g. KE =0.01, 0.1 or 0.5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/>
              <a:t>JM</a:t>
            </a:r>
            <a:r>
              <a:rPr lang="en-US" sz="1100" dirty="0" smtClean="0"/>
              <a:t> is the Inertia [kg.m^2]</a:t>
            </a:r>
          </a:p>
          <a:p>
            <a:pPr>
              <a:buNone/>
            </a:pPr>
            <a:r>
              <a:rPr lang="en-US" sz="1100" dirty="0" smtClean="0"/>
              <a:t>e.g. JM =0.01m, 0.1m or 0.5m [kg.m^2]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/>
              <a:t>DM</a:t>
            </a:r>
            <a:r>
              <a:rPr lang="en-US" sz="1100" dirty="0" smtClean="0"/>
              <a:t> is the Friction or Viscous coefficient [Ns/m]</a:t>
            </a:r>
          </a:p>
          <a:p>
            <a:pPr>
              <a:buNone/>
            </a:pPr>
            <a:r>
              <a:rPr lang="en-US" sz="1100" dirty="0" smtClean="0"/>
              <a:t>e.g. DM =0.01m, 0.1m or 0.5m [Ns/m]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b="1" dirty="0" smtClean="0"/>
              <a:t>NP</a:t>
            </a:r>
            <a:r>
              <a:rPr lang="en-US" sz="1100" dirty="0" smtClean="0"/>
              <a:t> is the Number of pole pairs</a:t>
            </a:r>
          </a:p>
          <a:p>
            <a:pPr>
              <a:buNone/>
            </a:pPr>
            <a:r>
              <a:rPr lang="en-US" sz="1100" dirty="0" smtClean="0"/>
              <a:t>e.g.  NP=3, 4 or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E288D29-4021-4C90-8D3F-2D0CB828B79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990600" y="4752975"/>
            <a:ext cx="12588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dirty="0"/>
              <a:t>(Default values)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/>
          <a:srcRect l="31848" t="11527" r="28662" b="7781"/>
          <a:stretch>
            <a:fillRect/>
          </a:stretch>
        </p:blipFill>
        <p:spPr bwMode="auto">
          <a:xfrm>
            <a:off x="762000" y="1905000"/>
            <a:ext cx="2362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2. Implement of Function (1/2)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9BF3C-2E29-4FCA-A810-850A1BFE31A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8200" y="2514600"/>
          <a:ext cx="4486275" cy="1739900"/>
        </p:xfrm>
        <a:graphic>
          <a:graphicData uri="http://schemas.openxmlformats.org/presentationml/2006/ole">
            <p:oleObj spid="_x0000_s1029" name="Equation" r:id="rId4" imgW="2095200" imgH="81252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38200" y="1143000"/>
          <a:ext cx="5776913" cy="1295400"/>
        </p:xfrm>
        <a:graphic>
          <a:graphicData uri="http://schemas.openxmlformats.org/presentationml/2006/ole">
            <p:oleObj spid="_x0000_s1030" name="Equation" r:id="rId5" imgW="2831760" imgH="63468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838200" y="4419600"/>
          <a:ext cx="5867400" cy="1778000"/>
        </p:xfrm>
        <a:graphic>
          <a:graphicData uri="http://schemas.openxmlformats.org/presentationml/2006/ole">
            <p:oleObj spid="_x0000_s1031" name="Equation" r:id="rId6" imgW="309852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88D29-4021-4C90-8D3F-2D0CB828B7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3738" cy="65405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2. Implement of Function (2/2)</a:t>
            </a:r>
            <a:endParaRPr lang="en-US" sz="24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62000" y="1371600"/>
          <a:ext cx="5791200" cy="2974975"/>
        </p:xfrm>
        <a:graphic>
          <a:graphicData uri="http://schemas.openxmlformats.org/presentationml/2006/ole">
            <p:oleObj spid="_x0000_s2051" name="Equation" r:id="rId4" imgW="2145960" imgH="110484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5000" t="35833" r="3750" b="24167"/>
          <a:stretch>
            <a:fillRect/>
          </a:stretch>
        </p:blipFill>
        <p:spPr bwMode="auto">
          <a:xfrm>
            <a:off x="2819400" y="2286000"/>
            <a:ext cx="4994910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3. How to use Terminal of Tm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88D29-4021-4C90-8D3F-2D0CB828B79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838200" y="1676400"/>
            <a:ext cx="2438400" cy="609600"/>
          </a:xfrm>
          <a:prstGeom prst="wedgeRoundRectCallout">
            <a:avLst>
              <a:gd name="adj1" fmla="val 38700"/>
              <a:gd name="adj2" fmla="val 14531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3-phase input voltage of PWSM</a:t>
            </a:r>
            <a:endParaRPr lang="en-US" sz="1600" i="1" baseline="-25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181600" y="1752600"/>
            <a:ext cx="3200400" cy="533400"/>
          </a:xfrm>
          <a:prstGeom prst="wedgeRoundRectCallout">
            <a:avLst>
              <a:gd name="adj1" fmla="val -33638"/>
              <a:gd name="adj2" fmla="val 17239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Tm+ and Tm- connect to VPWL</a:t>
            </a:r>
          </a:p>
          <a:p>
            <a:pPr algn="ctr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and  so on  </a:t>
            </a:r>
            <a:endParaRPr lang="en-US" sz="1600" i="1" baseline="-25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 l="52397" t="55000" r="29073" b="33000"/>
          <a:stretch>
            <a:fillRect/>
          </a:stretch>
        </p:blipFill>
        <p:spPr bwMode="auto">
          <a:xfrm>
            <a:off x="4953000" y="4495800"/>
            <a:ext cx="198882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1423987"/>
            <a:ext cx="76962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4. Example Vector Control with 2 Current and Speed Sensing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88D29-4021-4C90-8D3F-2D0CB828B7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5105400"/>
            <a:ext cx="2667000" cy="381000"/>
          </a:xfrm>
          <a:prstGeom prst="wedgeRoundRectCallout">
            <a:avLst>
              <a:gd name="adj1" fmla="val -74990"/>
              <a:gd name="adj2" fmla="val -58098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Control and Driver Circuit </a:t>
            </a:r>
            <a:endParaRPr lang="en-US" sz="1600" i="1" baseline="-25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019800" y="1905000"/>
            <a:ext cx="1371600" cy="381000"/>
          </a:xfrm>
          <a:prstGeom prst="wedgeRoundRectCallout">
            <a:avLst>
              <a:gd name="adj1" fmla="val -22599"/>
              <a:gd name="adj2" fmla="val 13179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PMS Motor</a:t>
            </a:r>
            <a:endParaRPr lang="en-US" sz="1600" i="1" baseline="-25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6024" y="4511712"/>
            <a:ext cx="548640" cy="10058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91936" y="1423520"/>
            <a:ext cx="4480560" cy="2834640"/>
          </a:xfrm>
          <a:prstGeom prst="roundRect">
            <a:avLst>
              <a:gd name="adj" fmla="val 4818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1066800" y="1066800"/>
            <a:ext cx="1249680" cy="365760"/>
          </a:xfrm>
          <a:prstGeom prst="wedgeRoundRectCallout">
            <a:avLst>
              <a:gd name="adj1" fmla="val 20127"/>
              <a:gd name="adj2" fmla="val 7932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Inverter</a:t>
            </a:r>
            <a:endParaRPr lang="en-US" sz="14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33400" y="3886200"/>
            <a:ext cx="2209800" cy="533400"/>
          </a:xfrm>
          <a:prstGeom prst="wedgeRoundRectCallout">
            <a:avLst>
              <a:gd name="adj1" fmla="val -12140"/>
              <a:gd name="adj2" fmla="val 109563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Input Current sensing: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Iu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Iw</a:t>
            </a:r>
            <a:endParaRPr lang="en-US" sz="1600" i="1" baseline="-25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133600" y="5715000"/>
            <a:ext cx="2590800" cy="381000"/>
          </a:xfrm>
          <a:prstGeom prst="wedgeRoundRectCallout">
            <a:avLst>
              <a:gd name="adj1" fmla="val -64887"/>
              <a:gd name="adj2" fmla="val -34362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Angular velocity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: Om</a:t>
            </a:r>
            <a:endParaRPr lang="en-US" sz="1600" i="1" baseline="-25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Callout 3 19"/>
          <p:cNvSpPr/>
          <p:nvPr/>
        </p:nvSpPr>
        <p:spPr>
          <a:xfrm>
            <a:off x="7299288" y="2301240"/>
            <a:ext cx="762000" cy="365760"/>
          </a:xfrm>
          <a:prstGeom prst="borderCallout3">
            <a:avLst>
              <a:gd name="adj1" fmla="val 65453"/>
              <a:gd name="adj2" fmla="val -647"/>
              <a:gd name="adj3" fmla="val 90179"/>
              <a:gd name="adj4" fmla="val -13651"/>
              <a:gd name="adj5" fmla="val 130223"/>
              <a:gd name="adj6" fmla="val -18167"/>
              <a:gd name="adj7" fmla="val 170105"/>
              <a:gd name="adj8" fmla="val -20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VPWL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" y="1457325"/>
            <a:ext cx="77057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4.2 Simulation Result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88D29-4021-4C90-8D3F-2D0CB828B7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18880" y="1533144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U</a:t>
            </a:r>
            <a:endParaRPr lang="en-US" sz="1400" i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218880" y="2133600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V</a:t>
            </a:r>
            <a:endParaRPr lang="en-US" sz="1400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218880" y="2828544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W</a:t>
            </a:r>
            <a:endParaRPr lang="en-US" sz="1400" i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928360" y="3383498"/>
            <a:ext cx="237744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(Current Sensing-Motor):</a:t>
            </a:r>
            <a:r>
              <a:rPr lang="en-US" sz="1400" i="1" dirty="0" err="1" smtClean="0"/>
              <a:t>I</a:t>
            </a:r>
            <a:r>
              <a:rPr lang="en-US" sz="1400" i="1" baseline="-25000" dirty="0" err="1" smtClean="0"/>
              <a:t>u</a:t>
            </a:r>
            <a:endParaRPr lang="en-US" sz="1400" i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37736" y="3916344"/>
            <a:ext cx="237744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(Current Sensing-Motor):</a:t>
            </a:r>
            <a:r>
              <a:rPr lang="en-US" sz="1400" i="1" dirty="0" err="1" smtClean="0"/>
              <a:t>I</a:t>
            </a:r>
            <a:r>
              <a:rPr lang="en-US" sz="1400" i="1" baseline="-25000" dirty="0" err="1" smtClean="0"/>
              <a:t>w</a:t>
            </a:r>
            <a:endParaRPr lang="en-US" sz="1400" i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8408" y="4565614"/>
            <a:ext cx="237744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i="1" dirty="0" smtClean="0"/>
              <a:t>(angular velocity-Motor):</a:t>
            </a:r>
            <a:r>
              <a:rPr lang="en-US" sz="1400" i="1" dirty="0" err="1" smtClean="0"/>
              <a:t>V</a:t>
            </a:r>
            <a:r>
              <a:rPr lang="en-US" sz="1400" i="1" baseline="-25000" dirty="0" err="1" smtClean="0"/>
              <a:t>om</a:t>
            </a:r>
            <a:endParaRPr lang="en-US" sz="1400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1704" y="5231840"/>
            <a:ext cx="155448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(torque-Motor):</a:t>
            </a:r>
            <a:r>
              <a:rPr lang="en-US" sz="1400" i="1" dirty="0" err="1" smtClean="0"/>
              <a:t>V</a:t>
            </a:r>
            <a:r>
              <a:rPr lang="en-US" sz="1400" i="1" baseline="-25000" dirty="0" err="1" smtClean="0"/>
              <a:t>tm</a:t>
            </a:r>
            <a:endParaRPr lang="en-US" sz="1400" i="1" baseline="-25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37" y="1457325"/>
            <a:ext cx="77057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 Rights Reserved Copyright (C) Siam Bee Technologies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88D29-4021-4C90-8D3F-2D0CB828B7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3738" cy="6540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4.2 Simulation Result (Torque: 0) (zoom in)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218880" y="1533144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U</a:t>
            </a:r>
            <a:endParaRPr lang="en-US" sz="1400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218880" y="2133600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V</a:t>
            </a:r>
            <a:endParaRPr lang="en-US" sz="1400" i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7218880" y="2828544"/>
            <a:ext cx="10972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(Motor):V</a:t>
            </a:r>
            <a:r>
              <a:rPr lang="en-US" sz="1400" i="1" baseline="-25000" dirty="0" smtClean="0"/>
              <a:t>W</a:t>
            </a:r>
            <a:endParaRPr lang="en-US" sz="1400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938408" y="4565614"/>
            <a:ext cx="237744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400" i="1" dirty="0" smtClean="0"/>
              <a:t>(angular velocity-Motor):</a:t>
            </a:r>
            <a:r>
              <a:rPr lang="en-US" sz="1400" i="1" dirty="0" err="1" smtClean="0"/>
              <a:t>V</a:t>
            </a:r>
            <a:r>
              <a:rPr lang="en-US" sz="1400" i="1" baseline="-25000" dirty="0" err="1" smtClean="0"/>
              <a:t>om</a:t>
            </a:r>
            <a:endParaRPr lang="en-US" sz="1400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61704" y="5231840"/>
            <a:ext cx="155448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(torque-Motor):</a:t>
            </a:r>
            <a:r>
              <a:rPr lang="en-US" sz="1400" i="1" dirty="0" err="1" smtClean="0"/>
              <a:t>V</a:t>
            </a:r>
            <a:r>
              <a:rPr lang="en-US" sz="1400" i="1" baseline="-25000" dirty="0" err="1" smtClean="0"/>
              <a:t>tm</a:t>
            </a:r>
            <a:endParaRPr lang="en-US" sz="1400" i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28360" y="3383498"/>
            <a:ext cx="237744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(Current Sensing-Motor):</a:t>
            </a:r>
            <a:r>
              <a:rPr lang="en-US" sz="1400" i="1" dirty="0" err="1" smtClean="0"/>
              <a:t>I</a:t>
            </a:r>
            <a:r>
              <a:rPr lang="en-US" sz="1400" i="1" baseline="-25000" dirty="0" err="1" smtClean="0"/>
              <a:t>u</a:t>
            </a:r>
            <a:endParaRPr lang="en-US" sz="1400" i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37736" y="3916344"/>
            <a:ext cx="2377440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i="1" dirty="0" smtClean="0"/>
              <a:t>(Current Sensing-Motor):</a:t>
            </a:r>
            <a:r>
              <a:rPr lang="en-US" sz="1400" i="1" dirty="0" err="1" smtClean="0"/>
              <a:t>I</a:t>
            </a:r>
            <a:r>
              <a:rPr lang="en-US" sz="1400" i="1" baseline="-25000" dirty="0" err="1" smtClean="0"/>
              <a:t>w</a:t>
            </a:r>
            <a:endParaRPr lang="en-US" sz="1400" i="1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e_d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แบบคลาสสิก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bee_doc</Template>
  <TotalTime>5340</TotalTime>
  <Words>557</Words>
  <Application>Microsoft Office PowerPoint</Application>
  <PresentationFormat>On-screen Show (4:3)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bee_doc</vt:lpstr>
      <vt:lpstr>Equation</vt:lpstr>
      <vt:lpstr>Permanent Magnet Synchronous Motor (PMSM) Simplified SPICE Behavioral Model</vt:lpstr>
      <vt:lpstr>Contents</vt:lpstr>
      <vt:lpstr>1. Parameter Settings</vt:lpstr>
      <vt:lpstr>2. Implement of Function (1/2)</vt:lpstr>
      <vt:lpstr>2. Implement of Function (2/2)</vt:lpstr>
      <vt:lpstr>3. How to use Terminal of Tm </vt:lpstr>
      <vt:lpstr>4. Example Vector Control with 2 Current and Speed Sensing</vt:lpstr>
      <vt:lpstr>4.2 Simulation Result </vt:lpstr>
      <vt:lpstr>4.2 Simulation Result (Torque: 0) (zoom in) </vt:lpstr>
      <vt:lpstr>4.2 Simulation Result (Torque: positive) (zoom in) </vt:lpstr>
      <vt:lpstr>4.2 Simulation Result (Torque: negative) (zoom in)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[Simulation Folder Index]</dc:title>
  <dc:creator>enasdg</dc:creator>
  <cp:lastModifiedBy>堀米　毅</cp:lastModifiedBy>
  <cp:revision>814</cp:revision>
  <dcterms:created xsi:type="dcterms:W3CDTF">2011-05-26T14:16:28Z</dcterms:created>
  <dcterms:modified xsi:type="dcterms:W3CDTF">2015-04-23T10:16:38Z</dcterms:modified>
</cp:coreProperties>
</file>