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9" r:id="rId4"/>
    <p:sldId id="260" r:id="rId5"/>
    <p:sldId id="277" r:id="rId6"/>
    <p:sldId id="262" r:id="rId7"/>
    <p:sldId id="263" r:id="rId8"/>
    <p:sldId id="264" r:id="rId9"/>
    <p:sldId id="278" r:id="rId10"/>
    <p:sldId id="265" r:id="rId11"/>
    <p:sldId id="275" r:id="rId12"/>
    <p:sldId id="280" r:id="rId13"/>
    <p:sldId id="281" r:id="rId14"/>
    <p:sldId id="273" r:id="rId15"/>
    <p:sldId id="282" r:id="rId16"/>
    <p:sldId id="270" r:id="rId17"/>
    <p:sldId id="272" r:id="rId18"/>
    <p:sldId id="271" r:id="rId19"/>
    <p:sldId id="266" r:id="rId20"/>
    <p:sldId id="267" r:id="rId21"/>
    <p:sldId id="284" r:id="rId22"/>
    <p:sldId id="285" r:id="rId23"/>
    <p:sldId id="283" r:id="rId24"/>
    <p:sldId id="28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49E94B-9A35-4820-8C3C-4CE109598A99}" type="datetimeFigureOut">
              <a:rPr lang="en-CA" smtClean="0"/>
              <a:pPr/>
              <a:t>2016-02-21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87AD04-8C84-491A-990F-FD21C5309C58}" type="slidenum">
              <a:rPr lang="en-CA" smtClean="0"/>
              <a:pPr/>
              <a:t>‹#›</a:t>
            </a:fld>
            <a:endParaRPr lang="en-CA"/>
          </a:p>
        </p:txBody>
      </p:sp>
    </p:spTree>
    <p:extLst>
      <p:ext uri="{BB962C8B-B14F-4D97-AF65-F5344CB8AC3E}">
        <p14:creationId xmlns:p14="http://schemas.microsoft.com/office/powerpoint/2010/main" val="4221845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ED25906-4374-4FD1-B670-BAE72ECCB521}" type="datetime1">
              <a:rPr lang="en-CA" smtClean="0"/>
              <a:pPr/>
              <a:t>2016-02-21</a:t>
            </a:fld>
            <a:endParaRPr lang="en-C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B7D3597-6C47-4DE6-8337-34C34BA0A7B1}"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CF2C480-4D3A-4951-95B9-78EF817215F4}" type="datetime1">
              <a:rPr lang="en-CA" smtClean="0"/>
              <a:pPr/>
              <a:t>2016-02-21</a:t>
            </a:fld>
            <a:endParaRPr lang="en-C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B7D3597-6C47-4DE6-8337-34C34BA0A7B1}"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6E26518-2B30-4FDF-AB87-2F06ACE72C19}" type="datetime1">
              <a:rPr lang="en-CA" smtClean="0"/>
              <a:pPr/>
              <a:t>2016-02-21</a:t>
            </a:fld>
            <a:endParaRPr lang="en-C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B7D3597-6C47-4DE6-8337-34C34BA0A7B1}"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589D63F-AFFC-49B1-8C7B-61B9105069F3}" type="datetime1">
              <a:rPr lang="en-CA" smtClean="0"/>
              <a:pPr/>
              <a:t>2016-02-21</a:t>
            </a:fld>
            <a:endParaRPr lang="en-C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B7D3597-6C47-4DE6-8337-34C34BA0A7B1}"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29D9E45-38EA-4126-BA2E-B820EC159073}" type="datetime1">
              <a:rPr lang="en-CA" smtClean="0"/>
              <a:pPr/>
              <a:t>2016-02-21</a:t>
            </a:fld>
            <a:endParaRPr lang="en-C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B7D3597-6C47-4DE6-8337-34C34BA0A7B1}"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A92CB40-73E6-41B3-B1FD-C5EDC9BE2EA3}" type="datetime1">
              <a:rPr lang="en-CA" smtClean="0"/>
              <a:pPr/>
              <a:t>2016-02-21</a:t>
            </a:fld>
            <a:endParaRPr lang="en-CA"/>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B7D3597-6C47-4DE6-8337-34C34BA0A7B1}"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48E1EAE-DCDE-4D39-9E83-03175254113C}" type="datetime1">
              <a:rPr lang="en-CA" smtClean="0"/>
              <a:pPr/>
              <a:t>2016-02-21</a:t>
            </a:fld>
            <a:endParaRPr lang="en-CA"/>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CA"/>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7B7D3597-6C47-4DE6-8337-34C34BA0A7B1}"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36DC1EF-6969-4151-A757-1992B43B188C}" type="datetime1">
              <a:rPr lang="en-CA" smtClean="0"/>
              <a:pPr/>
              <a:t>2016-02-21</a:t>
            </a:fld>
            <a:endParaRPr lang="en-CA"/>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CA"/>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7B7D3597-6C47-4DE6-8337-34C34BA0A7B1}"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B7D1A78-1ED5-4627-A41C-66FE0C1E1C73}" type="datetime1">
              <a:rPr lang="en-CA" smtClean="0"/>
              <a:pPr/>
              <a:t>2016-02-21</a:t>
            </a:fld>
            <a:endParaRPr lang="en-CA"/>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CA"/>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7B7D3597-6C47-4DE6-8337-34C34BA0A7B1}"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2C29256-B24C-470C-9F8F-12B4A762EB06}" type="datetime1">
              <a:rPr lang="en-CA" smtClean="0"/>
              <a:pPr/>
              <a:t>2016-02-21</a:t>
            </a:fld>
            <a:endParaRPr lang="en-CA"/>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B7D3597-6C47-4DE6-8337-34C34BA0A7B1}"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310DF9C-BA9E-41D0-AA88-27E5F239DC3A}" type="datetime1">
              <a:rPr lang="en-CA" smtClean="0"/>
              <a:pPr/>
              <a:t>2016-02-21</a:t>
            </a:fld>
            <a:endParaRPr lang="en-CA"/>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B7D3597-6C47-4DE6-8337-34C34BA0A7B1}"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4704"/>
            <a:ext cx="8229600" cy="652934"/>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844824"/>
            <a:ext cx="8229600" cy="428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16" name="Picture 6" descr="UWindsor powerpoint bottom1.jpg"/>
          <p:cNvPicPr>
            <a:picLocks noChangeAspect="1"/>
          </p:cNvPicPr>
          <p:nvPr userDrawn="1"/>
        </p:nvPicPr>
        <p:blipFill>
          <a:blip r:embed="rId13" cstate="print"/>
          <a:srcRect/>
          <a:stretch>
            <a:fillRect/>
          </a:stretch>
        </p:blipFill>
        <p:spPr bwMode="auto">
          <a:xfrm>
            <a:off x="-7816" y="2"/>
            <a:ext cx="9151815" cy="540432"/>
          </a:xfrm>
          <a:prstGeom prst="rect">
            <a:avLst/>
          </a:prstGeom>
          <a:noFill/>
          <a:ln w="9525">
            <a:noFill/>
            <a:miter lim="800000"/>
            <a:headEnd/>
            <a:tailEnd/>
          </a:ln>
          <a:scene3d>
            <a:camera prst="orthographicFront">
              <a:rot lat="10800000" lon="10800000" rev="0"/>
            </a:camera>
            <a:lightRig rig="threePt" dir="t"/>
          </a:scene3d>
        </p:spPr>
      </p:pic>
      <p:sp>
        <p:nvSpPr>
          <p:cNvPr id="17" name="TextBox 16"/>
          <p:cNvSpPr txBox="1"/>
          <p:nvPr userDrawn="1"/>
        </p:nvSpPr>
        <p:spPr>
          <a:xfrm>
            <a:off x="1165441" y="134914"/>
            <a:ext cx="3999061" cy="262937"/>
          </a:xfrm>
          <a:prstGeom prst="rect">
            <a:avLst/>
          </a:prstGeom>
          <a:noFill/>
        </p:spPr>
        <p:txBody>
          <a:bodyPr wrap="square" lIns="77514" tIns="38757" rIns="77514" bIns="38757" rtlCol="0">
            <a:spAutoFit/>
          </a:bodyPr>
          <a:lstStyle/>
          <a:p>
            <a:r>
              <a:rPr lang="en-US" sz="1200" b="0" dirty="0" smtClean="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rPr>
              <a:t> Analog </a:t>
            </a:r>
            <a:r>
              <a:rPr lang="en-US" sz="800" b="0" dirty="0" smtClean="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rPr>
              <a:t>and</a:t>
            </a:r>
            <a:r>
              <a:rPr lang="en-US" sz="1200" b="0" baseline="0" dirty="0" smtClean="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rPr>
              <a:t> Mixed Signal Research Group</a:t>
            </a:r>
            <a:endParaRPr lang="en-US" sz="1200" b="0" dirty="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18" name="Picture 17"/>
          <p:cNvPicPr>
            <a:picLocks noChangeAspect="1"/>
          </p:cNvPicPr>
          <p:nvPr userDrawn="1"/>
        </p:nvPicPr>
        <p:blipFill>
          <a:blip r:embed="rId14" cstate="print">
            <a:extLst>
              <a:ext uri="{BEBA8EAE-BF5A-486C-A8C5-ECC9F3942E4B}">
                <a14:imgProps xmlns:a14="http://schemas.microsoft.com/office/drawing/2010/main">
                  <a14:imgLayer r:embed="rId15">
                    <a14:imgEffect>
                      <a14:backgroundRemoval t="3822" b="99363" l="0" r="99569"/>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51805" y="62659"/>
            <a:ext cx="790553" cy="439540"/>
          </a:xfrm>
          <a:prstGeom prst="rect">
            <a:avLst/>
          </a:prstGeom>
          <a:scene3d>
            <a:camera prst="orthographicFront">
              <a:rot lat="0" lon="10800000" rev="0"/>
            </a:camera>
            <a:lightRig rig="threePt" dir="t"/>
          </a:scene3d>
        </p:spPr>
      </p:pic>
      <p:pic>
        <p:nvPicPr>
          <p:cNvPr id="19" name="Picture 6" descr="UWindsor powerpoint bottom1.jpg"/>
          <p:cNvPicPr>
            <a:picLocks noChangeAspect="1"/>
          </p:cNvPicPr>
          <p:nvPr userDrawn="1"/>
        </p:nvPicPr>
        <p:blipFill>
          <a:blip r:embed="rId13" cstate="print"/>
          <a:srcRect/>
          <a:stretch>
            <a:fillRect/>
          </a:stretch>
        </p:blipFill>
        <p:spPr bwMode="auto">
          <a:xfrm>
            <a:off x="0" y="6317568"/>
            <a:ext cx="9144000" cy="540432"/>
          </a:xfrm>
          <a:prstGeom prst="rect">
            <a:avLst/>
          </a:prstGeom>
          <a:noFill/>
          <a:ln w="9525">
            <a:noFill/>
            <a:miter lim="800000"/>
            <a:headEnd/>
            <a:tailEnd/>
          </a:ln>
        </p:spPr>
      </p:pic>
      <p:pic>
        <p:nvPicPr>
          <p:cNvPr id="20" name="Picture 5" descr="UW_Logo_1L_horz.jpg"/>
          <p:cNvPicPr>
            <a:picLocks noChangeAspect="1"/>
          </p:cNvPicPr>
          <p:nvPr userDrawn="1"/>
        </p:nvPicPr>
        <p:blipFill>
          <a:blip r:embed="rId16" cstate="print"/>
          <a:srcRect/>
          <a:stretch>
            <a:fillRect/>
          </a:stretch>
        </p:blipFill>
        <p:spPr bwMode="auto">
          <a:xfrm>
            <a:off x="299038" y="6373698"/>
            <a:ext cx="2125489" cy="447749"/>
          </a:xfrm>
          <a:prstGeom prst="rect">
            <a:avLst/>
          </a:prstGeom>
          <a:noFill/>
          <a:ln w="9525">
            <a:noFill/>
            <a:miter lim="800000"/>
            <a:headEnd/>
            <a:tailEnd/>
          </a:ln>
        </p:spPr>
      </p:pic>
      <p:sp>
        <p:nvSpPr>
          <p:cNvPr id="21" name="Slide Number Placeholder 5"/>
          <p:cNvSpPr>
            <a:spLocks noGrp="1"/>
          </p:cNvSpPr>
          <p:nvPr>
            <p:ph type="sldNum" sz="quarter" idx="4"/>
          </p:nvPr>
        </p:nvSpPr>
        <p:spPr>
          <a:xfrm>
            <a:off x="6823552" y="6445495"/>
            <a:ext cx="1970108" cy="300240"/>
          </a:xfrm>
          <a:prstGeom prst="rect">
            <a:avLst/>
          </a:prstGeom>
        </p:spPr>
        <p:txBody>
          <a:bodyPr lIns="77514" tIns="38757" rIns="77514" bIns="38757"/>
          <a:lstStyle>
            <a:lvl1pPr algn="r">
              <a:defRPr>
                <a:solidFill>
                  <a:schemeClr val="bg1">
                    <a:lumMod val="65000"/>
                  </a:schemeClr>
                </a:solidFill>
              </a:defRPr>
            </a:lvl1pPr>
          </a:lstStyle>
          <a:p>
            <a:fld id="{D009F3C2-6005-49FA-A5DD-FD1C8954D9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smtClean="0"/>
              <a:t>Electronic </a:t>
            </a:r>
            <a:r>
              <a:rPr lang="en-CA" dirty="0" smtClean="0"/>
              <a:t>I</a:t>
            </a:r>
            <a:endParaRPr lang="en-CA" dirty="0"/>
          </a:p>
        </p:txBody>
      </p:sp>
      <p:sp>
        <p:nvSpPr>
          <p:cNvPr id="3" name="Subtitle 2"/>
          <p:cNvSpPr>
            <a:spLocks noGrp="1"/>
          </p:cNvSpPr>
          <p:nvPr>
            <p:ph type="subTitle" idx="1"/>
          </p:nvPr>
        </p:nvSpPr>
        <p:spPr/>
        <p:txBody>
          <a:bodyPr>
            <a:normAutofit fontScale="92500" lnSpcReduction="20000"/>
          </a:bodyPr>
          <a:lstStyle/>
          <a:p>
            <a:r>
              <a:rPr lang="en-CA" dirty="0" smtClean="0"/>
              <a:t>Instructor: Dr. Mirhassani (Mir)</a:t>
            </a:r>
          </a:p>
          <a:p>
            <a:r>
              <a:rPr lang="en-CA" dirty="0" smtClean="0"/>
              <a:t>Electrical and Computer Engineering</a:t>
            </a:r>
          </a:p>
          <a:p>
            <a:r>
              <a:rPr lang="en-CA" dirty="0" smtClean="0"/>
              <a:t>University of Windsor</a:t>
            </a:r>
          </a:p>
          <a:p>
            <a:r>
              <a:rPr lang="en-CA" dirty="0" smtClean="0"/>
              <a:t>Winter 2016</a:t>
            </a:r>
            <a:endParaRPr lang="en-CA" dirty="0"/>
          </a:p>
        </p:txBody>
      </p:sp>
      <p:sp>
        <p:nvSpPr>
          <p:cNvPr id="4" name="Slide Number Placeholder 3"/>
          <p:cNvSpPr>
            <a:spLocks noGrp="1"/>
          </p:cNvSpPr>
          <p:nvPr>
            <p:ph type="sldNum" sz="quarter" idx="12"/>
          </p:nvPr>
        </p:nvSpPr>
        <p:spPr/>
        <p:txBody>
          <a:bodyPr/>
          <a:lstStyle/>
          <a:p>
            <a:fld id="{7B7D3597-6C47-4DE6-8337-34C34BA0A7B1}" type="slidenum">
              <a:rPr lang="en-CA" smtClean="0"/>
              <a:pPr/>
              <a:t>1</a:t>
            </a:fld>
            <a:endParaRPr lang="en-CA"/>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Operation</a:t>
            </a:r>
            <a:endParaRPr lang="en-US" dirty="0"/>
          </a:p>
        </p:txBody>
      </p:sp>
      <p:sp>
        <p:nvSpPr>
          <p:cNvPr id="3" name="Content Placeholder 2"/>
          <p:cNvSpPr>
            <a:spLocks noGrp="1"/>
          </p:cNvSpPr>
          <p:nvPr>
            <p:ph idx="1"/>
          </p:nvPr>
        </p:nvSpPr>
        <p:spPr/>
        <p:txBody>
          <a:bodyPr/>
          <a:lstStyle/>
          <a:p>
            <a:r>
              <a:rPr lang="en-US" dirty="0" smtClean="0"/>
              <a:t>The 555 timer can be used in three main modes of operations</a:t>
            </a:r>
          </a:p>
          <a:p>
            <a:pPr lvl="1"/>
            <a:r>
              <a:rPr lang="en-US" dirty="0" err="1" smtClean="0"/>
              <a:t>Astabble</a:t>
            </a:r>
            <a:endParaRPr lang="en-US" dirty="0" smtClean="0"/>
          </a:p>
          <a:p>
            <a:pPr lvl="1"/>
            <a:r>
              <a:rPr lang="en-US" dirty="0" err="1" smtClean="0"/>
              <a:t>Monostable</a:t>
            </a:r>
            <a:endParaRPr lang="en-US" dirty="0" smtClean="0"/>
          </a:p>
          <a:p>
            <a:pPr lvl="1"/>
            <a:r>
              <a:rPr lang="en-US" dirty="0" err="1" smtClean="0"/>
              <a:t>Bistable</a:t>
            </a:r>
            <a:endParaRPr lang="en-US" dirty="0"/>
          </a:p>
        </p:txBody>
      </p:sp>
      <p:sp>
        <p:nvSpPr>
          <p:cNvPr id="4" name="Slide Number Placeholder 3"/>
          <p:cNvSpPr>
            <a:spLocks noGrp="1"/>
          </p:cNvSpPr>
          <p:nvPr>
            <p:ph type="sldNum" sz="quarter" idx="12"/>
          </p:nvPr>
        </p:nvSpPr>
        <p:spPr/>
        <p:txBody>
          <a:bodyPr/>
          <a:lstStyle/>
          <a:p>
            <a:fld id="{7B7D3597-6C47-4DE6-8337-34C34BA0A7B1}" type="slidenum">
              <a:rPr lang="en-CA" smtClean="0"/>
              <a:pPr/>
              <a:t>10</a:t>
            </a:fld>
            <a:endParaRPr lang="en-CA"/>
          </a:p>
        </p:txBody>
      </p:sp>
    </p:spTree>
    <p:extLst>
      <p:ext uri="{BB962C8B-B14F-4D97-AF65-F5344CB8AC3E}">
        <p14:creationId xmlns:p14="http://schemas.microsoft.com/office/powerpoint/2010/main" val="276100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Positive Feedback</a:t>
            </a:r>
            <a:endParaRPr lang="en-CA" dirty="0"/>
          </a:p>
        </p:txBody>
      </p:sp>
      <p:sp>
        <p:nvSpPr>
          <p:cNvPr id="4" name="Slide Number Placeholder 3"/>
          <p:cNvSpPr>
            <a:spLocks noGrp="1"/>
          </p:cNvSpPr>
          <p:nvPr>
            <p:ph type="sldNum" sz="quarter" idx="12"/>
          </p:nvPr>
        </p:nvSpPr>
        <p:spPr/>
        <p:txBody>
          <a:bodyPr/>
          <a:lstStyle/>
          <a:p>
            <a:fld id="{7B7D3597-6C47-4DE6-8337-34C34BA0A7B1}" type="slidenum">
              <a:rPr lang="en-CA" smtClean="0"/>
              <a:pPr/>
              <a:t>11</a:t>
            </a:fld>
            <a:endParaRPr lang="en-CA"/>
          </a:p>
        </p:txBody>
      </p:sp>
      <p:pic>
        <p:nvPicPr>
          <p:cNvPr id="3074" name="Picture 2"/>
          <p:cNvPicPr>
            <a:picLocks noChangeAspect="1" noChangeArrowheads="1"/>
          </p:cNvPicPr>
          <p:nvPr/>
        </p:nvPicPr>
        <p:blipFill>
          <a:blip r:embed="rId2" cstate="print"/>
          <a:srcRect/>
          <a:stretch>
            <a:fillRect/>
          </a:stretch>
        </p:blipFill>
        <p:spPr bwMode="auto">
          <a:xfrm>
            <a:off x="1691680" y="2132856"/>
            <a:ext cx="5861038" cy="211606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2346325" y="5715000"/>
            <a:ext cx="4451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itchFamily="34" charset="-128"/>
              </a:defRPr>
            </a:lvl9pPr>
          </a:lstStyle>
          <a:p>
            <a:pPr>
              <a:spcBef>
                <a:spcPct val="0"/>
              </a:spcBef>
              <a:buFontTx/>
              <a:buNone/>
            </a:pPr>
            <a:r>
              <a:rPr lang="en-US" altLang="en-US" sz="1200" b="1">
                <a:latin typeface="Times New Roman" panose="02020603050405020304" pitchFamily="18" charset="0"/>
              </a:rPr>
              <a:t>Figure 18.19 </a:t>
            </a:r>
            <a:r>
              <a:rPr lang="en-US" altLang="en-US" sz="1200">
                <a:latin typeface="Times New Roman" panose="02020603050405020304" pitchFamily="18" charset="0"/>
              </a:rPr>
              <a:t>A positive-feedback loop capable of bistable operation.</a:t>
            </a:r>
            <a:endParaRPr lang="en-US" altLang="en-US" sz="1800"/>
          </a:p>
        </p:txBody>
      </p:sp>
      <p:pic>
        <p:nvPicPr>
          <p:cNvPr id="614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2252663"/>
            <a:ext cx="40386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5645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228600" y="5486400"/>
            <a:ext cx="8686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itchFamily="34" charset="-128"/>
              </a:defRPr>
            </a:lvl9pPr>
          </a:lstStyle>
          <a:p>
            <a:pPr>
              <a:spcBef>
                <a:spcPct val="0"/>
              </a:spcBef>
              <a:buFontTx/>
              <a:buNone/>
            </a:pPr>
            <a:r>
              <a:rPr lang="en-US" altLang="en-US" sz="1200" b="1">
                <a:latin typeface="Times New Roman" panose="02020603050405020304" pitchFamily="18" charset="0"/>
              </a:rPr>
              <a:t>Figure 18.20 </a:t>
            </a:r>
            <a:r>
              <a:rPr lang="en-US" altLang="en-US" sz="1200">
                <a:latin typeface="Times New Roman" panose="02020603050405020304" pitchFamily="18" charset="0"/>
              </a:rPr>
              <a:t>A physical analogy for the operation of the bistable circuit. The ball cannot remain at the top of the hill for any length of time (a state of unstable equilibrium or metastability); the inevitably present disturbance will cause the ball to fall to one side or the other, where it can remain indefinitely (the two stable states).</a:t>
            </a:r>
            <a:endParaRPr lang="en-US" altLang="en-US" sz="1800"/>
          </a:p>
        </p:txBody>
      </p:sp>
      <p:pic>
        <p:nvPicPr>
          <p:cNvPr id="717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1638" y="2509838"/>
            <a:ext cx="326072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5384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Bistable</a:t>
            </a:r>
            <a:r>
              <a:rPr lang="en-US" dirty="0"/>
              <a:t> mode</a:t>
            </a:r>
          </a:p>
        </p:txBody>
      </p:sp>
      <p:sp>
        <p:nvSpPr>
          <p:cNvPr id="3" name="Content Placeholder 2"/>
          <p:cNvSpPr>
            <a:spLocks noGrp="1"/>
          </p:cNvSpPr>
          <p:nvPr>
            <p:ph idx="1"/>
          </p:nvPr>
        </p:nvSpPr>
        <p:spPr/>
        <p:txBody>
          <a:bodyPr/>
          <a:lstStyle/>
          <a:p>
            <a:r>
              <a:rPr lang="en-US" dirty="0" smtClean="0"/>
              <a:t>It can be called Schmitt </a:t>
            </a:r>
            <a:r>
              <a:rPr lang="en-US" dirty="0"/>
              <a:t>trigger. </a:t>
            </a:r>
            <a:endParaRPr lang="en-US" dirty="0" smtClean="0"/>
          </a:p>
          <a:p>
            <a:r>
              <a:rPr lang="en-US" dirty="0" smtClean="0"/>
              <a:t>The </a:t>
            </a:r>
            <a:r>
              <a:rPr lang="en-US" dirty="0"/>
              <a:t>555 can operate as a flip-flop, if the pin 7 is not connected and no capacitor is used. </a:t>
            </a:r>
            <a:endParaRPr lang="en-US" dirty="0" smtClean="0"/>
          </a:p>
          <a:p>
            <a:r>
              <a:rPr lang="en-US" dirty="0" smtClean="0"/>
              <a:t>It </a:t>
            </a:r>
            <a:r>
              <a:rPr lang="en-US" dirty="0"/>
              <a:t>can be used in </a:t>
            </a:r>
            <a:r>
              <a:rPr lang="en-US" dirty="0" err="1"/>
              <a:t>bouncefree</a:t>
            </a:r>
            <a:r>
              <a:rPr lang="en-US" dirty="0"/>
              <a:t> latched </a:t>
            </a:r>
            <a:r>
              <a:rPr lang="en-US" dirty="0" smtClean="0"/>
              <a:t>switches</a:t>
            </a:r>
            <a:r>
              <a:rPr lang="en-US" dirty="0"/>
              <a:t>.</a:t>
            </a:r>
            <a:r>
              <a:rPr lang="en-US" dirty="0" smtClean="0"/>
              <a:t> </a:t>
            </a:r>
            <a:endParaRPr lang="en-US" dirty="0"/>
          </a:p>
          <a:p>
            <a:endParaRPr lang="en-US" dirty="0"/>
          </a:p>
        </p:txBody>
      </p:sp>
      <p:sp>
        <p:nvSpPr>
          <p:cNvPr id="4" name="Slide Number Placeholder 3"/>
          <p:cNvSpPr>
            <a:spLocks noGrp="1"/>
          </p:cNvSpPr>
          <p:nvPr>
            <p:ph type="sldNum" sz="quarter" idx="12"/>
          </p:nvPr>
        </p:nvSpPr>
        <p:spPr/>
        <p:txBody>
          <a:bodyPr/>
          <a:lstStyle/>
          <a:p>
            <a:fld id="{7B7D3597-6C47-4DE6-8337-34C34BA0A7B1}" type="slidenum">
              <a:rPr lang="en-CA" smtClean="0"/>
              <a:pPr/>
              <a:t>14</a:t>
            </a:fld>
            <a:endParaRPr lang="en-CA"/>
          </a:p>
        </p:txBody>
      </p:sp>
      <p:pic>
        <p:nvPicPr>
          <p:cNvPr id="4098" name="Picture 2"/>
          <p:cNvPicPr>
            <a:picLocks noChangeAspect="1" noChangeArrowheads="1"/>
          </p:cNvPicPr>
          <p:nvPr/>
        </p:nvPicPr>
        <p:blipFill>
          <a:blip r:embed="rId2" cstate="print"/>
          <a:srcRect/>
          <a:stretch>
            <a:fillRect/>
          </a:stretch>
        </p:blipFill>
        <p:spPr bwMode="auto">
          <a:xfrm>
            <a:off x="4788024" y="4293096"/>
            <a:ext cx="2333625" cy="1400175"/>
          </a:xfrm>
          <a:prstGeom prst="rect">
            <a:avLst/>
          </a:prstGeom>
          <a:noFill/>
          <a:ln w="9525">
            <a:noFill/>
            <a:miter lim="800000"/>
            <a:headEnd/>
            <a:tailEnd/>
          </a:ln>
        </p:spPr>
      </p:pic>
    </p:spTree>
    <p:extLst>
      <p:ext uri="{BB962C8B-B14F-4D97-AF65-F5344CB8AC3E}">
        <p14:creationId xmlns:p14="http://schemas.microsoft.com/office/powerpoint/2010/main" val="413877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908720"/>
            <a:ext cx="4896544" cy="523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831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Monostable</a:t>
            </a:r>
            <a:r>
              <a:rPr lang="en-US" dirty="0" smtClean="0"/>
              <a:t> Operation</a:t>
            </a:r>
            <a:endParaRPr lang="en-US" dirty="0"/>
          </a:p>
        </p:txBody>
      </p:sp>
      <p:sp>
        <p:nvSpPr>
          <p:cNvPr id="3" name="Content Placeholder 2"/>
          <p:cNvSpPr>
            <a:spLocks noGrp="1"/>
          </p:cNvSpPr>
          <p:nvPr>
            <p:ph idx="1"/>
          </p:nvPr>
        </p:nvSpPr>
        <p:spPr/>
        <p:txBody>
          <a:bodyPr/>
          <a:lstStyle/>
          <a:p>
            <a:r>
              <a:rPr lang="en-US" dirty="0" smtClean="0"/>
              <a:t>In this </a:t>
            </a:r>
            <a:r>
              <a:rPr lang="en-US" dirty="0"/>
              <a:t>mode, the 555 functions as a "one-shot</a:t>
            </a:r>
            <a:r>
              <a:rPr lang="en-US" dirty="0" smtClean="0"/>
              <a:t>".</a:t>
            </a:r>
          </a:p>
          <a:p>
            <a:r>
              <a:rPr lang="en-US" dirty="0" smtClean="0"/>
              <a:t>Applications include timers, missing pulse detection, </a:t>
            </a:r>
            <a:r>
              <a:rPr lang="en-US" dirty="0" err="1" smtClean="0"/>
              <a:t>bouncefree</a:t>
            </a:r>
            <a:r>
              <a:rPr lang="en-US" dirty="0" smtClean="0"/>
              <a:t> switches, touch switches, frequency divider, capacitance measurement, pulse-width modulation (PWM).</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7B7D3597-6C47-4DE6-8337-34C34BA0A7B1}" type="slidenum">
              <a:rPr lang="en-CA" smtClean="0"/>
              <a:pPr/>
              <a:t>16</a:t>
            </a:fld>
            <a:endParaRPr lang="en-CA"/>
          </a:p>
        </p:txBody>
      </p:sp>
    </p:spTree>
    <p:extLst>
      <p:ext uri="{BB962C8B-B14F-4D97-AF65-F5344CB8AC3E}">
        <p14:creationId xmlns:p14="http://schemas.microsoft.com/office/powerpoint/2010/main" val="3347505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Monostable</a:t>
            </a:r>
            <a:r>
              <a:rPr lang="en-US" dirty="0"/>
              <a:t> Operation</a:t>
            </a:r>
          </a:p>
        </p:txBody>
      </p:sp>
      <p:sp>
        <p:nvSpPr>
          <p:cNvPr id="3" name="Content Placeholder 2"/>
          <p:cNvSpPr>
            <a:spLocks noGrp="1"/>
          </p:cNvSpPr>
          <p:nvPr>
            <p:ph idx="1"/>
          </p:nvPr>
        </p:nvSpPr>
        <p:spPr>
          <a:xfrm>
            <a:off x="457200" y="1844824"/>
            <a:ext cx="4186808" cy="4281339"/>
          </a:xfrm>
        </p:spPr>
        <p:txBody>
          <a:bodyPr>
            <a:normAutofit fontScale="92500" lnSpcReduction="10000"/>
          </a:bodyPr>
          <a:lstStyle/>
          <a:p>
            <a:r>
              <a:rPr lang="en-US" dirty="0"/>
              <a:t>The external capacitor is initially </a:t>
            </a:r>
            <a:r>
              <a:rPr lang="en-US" dirty="0" smtClean="0"/>
              <a:t>held discharged </a:t>
            </a:r>
            <a:r>
              <a:rPr lang="en-US" dirty="0"/>
              <a:t>by a transistor inside the timer. </a:t>
            </a:r>
            <a:endParaRPr lang="en-US" dirty="0" smtClean="0"/>
          </a:p>
          <a:p>
            <a:r>
              <a:rPr lang="en-US" dirty="0" smtClean="0"/>
              <a:t>Upon </a:t>
            </a:r>
            <a:r>
              <a:rPr lang="en-US" dirty="0"/>
              <a:t>application of a negative trigger pulse of less than 1/3 VCC </a:t>
            </a:r>
            <a:r>
              <a:rPr lang="en-US" dirty="0" smtClean="0"/>
              <a:t>to pin </a:t>
            </a:r>
            <a:r>
              <a:rPr lang="en-US" dirty="0"/>
              <a:t>2, the flip-flop is set which both releases the short circuit across the capacitor and drives the output high.</a:t>
            </a:r>
          </a:p>
        </p:txBody>
      </p:sp>
      <p:sp>
        <p:nvSpPr>
          <p:cNvPr id="4" name="Slide Number Placeholder 3"/>
          <p:cNvSpPr>
            <a:spLocks noGrp="1"/>
          </p:cNvSpPr>
          <p:nvPr>
            <p:ph type="sldNum" sz="quarter" idx="12"/>
          </p:nvPr>
        </p:nvSpPr>
        <p:spPr/>
        <p:txBody>
          <a:bodyPr/>
          <a:lstStyle/>
          <a:p>
            <a:fld id="{7B7D3597-6C47-4DE6-8337-34C34BA0A7B1}" type="slidenum">
              <a:rPr lang="en-CA" smtClean="0"/>
              <a:pPr/>
              <a:t>17</a:t>
            </a:fld>
            <a:endParaRPr lang="en-CA"/>
          </a:p>
        </p:txBody>
      </p:sp>
      <p:pic>
        <p:nvPicPr>
          <p:cNvPr id="6146" name="Picture 2"/>
          <p:cNvPicPr>
            <a:picLocks noChangeAspect="1" noChangeArrowheads="1"/>
          </p:cNvPicPr>
          <p:nvPr/>
        </p:nvPicPr>
        <p:blipFill>
          <a:blip r:embed="rId2" cstate="print">
            <a:lum bright="-20000" contrast="40000"/>
          </a:blip>
          <a:srcRect/>
          <a:stretch>
            <a:fillRect/>
          </a:stretch>
        </p:blipFill>
        <p:spPr bwMode="auto">
          <a:xfrm>
            <a:off x="5120008" y="2636912"/>
            <a:ext cx="3710807" cy="3307085"/>
          </a:xfrm>
          <a:prstGeom prst="rect">
            <a:avLst/>
          </a:prstGeom>
          <a:noFill/>
          <a:ln w="9525">
            <a:noFill/>
            <a:miter lim="800000"/>
            <a:headEnd/>
            <a:tailEnd/>
          </a:ln>
        </p:spPr>
      </p:pic>
      <p:sp>
        <p:nvSpPr>
          <p:cNvPr id="7" name="Rectangle 6"/>
          <p:cNvSpPr/>
          <p:nvPr/>
        </p:nvSpPr>
        <p:spPr>
          <a:xfrm>
            <a:off x="5076056" y="5301208"/>
            <a:ext cx="864096"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50013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Monostable</a:t>
            </a:r>
            <a:r>
              <a:rPr lang="en-US" dirty="0" smtClean="0"/>
              <a:t> Operation</a:t>
            </a:r>
            <a:endParaRPr lang="en-US" dirty="0"/>
          </a:p>
        </p:txBody>
      </p:sp>
      <p:sp>
        <p:nvSpPr>
          <p:cNvPr id="3" name="Content Placeholder 2"/>
          <p:cNvSpPr>
            <a:spLocks noGrp="1"/>
          </p:cNvSpPr>
          <p:nvPr>
            <p:ph idx="1"/>
          </p:nvPr>
        </p:nvSpPr>
        <p:spPr/>
        <p:txBody>
          <a:bodyPr/>
          <a:lstStyle/>
          <a:p>
            <a:r>
              <a:rPr lang="en-US" dirty="0" smtClean="0"/>
              <a:t>The </a:t>
            </a:r>
            <a:r>
              <a:rPr lang="en-US" dirty="0"/>
              <a:t>output pulse width of time </a:t>
            </a:r>
            <a:r>
              <a:rPr lang="en-US" i="1" dirty="0"/>
              <a:t>t</a:t>
            </a:r>
            <a:r>
              <a:rPr lang="en-US" dirty="0"/>
              <a:t>, which is the time it takes to charge C to 2/3 of the supply voltage, is given </a:t>
            </a:r>
            <a:r>
              <a:rPr lang="en-US" dirty="0" smtClean="0"/>
              <a:t>by</a:t>
            </a:r>
          </a:p>
          <a:p>
            <a:pPr marL="0" indent="0" algn="ctr">
              <a:buNone/>
            </a:pPr>
            <a:r>
              <a:rPr lang="en-US" dirty="0"/>
              <a:t>t</a:t>
            </a:r>
            <a:r>
              <a:rPr lang="en-US" dirty="0" smtClean="0"/>
              <a:t>= 1.1RC</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7B7D3597-6C47-4DE6-8337-34C34BA0A7B1}" type="slidenum">
              <a:rPr lang="en-CA" smtClean="0"/>
              <a:pPr/>
              <a:t>18</a:t>
            </a:fld>
            <a:endParaRPr lang="en-CA"/>
          </a:p>
        </p:txBody>
      </p:sp>
      <p:pic>
        <p:nvPicPr>
          <p:cNvPr id="7170" name="Picture 2"/>
          <p:cNvPicPr>
            <a:picLocks noChangeAspect="1" noChangeArrowheads="1"/>
          </p:cNvPicPr>
          <p:nvPr/>
        </p:nvPicPr>
        <p:blipFill>
          <a:blip r:embed="rId2" cstate="print">
            <a:lum bright="-20000" contrast="40000"/>
          </a:blip>
          <a:srcRect/>
          <a:stretch>
            <a:fillRect/>
          </a:stretch>
        </p:blipFill>
        <p:spPr bwMode="auto">
          <a:xfrm>
            <a:off x="5796136" y="3068960"/>
            <a:ext cx="2126733" cy="2947814"/>
          </a:xfrm>
          <a:prstGeom prst="rect">
            <a:avLst/>
          </a:prstGeom>
          <a:noFill/>
          <a:ln w="9525">
            <a:noFill/>
            <a:miter lim="800000"/>
            <a:headEnd/>
            <a:tailEnd/>
          </a:ln>
        </p:spPr>
      </p:pic>
    </p:spTree>
    <p:extLst>
      <p:ext uri="{BB962C8B-B14F-4D97-AF65-F5344CB8AC3E}">
        <p14:creationId xmlns:p14="http://schemas.microsoft.com/office/powerpoint/2010/main" val="2425177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Astable</a:t>
            </a:r>
            <a:r>
              <a:rPr lang="en-US" dirty="0" smtClean="0"/>
              <a:t> Mode</a:t>
            </a:r>
            <a:endParaRPr lang="en-US" dirty="0"/>
          </a:p>
        </p:txBody>
      </p:sp>
      <p:sp>
        <p:nvSpPr>
          <p:cNvPr id="3" name="Content Placeholder 2"/>
          <p:cNvSpPr>
            <a:spLocks noGrp="1"/>
          </p:cNvSpPr>
          <p:nvPr>
            <p:ph idx="1"/>
          </p:nvPr>
        </p:nvSpPr>
        <p:spPr>
          <a:xfrm>
            <a:off x="457200" y="1844824"/>
            <a:ext cx="4618856" cy="4281339"/>
          </a:xfrm>
        </p:spPr>
        <p:txBody>
          <a:bodyPr/>
          <a:lstStyle/>
          <a:p>
            <a:pPr algn="l"/>
            <a:r>
              <a:rPr lang="en-US" dirty="0"/>
              <a:t>The external capacitor charges through R</a:t>
            </a:r>
            <a:r>
              <a:rPr lang="en-US" baseline="-25000" dirty="0"/>
              <a:t>A</a:t>
            </a:r>
            <a:r>
              <a:rPr lang="en-US" dirty="0"/>
              <a:t> + R</a:t>
            </a:r>
            <a:r>
              <a:rPr lang="en-US" baseline="-25000" dirty="0"/>
              <a:t>B</a:t>
            </a:r>
            <a:r>
              <a:rPr lang="en-US" dirty="0"/>
              <a:t> and discharges through </a:t>
            </a:r>
            <a:r>
              <a:rPr lang="en-US" dirty="0" smtClean="0"/>
              <a:t>R</a:t>
            </a:r>
            <a:r>
              <a:rPr lang="en-US" baseline="-25000" dirty="0" smtClean="0"/>
              <a:t>B</a:t>
            </a:r>
            <a:r>
              <a:rPr lang="en-US" dirty="0" smtClean="0"/>
              <a:t>.</a:t>
            </a:r>
          </a:p>
          <a:p>
            <a:pPr algn="l"/>
            <a:r>
              <a:rPr lang="en-US" dirty="0" smtClean="0"/>
              <a:t>The </a:t>
            </a:r>
            <a:r>
              <a:rPr lang="en-US" dirty="0"/>
              <a:t>duty </a:t>
            </a:r>
            <a:r>
              <a:rPr lang="en-US" dirty="0" smtClean="0"/>
              <a:t>cycle may </a:t>
            </a:r>
            <a:r>
              <a:rPr lang="en-US" dirty="0"/>
              <a:t>be precisely set by the ratio of these two resistors.</a:t>
            </a:r>
          </a:p>
        </p:txBody>
      </p:sp>
      <p:sp>
        <p:nvSpPr>
          <p:cNvPr id="4" name="Slide Number Placeholder 3"/>
          <p:cNvSpPr>
            <a:spLocks noGrp="1"/>
          </p:cNvSpPr>
          <p:nvPr>
            <p:ph type="sldNum" sz="quarter" idx="12"/>
          </p:nvPr>
        </p:nvSpPr>
        <p:spPr/>
        <p:txBody>
          <a:bodyPr/>
          <a:lstStyle/>
          <a:p>
            <a:fld id="{7B7D3597-6C47-4DE6-8337-34C34BA0A7B1}" type="slidenum">
              <a:rPr lang="en-CA" smtClean="0"/>
              <a:pPr/>
              <a:t>19</a:t>
            </a:fld>
            <a:endParaRPr lang="en-CA"/>
          </a:p>
        </p:txBody>
      </p:sp>
      <p:pic>
        <p:nvPicPr>
          <p:cNvPr id="8194" name="Picture 2"/>
          <p:cNvPicPr>
            <a:picLocks noChangeAspect="1" noChangeArrowheads="1"/>
          </p:cNvPicPr>
          <p:nvPr/>
        </p:nvPicPr>
        <p:blipFill>
          <a:blip r:embed="rId2" cstate="print"/>
          <a:srcRect/>
          <a:stretch>
            <a:fillRect/>
          </a:stretch>
        </p:blipFill>
        <p:spPr bwMode="auto">
          <a:xfrm>
            <a:off x="4932040" y="2492896"/>
            <a:ext cx="3779906" cy="3324994"/>
          </a:xfrm>
          <a:prstGeom prst="rect">
            <a:avLst/>
          </a:prstGeom>
          <a:noFill/>
          <a:ln w="9525">
            <a:noFill/>
            <a:miter lim="800000"/>
            <a:headEnd/>
            <a:tailEnd/>
          </a:ln>
        </p:spPr>
      </p:pic>
    </p:spTree>
    <p:extLst>
      <p:ext uri="{BB962C8B-B14F-4D97-AF65-F5344CB8AC3E}">
        <p14:creationId xmlns:p14="http://schemas.microsoft.com/office/powerpoint/2010/main" val="288008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555 Timer</a:t>
            </a:r>
            <a:endParaRPr lang="en-US" dirty="0"/>
          </a:p>
        </p:txBody>
      </p:sp>
      <p:sp>
        <p:nvSpPr>
          <p:cNvPr id="3" name="Content Placeholder 2"/>
          <p:cNvSpPr>
            <a:spLocks noGrp="1"/>
          </p:cNvSpPr>
          <p:nvPr>
            <p:ph idx="1"/>
          </p:nvPr>
        </p:nvSpPr>
        <p:spPr/>
        <p:txBody>
          <a:bodyPr/>
          <a:lstStyle/>
          <a:p>
            <a:r>
              <a:rPr lang="en-US" dirty="0" smtClean="0"/>
              <a:t>The circuit is used for timer, pulse generation, time delay, flip-flop or switch</a:t>
            </a:r>
          </a:p>
          <a:p>
            <a:r>
              <a:rPr lang="en-US" dirty="0" smtClean="0"/>
              <a:t>The original idea was developed in 1971</a:t>
            </a:r>
          </a:p>
          <a:p>
            <a:r>
              <a:rPr lang="en-US" dirty="0" smtClean="0"/>
              <a:t>It is one of the most widely used IC</a:t>
            </a:r>
          </a:p>
          <a:p>
            <a:r>
              <a:rPr lang="en-US" dirty="0" smtClean="0"/>
              <a:t>Two different types of transistors</a:t>
            </a:r>
          </a:p>
          <a:p>
            <a:pPr lvl="1"/>
            <a:r>
              <a:rPr lang="en-US" dirty="0" smtClean="0"/>
              <a:t>BJT</a:t>
            </a:r>
          </a:p>
          <a:p>
            <a:pPr lvl="1"/>
            <a:r>
              <a:rPr lang="en-US" dirty="0" smtClean="0"/>
              <a:t>MOSFET</a:t>
            </a:r>
          </a:p>
          <a:p>
            <a:r>
              <a:rPr lang="en-US" dirty="0" smtClean="0"/>
              <a:t>Since 2003, 1B units are made every year</a:t>
            </a:r>
            <a:endParaRPr lang="en-US" dirty="0"/>
          </a:p>
        </p:txBody>
      </p:sp>
      <p:sp>
        <p:nvSpPr>
          <p:cNvPr id="4" name="Slide Number Placeholder 3"/>
          <p:cNvSpPr>
            <a:spLocks noGrp="1"/>
          </p:cNvSpPr>
          <p:nvPr>
            <p:ph type="sldNum" sz="quarter" idx="12"/>
          </p:nvPr>
        </p:nvSpPr>
        <p:spPr/>
        <p:txBody>
          <a:bodyPr/>
          <a:lstStyle/>
          <a:p>
            <a:fld id="{7B7D3597-6C47-4DE6-8337-34C34BA0A7B1}" type="slidenum">
              <a:rPr lang="en-CA" smtClean="0"/>
              <a:pPr/>
              <a:t>2</a:t>
            </a:fld>
            <a:endParaRPr lang="en-CA"/>
          </a:p>
        </p:txBody>
      </p:sp>
    </p:spTree>
    <p:extLst>
      <p:ext uri="{BB962C8B-B14F-4D97-AF65-F5344CB8AC3E}">
        <p14:creationId xmlns:p14="http://schemas.microsoft.com/office/powerpoint/2010/main" val="1736162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Astable</a:t>
            </a:r>
            <a:r>
              <a:rPr lang="en-US" dirty="0" smtClean="0"/>
              <a:t> Mode</a:t>
            </a:r>
            <a:endParaRPr lang="en-US" dirty="0"/>
          </a:p>
        </p:txBody>
      </p:sp>
      <p:sp>
        <p:nvSpPr>
          <p:cNvPr id="3" name="Content Placeholder 2"/>
          <p:cNvSpPr>
            <a:spLocks noGrp="1"/>
          </p:cNvSpPr>
          <p:nvPr>
            <p:ph idx="1"/>
          </p:nvPr>
        </p:nvSpPr>
        <p:spPr>
          <a:xfrm>
            <a:off x="457200" y="1844824"/>
            <a:ext cx="4618856" cy="4281339"/>
          </a:xfrm>
        </p:spPr>
        <p:txBody>
          <a:bodyPr>
            <a:normAutofit/>
          </a:bodyPr>
          <a:lstStyle/>
          <a:p>
            <a:r>
              <a:rPr lang="en-US" dirty="0"/>
              <a:t>In this mode of operation, the capacitor charges and discharges between 1/3 VCC and 2/3 VCC. </a:t>
            </a:r>
            <a:endParaRPr lang="en-US" dirty="0" smtClean="0"/>
          </a:p>
          <a:p>
            <a:r>
              <a:rPr lang="en-US" dirty="0" smtClean="0"/>
              <a:t>As </a:t>
            </a:r>
            <a:r>
              <a:rPr lang="en-US" dirty="0"/>
              <a:t>in </a:t>
            </a:r>
            <a:r>
              <a:rPr lang="en-US" dirty="0" smtClean="0"/>
              <a:t>the triggered </a:t>
            </a:r>
            <a:r>
              <a:rPr lang="en-US" dirty="0"/>
              <a:t>mode, the charge and discharge times, and therefore the frequency are independent </a:t>
            </a:r>
            <a:r>
              <a:rPr lang="en-US" dirty="0" smtClean="0"/>
              <a:t>on </a:t>
            </a:r>
            <a:r>
              <a:rPr lang="en-US" dirty="0"/>
              <a:t>the </a:t>
            </a:r>
            <a:r>
              <a:rPr lang="en-US" dirty="0" smtClean="0"/>
              <a:t>supply voltage</a:t>
            </a:r>
            <a:r>
              <a:rPr lang="en-US" dirty="0"/>
              <a:t>.</a:t>
            </a:r>
          </a:p>
        </p:txBody>
      </p:sp>
      <p:sp>
        <p:nvSpPr>
          <p:cNvPr id="4" name="Slide Number Placeholder 3"/>
          <p:cNvSpPr>
            <a:spLocks noGrp="1"/>
          </p:cNvSpPr>
          <p:nvPr>
            <p:ph type="sldNum" sz="quarter" idx="12"/>
          </p:nvPr>
        </p:nvSpPr>
        <p:spPr/>
        <p:txBody>
          <a:bodyPr/>
          <a:lstStyle/>
          <a:p>
            <a:fld id="{7B7D3597-6C47-4DE6-8337-34C34BA0A7B1}" type="slidenum">
              <a:rPr lang="en-CA" smtClean="0"/>
              <a:pPr/>
              <a:t>20</a:t>
            </a:fld>
            <a:endParaRPr lang="en-CA"/>
          </a:p>
        </p:txBody>
      </p:sp>
      <p:pic>
        <p:nvPicPr>
          <p:cNvPr id="9218" name="Picture 2"/>
          <p:cNvPicPr>
            <a:picLocks noChangeAspect="1" noChangeArrowheads="1"/>
          </p:cNvPicPr>
          <p:nvPr/>
        </p:nvPicPr>
        <p:blipFill>
          <a:blip r:embed="rId2" cstate="print">
            <a:lum bright="-20000" contrast="40000"/>
          </a:blip>
          <a:srcRect/>
          <a:stretch>
            <a:fillRect/>
          </a:stretch>
        </p:blipFill>
        <p:spPr bwMode="auto">
          <a:xfrm>
            <a:off x="5364088" y="2420888"/>
            <a:ext cx="2952750" cy="2790825"/>
          </a:xfrm>
          <a:prstGeom prst="rect">
            <a:avLst/>
          </a:prstGeom>
          <a:noFill/>
          <a:ln w="9525">
            <a:noFill/>
            <a:miter lim="800000"/>
            <a:headEnd/>
            <a:tailEnd/>
          </a:ln>
        </p:spPr>
      </p:pic>
    </p:spTree>
    <p:extLst>
      <p:ext uri="{BB962C8B-B14F-4D97-AF65-F5344CB8AC3E}">
        <p14:creationId xmlns:p14="http://schemas.microsoft.com/office/powerpoint/2010/main" val="4232443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Project Information</a:t>
            </a:r>
            <a:endParaRPr lang="en-US" dirty="0"/>
          </a:p>
        </p:txBody>
      </p:sp>
      <p:sp>
        <p:nvSpPr>
          <p:cNvPr id="3" name="Content Placeholder 2"/>
          <p:cNvSpPr>
            <a:spLocks noGrp="1"/>
          </p:cNvSpPr>
          <p:nvPr>
            <p:ph idx="1"/>
          </p:nvPr>
        </p:nvSpPr>
        <p:spPr/>
        <p:txBody>
          <a:bodyPr>
            <a:normAutofit/>
          </a:bodyPr>
          <a:lstStyle/>
          <a:p>
            <a:pPr lvl="0"/>
            <a:r>
              <a:rPr lang="en-CA" sz="1800" dirty="0"/>
              <a:t>The course project is open ended; this means that you have freedom in choosing your circuit, but it needs to have at least one 555timer. </a:t>
            </a:r>
            <a:endParaRPr lang="en-US" sz="1800" dirty="0"/>
          </a:p>
          <a:p>
            <a:pPr lvl="0"/>
            <a:r>
              <a:rPr lang="en-CA" sz="1800" dirty="0"/>
              <a:t>It is preferred to use the timer in junction with a sensor. Simply oscillating circuits are basic and not considered design.</a:t>
            </a:r>
            <a:endParaRPr lang="en-US" sz="1800" dirty="0"/>
          </a:p>
          <a:p>
            <a:pPr lvl="0"/>
            <a:r>
              <a:rPr lang="en-CA" sz="1800" dirty="0"/>
              <a:t>You cannot use digital components. </a:t>
            </a:r>
            <a:endParaRPr lang="en-US" sz="1800" dirty="0"/>
          </a:p>
          <a:p>
            <a:pPr lvl="1"/>
            <a:r>
              <a:rPr lang="en-CA" sz="1800" dirty="0"/>
              <a:t>You can create your own digital gates from transistors. </a:t>
            </a:r>
            <a:endParaRPr lang="en-US" sz="1800" dirty="0"/>
          </a:p>
          <a:p>
            <a:pPr lvl="0"/>
            <a:r>
              <a:rPr lang="en-CA" sz="1800" dirty="0"/>
              <a:t>This project must be conceived in terms of a "product'' that your team will design, with a set of overall objectives and especially with a set of minimum specifications which it must meet. </a:t>
            </a:r>
            <a:endParaRPr lang="en-US" sz="1800" dirty="0"/>
          </a:p>
          <a:p>
            <a:endParaRPr lang="en-US" sz="1800" dirty="0"/>
          </a:p>
        </p:txBody>
      </p:sp>
      <p:sp>
        <p:nvSpPr>
          <p:cNvPr id="4" name="Slide Number Placeholder 3"/>
          <p:cNvSpPr>
            <a:spLocks noGrp="1"/>
          </p:cNvSpPr>
          <p:nvPr>
            <p:ph type="sldNum" sz="quarter" idx="12"/>
          </p:nvPr>
        </p:nvSpPr>
        <p:spPr/>
        <p:txBody>
          <a:bodyPr/>
          <a:lstStyle/>
          <a:p>
            <a:fld id="{7B7D3597-6C47-4DE6-8337-34C34BA0A7B1}" type="slidenum">
              <a:rPr lang="en-CA" smtClean="0"/>
              <a:pPr/>
              <a:t>21</a:t>
            </a:fld>
            <a:endParaRPr lang="en-CA"/>
          </a:p>
        </p:txBody>
      </p:sp>
    </p:spTree>
    <p:extLst>
      <p:ext uri="{BB962C8B-B14F-4D97-AF65-F5344CB8AC3E}">
        <p14:creationId xmlns:p14="http://schemas.microsoft.com/office/powerpoint/2010/main" val="60978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Project Information</a:t>
            </a:r>
            <a:endParaRPr lang="en-US" dirty="0"/>
          </a:p>
        </p:txBody>
      </p:sp>
      <p:sp>
        <p:nvSpPr>
          <p:cNvPr id="3" name="Content Placeholder 2"/>
          <p:cNvSpPr>
            <a:spLocks noGrp="1"/>
          </p:cNvSpPr>
          <p:nvPr>
            <p:ph idx="1"/>
          </p:nvPr>
        </p:nvSpPr>
        <p:spPr/>
        <p:txBody>
          <a:bodyPr>
            <a:noAutofit/>
          </a:bodyPr>
          <a:lstStyle/>
          <a:p>
            <a:pPr lvl="0"/>
            <a:r>
              <a:rPr lang="en-CA" sz="2000" dirty="0" smtClean="0"/>
              <a:t>Each </a:t>
            </a:r>
            <a:r>
              <a:rPr lang="en-CA" sz="2000" dirty="0"/>
              <a:t>team will then compete to design the best product (most elegant design, best performance, most closely meets specifications, most intuitively operated, lowest parts count and parts cost, etc.).</a:t>
            </a:r>
            <a:endParaRPr lang="en-US" sz="2000" dirty="0"/>
          </a:p>
          <a:p>
            <a:pPr lvl="0"/>
            <a:r>
              <a:rPr lang="en-CA" sz="2000" dirty="0"/>
              <a:t>You may want to take the design in steps: First decide on a general project in terms of what you may want your circuit to do.</a:t>
            </a:r>
            <a:endParaRPr lang="en-US" sz="2000" dirty="0"/>
          </a:p>
          <a:p>
            <a:pPr lvl="0"/>
            <a:r>
              <a:rPr lang="en-CA" sz="2000" dirty="0"/>
              <a:t>Perform a circuit analysis and confirm the result using </a:t>
            </a:r>
            <a:r>
              <a:rPr lang="en-CA" sz="2000" dirty="0" err="1"/>
              <a:t>LTspice</a:t>
            </a:r>
            <a:r>
              <a:rPr lang="en-CA" sz="2000" dirty="0"/>
              <a:t>. Your primary design should be submitted as your proposal by Mar. 28</a:t>
            </a:r>
            <a:r>
              <a:rPr lang="en-CA" sz="2000" baseline="30000" dirty="0"/>
              <a:t>th</a:t>
            </a:r>
            <a:r>
              <a:rPr lang="en-CA" sz="2000" dirty="0"/>
              <a:t>. Your project needs approval before you can move on. </a:t>
            </a:r>
            <a:endParaRPr lang="en-US" sz="2000" dirty="0"/>
          </a:p>
          <a:p>
            <a:pPr lvl="1"/>
            <a:r>
              <a:rPr lang="en-CA" sz="1800" dirty="0"/>
              <a:t>Provide enough information about your project; it will make the evaluation easier, and you get the approval faster. I will start by reading the reports that are clearer, and then get to the more unpleasant ones!</a:t>
            </a:r>
            <a:endParaRPr lang="en-US" sz="1800" dirty="0"/>
          </a:p>
          <a:p>
            <a:pPr lvl="1"/>
            <a:r>
              <a:rPr lang="en-CA" sz="1800" dirty="0"/>
              <a:t>Your list of required parts should be included in the proposal.</a:t>
            </a:r>
            <a:endParaRPr lang="en-US" sz="1800" dirty="0"/>
          </a:p>
          <a:p>
            <a:pPr lvl="1"/>
            <a:r>
              <a:rPr lang="en-CA" sz="1800" dirty="0"/>
              <a:t>Budget is limited to $10 ordering new parts that are not in your kit.</a:t>
            </a:r>
            <a:endParaRPr lang="en-US" sz="1800" dirty="0"/>
          </a:p>
          <a:p>
            <a:endParaRPr lang="en-US" sz="2000" dirty="0"/>
          </a:p>
        </p:txBody>
      </p:sp>
      <p:sp>
        <p:nvSpPr>
          <p:cNvPr id="4" name="Slide Number Placeholder 3"/>
          <p:cNvSpPr>
            <a:spLocks noGrp="1"/>
          </p:cNvSpPr>
          <p:nvPr>
            <p:ph type="sldNum" sz="quarter" idx="12"/>
          </p:nvPr>
        </p:nvSpPr>
        <p:spPr/>
        <p:txBody>
          <a:bodyPr/>
          <a:lstStyle/>
          <a:p>
            <a:fld id="{7B7D3597-6C47-4DE6-8337-34C34BA0A7B1}" type="slidenum">
              <a:rPr lang="en-CA" smtClean="0"/>
              <a:pPr/>
              <a:t>22</a:t>
            </a:fld>
            <a:endParaRPr lang="en-CA"/>
          </a:p>
        </p:txBody>
      </p:sp>
    </p:spTree>
    <p:extLst>
      <p:ext uri="{BB962C8B-B14F-4D97-AF65-F5344CB8AC3E}">
        <p14:creationId xmlns:p14="http://schemas.microsoft.com/office/powerpoint/2010/main" val="1806179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Toy Organ</a:t>
            </a:r>
            <a:endParaRPr lang="en-US" dirty="0"/>
          </a:p>
        </p:txBody>
      </p:sp>
      <p:sp>
        <p:nvSpPr>
          <p:cNvPr id="4" name="Slide Number Placeholder 3"/>
          <p:cNvSpPr>
            <a:spLocks noGrp="1"/>
          </p:cNvSpPr>
          <p:nvPr>
            <p:ph type="sldNum" sz="quarter" idx="12"/>
          </p:nvPr>
        </p:nvSpPr>
        <p:spPr/>
        <p:txBody>
          <a:bodyPr/>
          <a:lstStyle/>
          <a:p>
            <a:fld id="{7B7D3597-6C47-4DE6-8337-34C34BA0A7B1}" type="slidenum">
              <a:rPr lang="en-CA" smtClean="0"/>
              <a:pPr/>
              <a:t>23</a:t>
            </a:fld>
            <a:endParaRPr lang="en-CA"/>
          </a:p>
        </p:txBody>
      </p:sp>
      <p:pic>
        <p:nvPicPr>
          <p:cNvPr id="5" name="Picture 4"/>
          <p:cNvPicPr/>
          <p:nvPr/>
        </p:nvPicPr>
        <p:blipFill>
          <a:blip r:embed="rId2" cstate="print">
            <a:lum bright="-20000" contrast="40000"/>
          </a:blip>
          <a:srcRect/>
          <a:stretch>
            <a:fillRect/>
          </a:stretch>
        </p:blipFill>
        <p:spPr bwMode="auto">
          <a:xfrm>
            <a:off x="4172928" y="692696"/>
            <a:ext cx="3421013" cy="5559316"/>
          </a:xfrm>
          <a:prstGeom prst="rect">
            <a:avLst/>
          </a:prstGeom>
          <a:noFill/>
          <a:ln w="9525">
            <a:noFill/>
            <a:miter lim="800000"/>
            <a:headEnd/>
            <a:tailEnd/>
          </a:ln>
        </p:spPr>
      </p:pic>
    </p:spTree>
    <p:extLst>
      <p:ext uri="{BB962C8B-B14F-4D97-AF65-F5344CB8AC3E}">
        <p14:creationId xmlns:p14="http://schemas.microsoft.com/office/powerpoint/2010/main" val="1094258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Sample Projects</a:t>
            </a:r>
            <a:endParaRPr lang="en-US" dirty="0"/>
          </a:p>
        </p:txBody>
      </p:sp>
      <p:sp>
        <p:nvSpPr>
          <p:cNvPr id="3" name="Content Placeholder 2"/>
          <p:cNvSpPr>
            <a:spLocks noGrp="1"/>
          </p:cNvSpPr>
          <p:nvPr>
            <p:ph idx="1"/>
          </p:nvPr>
        </p:nvSpPr>
        <p:spPr/>
        <p:txBody>
          <a:bodyPr>
            <a:normAutofit fontScale="85000" lnSpcReduction="20000"/>
          </a:bodyPr>
          <a:lstStyle/>
          <a:p>
            <a:pPr lvl="0"/>
            <a:r>
              <a:rPr lang="en-CA" dirty="0"/>
              <a:t>Motor PWM</a:t>
            </a:r>
            <a:endParaRPr lang="en-US" dirty="0"/>
          </a:p>
          <a:p>
            <a:pPr lvl="0"/>
            <a:r>
              <a:rPr lang="en-CA" dirty="0"/>
              <a:t>Reaction Timer Game</a:t>
            </a:r>
            <a:endParaRPr lang="en-US" dirty="0"/>
          </a:p>
          <a:p>
            <a:pPr lvl="0"/>
            <a:r>
              <a:rPr lang="en-CA" dirty="0"/>
              <a:t>4 Way Traffic Lights</a:t>
            </a:r>
            <a:endParaRPr lang="en-US" dirty="0"/>
          </a:p>
          <a:p>
            <a:pPr lvl="0"/>
            <a:r>
              <a:rPr lang="en-CA" dirty="0"/>
              <a:t>Driving many LEDs</a:t>
            </a:r>
            <a:endParaRPr lang="en-US" dirty="0"/>
          </a:p>
          <a:p>
            <a:pPr lvl="0"/>
            <a:r>
              <a:rPr lang="en-CA" dirty="0"/>
              <a:t>3x3x3 Cube</a:t>
            </a:r>
            <a:endParaRPr lang="en-US" dirty="0"/>
          </a:p>
          <a:p>
            <a:pPr lvl="0"/>
            <a:r>
              <a:rPr lang="en-CA" dirty="0"/>
              <a:t>Bike Turning Signal</a:t>
            </a:r>
            <a:endParaRPr lang="en-US" dirty="0"/>
          </a:p>
          <a:p>
            <a:pPr lvl="0"/>
            <a:r>
              <a:rPr lang="en-CA" dirty="0"/>
              <a:t>Police Lights</a:t>
            </a:r>
            <a:endParaRPr lang="en-US" dirty="0"/>
          </a:p>
          <a:p>
            <a:pPr lvl="0"/>
            <a:r>
              <a:rPr lang="en-CA" dirty="0"/>
              <a:t>Roulette</a:t>
            </a:r>
            <a:endParaRPr lang="en-US" dirty="0"/>
          </a:p>
          <a:p>
            <a:pPr lvl="0"/>
            <a:r>
              <a:rPr lang="en-CA" dirty="0"/>
              <a:t>Automatic Curtain Closer</a:t>
            </a:r>
            <a:endParaRPr lang="en-US" dirty="0"/>
          </a:p>
          <a:p>
            <a:pPr lvl="0"/>
            <a:r>
              <a:rPr lang="en-CA" dirty="0"/>
              <a:t>Burglar Alarm 4-Zone</a:t>
            </a:r>
            <a:endParaRPr lang="en-US" dirty="0"/>
          </a:p>
          <a:p>
            <a:pPr lvl="0"/>
            <a:r>
              <a:rPr lang="en-CA" dirty="0"/>
              <a:t>Clap on, clap off circuit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7B7D3597-6C47-4DE6-8337-34C34BA0A7B1}" type="slidenum">
              <a:rPr lang="en-CA" smtClean="0"/>
              <a:pPr/>
              <a:t>24</a:t>
            </a:fld>
            <a:endParaRPr lang="en-CA"/>
          </a:p>
        </p:txBody>
      </p:sp>
    </p:spTree>
    <p:extLst>
      <p:ext uri="{BB962C8B-B14F-4D97-AF65-F5344CB8AC3E}">
        <p14:creationId xmlns:p14="http://schemas.microsoft.com/office/powerpoint/2010/main" val="1541367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555 Timer</a:t>
            </a:r>
            <a:endParaRPr lang="en-US" dirty="0"/>
          </a:p>
        </p:txBody>
      </p:sp>
      <p:sp>
        <p:nvSpPr>
          <p:cNvPr id="3" name="Content Placeholder 2"/>
          <p:cNvSpPr>
            <a:spLocks noGrp="1"/>
          </p:cNvSpPr>
          <p:nvPr>
            <p:ph idx="1"/>
          </p:nvPr>
        </p:nvSpPr>
        <p:spPr/>
        <p:txBody>
          <a:bodyPr/>
          <a:lstStyle/>
          <a:p>
            <a:r>
              <a:rPr lang="en-US" dirty="0" smtClean="0"/>
              <a:t>Internally it has </a:t>
            </a:r>
          </a:p>
          <a:p>
            <a:pPr lvl="1"/>
            <a:r>
              <a:rPr lang="en-US" dirty="0" smtClean="0"/>
              <a:t>25 transistors</a:t>
            </a:r>
          </a:p>
          <a:p>
            <a:pPr lvl="1"/>
            <a:r>
              <a:rPr lang="en-US" dirty="0" smtClean="0"/>
              <a:t>2 diodes</a:t>
            </a:r>
          </a:p>
          <a:p>
            <a:pPr lvl="1"/>
            <a:r>
              <a:rPr lang="en-US" dirty="0" smtClean="0"/>
              <a:t>25 resistors</a:t>
            </a:r>
          </a:p>
          <a:p>
            <a:pPr lvl="1"/>
            <a:r>
              <a:rPr lang="en-US" dirty="0" smtClean="0"/>
              <a:t>8 pins</a:t>
            </a:r>
          </a:p>
          <a:p>
            <a:endParaRPr lang="en-US" dirty="0"/>
          </a:p>
        </p:txBody>
      </p:sp>
      <p:sp>
        <p:nvSpPr>
          <p:cNvPr id="4" name="Slide Number Placeholder 3"/>
          <p:cNvSpPr>
            <a:spLocks noGrp="1"/>
          </p:cNvSpPr>
          <p:nvPr>
            <p:ph type="sldNum" sz="quarter" idx="12"/>
          </p:nvPr>
        </p:nvSpPr>
        <p:spPr/>
        <p:txBody>
          <a:bodyPr/>
          <a:lstStyle/>
          <a:p>
            <a:fld id="{7B7D3597-6C47-4DE6-8337-34C34BA0A7B1}" type="slidenum">
              <a:rPr lang="en-CA" smtClean="0"/>
              <a:pPr/>
              <a:t>3</a:t>
            </a:fld>
            <a:endParaRPr lang="en-CA"/>
          </a:p>
        </p:txBody>
      </p:sp>
      <p:sp>
        <p:nvSpPr>
          <p:cNvPr id="5" name="Rectangle 4"/>
          <p:cNvSpPr/>
          <p:nvPr/>
        </p:nvSpPr>
        <p:spPr>
          <a:xfrm>
            <a:off x="6228184" y="5877272"/>
            <a:ext cx="648072" cy="26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555 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561158"/>
            <a:ext cx="5200650"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10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555 Timer</a:t>
            </a:r>
            <a:endParaRPr lang="en-US" dirty="0"/>
          </a:p>
        </p:txBody>
      </p:sp>
      <p:sp>
        <p:nvSpPr>
          <p:cNvPr id="4" name="Slide Number Placeholder 3"/>
          <p:cNvSpPr>
            <a:spLocks noGrp="1"/>
          </p:cNvSpPr>
          <p:nvPr>
            <p:ph type="sldNum" sz="quarter" idx="12"/>
          </p:nvPr>
        </p:nvSpPr>
        <p:spPr/>
        <p:txBody>
          <a:bodyPr/>
          <a:lstStyle/>
          <a:p>
            <a:fld id="{7B7D3597-6C47-4DE6-8337-34C34BA0A7B1}" type="slidenum">
              <a:rPr lang="en-CA" smtClean="0"/>
              <a:pPr/>
              <a:t>4</a:t>
            </a:fld>
            <a:endParaRPr lang="en-CA"/>
          </a:p>
        </p:txBody>
      </p:sp>
      <p:sp>
        <p:nvSpPr>
          <p:cNvPr id="7" name="Rectangle 6"/>
          <p:cNvSpPr/>
          <p:nvPr/>
        </p:nvSpPr>
        <p:spPr>
          <a:xfrm>
            <a:off x="6732240" y="5877272"/>
            <a:ext cx="648072" cy="26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555 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4191" y="3639101"/>
            <a:ext cx="3936097" cy="26096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C 555 Tim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017554"/>
            <a:ext cx="2687687" cy="201576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srcRect/>
          <a:stretch>
            <a:fillRect/>
          </a:stretch>
        </p:blipFill>
        <p:spPr bwMode="auto">
          <a:xfrm>
            <a:off x="611560" y="1809932"/>
            <a:ext cx="4770943" cy="2100020"/>
          </a:xfrm>
          <a:prstGeom prst="rect">
            <a:avLst/>
          </a:prstGeom>
          <a:noFill/>
          <a:ln w="9525">
            <a:noFill/>
            <a:miter lim="800000"/>
            <a:headEnd/>
            <a:tailEnd/>
          </a:ln>
        </p:spPr>
      </p:pic>
    </p:spTree>
    <p:extLst>
      <p:ext uri="{BB962C8B-B14F-4D97-AF65-F5344CB8AC3E}">
        <p14:creationId xmlns:p14="http://schemas.microsoft.com/office/powerpoint/2010/main" val="347331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555 Timer</a:t>
            </a:r>
            <a:endParaRPr lang="en-US" dirty="0"/>
          </a:p>
        </p:txBody>
      </p:sp>
      <p:sp>
        <p:nvSpPr>
          <p:cNvPr id="4" name="Slide Number Placeholder 3"/>
          <p:cNvSpPr>
            <a:spLocks noGrp="1"/>
          </p:cNvSpPr>
          <p:nvPr>
            <p:ph type="sldNum" sz="quarter" idx="12"/>
          </p:nvPr>
        </p:nvSpPr>
        <p:spPr/>
        <p:txBody>
          <a:bodyPr/>
          <a:lstStyle/>
          <a:p>
            <a:fld id="{7B7D3597-6C47-4DE6-8337-34C34BA0A7B1}" type="slidenum">
              <a:rPr lang="en-CA" smtClean="0"/>
              <a:pPr/>
              <a:t>5</a:t>
            </a:fld>
            <a:endParaRPr lang="en-CA"/>
          </a:p>
        </p:txBody>
      </p:sp>
      <p:sp>
        <p:nvSpPr>
          <p:cNvPr id="7" name="Rectangle 6"/>
          <p:cNvSpPr/>
          <p:nvPr/>
        </p:nvSpPr>
        <p:spPr>
          <a:xfrm>
            <a:off x="6732240" y="5877272"/>
            <a:ext cx="648072" cy="26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555 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2293" y="2571217"/>
            <a:ext cx="5447686" cy="36118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C 555 Tim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805550"/>
            <a:ext cx="3472426" cy="2604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75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555 Timer - Comparator</a:t>
            </a:r>
            <a:endParaRPr lang="en-US" dirty="0"/>
          </a:p>
        </p:txBody>
      </p:sp>
      <p:sp>
        <p:nvSpPr>
          <p:cNvPr id="3" name="Content Placeholder 2"/>
          <p:cNvSpPr>
            <a:spLocks noGrp="1"/>
          </p:cNvSpPr>
          <p:nvPr>
            <p:ph idx="1"/>
          </p:nvPr>
        </p:nvSpPr>
        <p:spPr/>
        <p:txBody>
          <a:bodyPr>
            <a:normAutofit/>
          </a:bodyPr>
          <a:lstStyle/>
          <a:p>
            <a:r>
              <a:rPr lang="en-US" sz="2400" dirty="0" smtClean="0"/>
              <a:t>A </a:t>
            </a:r>
            <a:r>
              <a:rPr lang="en-US" sz="2400" dirty="0"/>
              <a:t>comparator circuit is an opamp circuit that is designed to compare an input with a fixed threshold voltage. </a:t>
            </a:r>
            <a:endParaRPr lang="en-US" sz="2400" dirty="0"/>
          </a:p>
          <a:p>
            <a:pPr lvl="1"/>
            <a:r>
              <a:rPr lang="en-US" sz="2000" dirty="0" smtClean="0"/>
              <a:t>The </a:t>
            </a:r>
            <a:r>
              <a:rPr lang="en-US" sz="2000" dirty="0"/>
              <a:t>output will be high if the input voltage is </a:t>
            </a:r>
            <a:r>
              <a:rPr lang="en-US" sz="2000" dirty="0" smtClean="0"/>
              <a:t>higher than </a:t>
            </a:r>
            <a:r>
              <a:rPr lang="en-US" sz="2000" dirty="0"/>
              <a:t>the threshold voltage. </a:t>
            </a:r>
            <a:endParaRPr lang="en-US" sz="2000" dirty="0" smtClean="0"/>
          </a:p>
          <a:p>
            <a:endParaRPr lang="en-US" sz="2400" dirty="0" smtClean="0"/>
          </a:p>
          <a:p>
            <a:r>
              <a:rPr lang="en-US" sz="2400" dirty="0" smtClean="0"/>
              <a:t>In </a:t>
            </a:r>
            <a:r>
              <a:rPr lang="en-US" sz="2400" dirty="0"/>
              <a:t>the 555 IC, if the threshold pin input (pin 6) is higher than 2/3Vcc, the output of CP1 (upper comparator) goes </a:t>
            </a:r>
            <a:r>
              <a:rPr lang="en-US" sz="2400" dirty="0" smtClean="0"/>
              <a:t>high </a:t>
            </a:r>
          </a:p>
          <a:p>
            <a:endParaRPr lang="en-US" sz="2400" dirty="0" smtClean="0"/>
          </a:p>
          <a:p>
            <a:r>
              <a:rPr lang="en-US" sz="2400" dirty="0" smtClean="0"/>
              <a:t>When </a:t>
            </a:r>
            <a:r>
              <a:rPr lang="en-US" sz="2400" dirty="0"/>
              <a:t>the trigger pin in put is lower than 1/3Vcc, then the output of CP2 (lower comparator) is high </a:t>
            </a:r>
          </a:p>
        </p:txBody>
      </p:sp>
      <p:sp>
        <p:nvSpPr>
          <p:cNvPr id="4" name="Slide Number Placeholder 3"/>
          <p:cNvSpPr>
            <a:spLocks noGrp="1"/>
          </p:cNvSpPr>
          <p:nvPr>
            <p:ph type="sldNum" sz="quarter" idx="12"/>
          </p:nvPr>
        </p:nvSpPr>
        <p:spPr/>
        <p:txBody>
          <a:bodyPr/>
          <a:lstStyle/>
          <a:p>
            <a:fld id="{7B7D3597-6C47-4DE6-8337-34C34BA0A7B1}" type="slidenum">
              <a:rPr lang="en-CA" smtClean="0"/>
              <a:pPr/>
              <a:t>6</a:t>
            </a:fld>
            <a:endParaRPr lang="en-CA"/>
          </a:p>
        </p:txBody>
      </p:sp>
    </p:spTree>
    <p:extLst>
      <p:ext uri="{BB962C8B-B14F-4D97-AF65-F5344CB8AC3E}">
        <p14:creationId xmlns:p14="http://schemas.microsoft.com/office/powerpoint/2010/main" val="324502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 Flip-Flop (Control F/F)</a:t>
            </a:r>
            <a:endParaRPr lang="en-US" dirty="0"/>
          </a:p>
        </p:txBody>
      </p:sp>
      <p:sp>
        <p:nvSpPr>
          <p:cNvPr id="3" name="Content Placeholder 2"/>
          <p:cNvSpPr>
            <a:spLocks noGrp="1"/>
          </p:cNvSpPr>
          <p:nvPr>
            <p:ph idx="1"/>
          </p:nvPr>
        </p:nvSpPr>
        <p:spPr/>
        <p:txBody>
          <a:bodyPr>
            <a:normAutofit fontScale="92500"/>
          </a:bodyPr>
          <a:lstStyle/>
          <a:p>
            <a:r>
              <a:rPr lang="en-US" dirty="0" smtClean="0"/>
              <a:t> </a:t>
            </a:r>
            <a:r>
              <a:rPr lang="en-US" dirty="0"/>
              <a:t>When the output of CP2 is high, and thus the output of CP1 is low, then the flip-flop has inputs, R=0 and S=1. </a:t>
            </a:r>
            <a:endParaRPr lang="en-US" dirty="0" smtClean="0"/>
          </a:p>
          <a:p>
            <a:pPr lvl="1"/>
            <a:r>
              <a:rPr lang="en-US" dirty="0" smtClean="0"/>
              <a:t>This causes </a:t>
            </a:r>
            <a:r>
              <a:rPr lang="en-US" dirty="0"/>
              <a:t>the output of the RS flip-flop to be high, or logic 1. </a:t>
            </a:r>
            <a:endParaRPr lang="en-US" dirty="0" smtClean="0"/>
          </a:p>
          <a:p>
            <a:pPr lvl="1"/>
            <a:r>
              <a:rPr lang="en-US" dirty="0" smtClean="0"/>
              <a:t>Thus</a:t>
            </a:r>
            <a:r>
              <a:rPr lang="en-US" dirty="0"/>
              <a:t>, the inverted output of the flip-flop will be logic 0, or low. </a:t>
            </a:r>
            <a:endParaRPr lang="en-US" dirty="0" smtClean="0"/>
          </a:p>
          <a:p>
            <a:r>
              <a:rPr lang="en-US" dirty="0" smtClean="0"/>
              <a:t>When </a:t>
            </a:r>
            <a:r>
              <a:rPr lang="en-US" dirty="0"/>
              <a:t>the output of CP1 is high, and thus the output of CP2 is low, then the </a:t>
            </a:r>
            <a:r>
              <a:rPr lang="en-US" dirty="0" smtClean="0"/>
              <a:t>flip-</a:t>
            </a:r>
            <a:r>
              <a:rPr lang="en-US" dirty="0"/>
              <a:t>flop has the inputs, R=1 and </a:t>
            </a:r>
            <a:r>
              <a:rPr lang="en-US" dirty="0" smtClean="0"/>
              <a:t>S=0.</a:t>
            </a:r>
          </a:p>
          <a:p>
            <a:pPr lvl="1"/>
            <a:r>
              <a:rPr lang="en-US" dirty="0" smtClean="0"/>
              <a:t>This </a:t>
            </a:r>
            <a:r>
              <a:rPr lang="en-US" dirty="0"/>
              <a:t>causes the output of the RS flip-flop to be logic 0 and the inverted output of the flip-flop to be logic 1. </a:t>
            </a:r>
          </a:p>
        </p:txBody>
      </p:sp>
      <p:sp>
        <p:nvSpPr>
          <p:cNvPr id="4" name="Slide Number Placeholder 3"/>
          <p:cNvSpPr>
            <a:spLocks noGrp="1"/>
          </p:cNvSpPr>
          <p:nvPr>
            <p:ph type="sldNum" sz="quarter" idx="12"/>
          </p:nvPr>
        </p:nvSpPr>
        <p:spPr/>
        <p:txBody>
          <a:bodyPr/>
          <a:lstStyle/>
          <a:p>
            <a:fld id="{7B7D3597-6C47-4DE6-8337-34C34BA0A7B1}" type="slidenum">
              <a:rPr lang="en-CA" smtClean="0"/>
              <a:pPr/>
              <a:t>7</a:t>
            </a:fld>
            <a:endParaRPr lang="en-CA"/>
          </a:p>
        </p:txBody>
      </p:sp>
    </p:spTree>
    <p:extLst>
      <p:ext uri="{BB962C8B-B14F-4D97-AF65-F5344CB8AC3E}">
        <p14:creationId xmlns:p14="http://schemas.microsoft.com/office/powerpoint/2010/main" val="202485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555 Timer - Reset</a:t>
            </a:r>
            <a:endParaRPr lang="en-US" dirty="0"/>
          </a:p>
        </p:txBody>
      </p:sp>
      <p:sp>
        <p:nvSpPr>
          <p:cNvPr id="3" name="Content Placeholder 2"/>
          <p:cNvSpPr>
            <a:spLocks noGrp="1"/>
          </p:cNvSpPr>
          <p:nvPr>
            <p:ph idx="1"/>
          </p:nvPr>
        </p:nvSpPr>
        <p:spPr/>
        <p:txBody>
          <a:bodyPr/>
          <a:lstStyle/>
          <a:p>
            <a:r>
              <a:rPr lang="en-US" dirty="0"/>
              <a:t>The last input pin is Cl (pin 4), or reset. </a:t>
            </a:r>
            <a:endParaRPr lang="en-US" dirty="0" smtClean="0"/>
          </a:p>
          <a:p>
            <a:r>
              <a:rPr lang="en-US" dirty="0" smtClean="0"/>
              <a:t>The </a:t>
            </a:r>
            <a:r>
              <a:rPr lang="en-US" dirty="0"/>
              <a:t>reset feature of the RS flip-flop is active </a:t>
            </a:r>
            <a:r>
              <a:rPr lang="en-US" dirty="0" smtClean="0"/>
              <a:t>low.</a:t>
            </a:r>
          </a:p>
          <a:p>
            <a:r>
              <a:rPr lang="en-US" dirty="0" smtClean="0"/>
              <a:t>When </a:t>
            </a:r>
            <a:r>
              <a:rPr lang="en-US" dirty="0"/>
              <a:t>the input to the reset pin is low, the flip-flop’s output will be logic 0 and the inverted output will be logic 1. </a:t>
            </a:r>
            <a:endParaRPr lang="en-US" dirty="0" smtClean="0"/>
          </a:p>
          <a:p>
            <a:r>
              <a:rPr lang="en-US" dirty="0" smtClean="0"/>
              <a:t>To </a:t>
            </a:r>
            <a:r>
              <a:rPr lang="en-US" dirty="0"/>
              <a:t>disable the reset feature, the </a:t>
            </a:r>
            <a:r>
              <a:rPr lang="en-US" dirty="0" smtClean="0"/>
              <a:t>input </a:t>
            </a:r>
            <a:r>
              <a:rPr lang="en-US" dirty="0"/>
              <a:t>of the flip-flop, and thus the reset pin of the 555 IC, should be tied high. </a:t>
            </a:r>
          </a:p>
        </p:txBody>
      </p:sp>
      <p:sp>
        <p:nvSpPr>
          <p:cNvPr id="4" name="Slide Number Placeholder 3"/>
          <p:cNvSpPr>
            <a:spLocks noGrp="1"/>
          </p:cNvSpPr>
          <p:nvPr>
            <p:ph type="sldNum" sz="quarter" idx="12"/>
          </p:nvPr>
        </p:nvSpPr>
        <p:spPr/>
        <p:txBody>
          <a:bodyPr/>
          <a:lstStyle/>
          <a:p>
            <a:fld id="{7B7D3597-6C47-4DE6-8337-34C34BA0A7B1}" type="slidenum">
              <a:rPr lang="en-CA" smtClean="0"/>
              <a:pPr/>
              <a:t>8</a:t>
            </a:fld>
            <a:endParaRPr lang="en-CA"/>
          </a:p>
        </p:txBody>
      </p:sp>
    </p:spTree>
    <p:extLst>
      <p:ext uri="{BB962C8B-B14F-4D97-AF65-F5344CB8AC3E}">
        <p14:creationId xmlns:p14="http://schemas.microsoft.com/office/powerpoint/2010/main" val="238562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Pin Operations</a:t>
            </a:r>
            <a:endParaRPr lang="en-US" dirty="0"/>
          </a:p>
        </p:txBody>
      </p:sp>
      <p:sp>
        <p:nvSpPr>
          <p:cNvPr id="3" name="Content Placeholder 2"/>
          <p:cNvSpPr>
            <a:spLocks noGrp="1"/>
          </p:cNvSpPr>
          <p:nvPr>
            <p:ph idx="1"/>
          </p:nvPr>
        </p:nvSpPr>
        <p:spPr/>
        <p:txBody>
          <a:bodyPr>
            <a:noAutofit/>
          </a:bodyPr>
          <a:lstStyle/>
          <a:p>
            <a:r>
              <a:rPr lang="en-US" sz="1500" dirty="0" smtClean="0"/>
              <a:t>Trigger</a:t>
            </a:r>
            <a:r>
              <a:rPr lang="en-US" sz="1500" dirty="0"/>
              <a:t>: As we can see that the voltage at the non-inverting end of the comparator is V</a:t>
            </a:r>
            <a:r>
              <a:rPr lang="en-US" sz="1500" baseline="-25000" dirty="0"/>
              <a:t>in</a:t>
            </a:r>
            <a:r>
              <a:rPr lang="en-US" sz="1500" dirty="0"/>
              <a:t>/3, so if the trigger input is used to set the output of the F/F to ‘high’ state by applying a voltage equal to or less than V</a:t>
            </a:r>
            <a:r>
              <a:rPr lang="en-US" sz="1500" baseline="-25000" dirty="0"/>
              <a:t>in</a:t>
            </a:r>
            <a:r>
              <a:rPr lang="en-US" sz="1500" dirty="0"/>
              <a:t>/3 or any negative pulse, as the voltage at the non-inverting end of the comparator is V</a:t>
            </a:r>
            <a:r>
              <a:rPr lang="en-US" sz="1500" baseline="-25000" dirty="0"/>
              <a:t>in</a:t>
            </a:r>
            <a:r>
              <a:rPr lang="en-US" sz="1500" dirty="0"/>
              <a:t>/3.</a:t>
            </a:r>
          </a:p>
          <a:p>
            <a:r>
              <a:rPr lang="en-US" sz="1500" dirty="0" smtClean="0"/>
              <a:t>Output</a:t>
            </a:r>
            <a:r>
              <a:rPr lang="en-US" sz="1500" dirty="0"/>
              <a:t>: It is the output pin of the IC, connected to the Q’ (Q-bar) of the F/F with an inverter in between as show in the figure.</a:t>
            </a:r>
          </a:p>
          <a:p>
            <a:r>
              <a:rPr lang="en-US" sz="1500" dirty="0" smtClean="0"/>
              <a:t>Reset</a:t>
            </a:r>
            <a:r>
              <a:rPr lang="en-US" sz="1500" dirty="0"/>
              <a:t>: This pin is used to reset the output of the F/F regardless of the initial condition of the F/F and also it is an active low Pin so it connected to ‘high’ state to avoid any noise interference, unless a reset operation is required. So most of the time it is connected to the Supply voltage as shown in the figure.</a:t>
            </a:r>
          </a:p>
          <a:p>
            <a:r>
              <a:rPr lang="en-US" sz="1500" dirty="0" smtClean="0"/>
              <a:t>Control </a:t>
            </a:r>
            <a:r>
              <a:rPr lang="en-US" sz="1500" dirty="0"/>
              <a:t>Voltage: As we can see that the pin 5 is connected to the inverting input having a voltage level of (2/3) V</a:t>
            </a:r>
            <a:r>
              <a:rPr lang="en-US" sz="1500" baseline="-25000" dirty="0"/>
              <a:t>in</a:t>
            </a:r>
            <a:r>
              <a:rPr lang="en-US" sz="1500" dirty="0"/>
              <a:t>. It is used to override the inverting voltage to change the width of the output signal irrespective of the RC timing network.</a:t>
            </a:r>
          </a:p>
          <a:p>
            <a:r>
              <a:rPr lang="en-US" sz="1500" dirty="0" smtClean="0"/>
              <a:t>Threshold</a:t>
            </a:r>
            <a:r>
              <a:rPr lang="en-US" sz="1500" dirty="0"/>
              <a:t>: The pin is connected to the non-inverting input of the first comparator. The output of the comparator will be high when the threshold voltage will be more than (2/3) V</a:t>
            </a:r>
            <a:r>
              <a:rPr lang="en-US" sz="1500" baseline="-25000" dirty="0"/>
              <a:t>in</a:t>
            </a:r>
            <a:r>
              <a:rPr lang="en-US" sz="1500" dirty="0"/>
              <a:t> thus resetting the output (Q) of the F/F from ‘high’ to ‘low’.</a:t>
            </a:r>
          </a:p>
          <a:p>
            <a:r>
              <a:rPr lang="en-US" sz="1500" dirty="0" smtClean="0"/>
              <a:t>Discharge</a:t>
            </a:r>
            <a:r>
              <a:rPr lang="en-US" sz="1500" dirty="0"/>
              <a:t>: This pin is used to discharge the timing capacitors (capacitors involved in the external circuit to make the IC behave as a square wave generator) to ground when the output of Pin 3 is switched to ‘low</a:t>
            </a:r>
            <a:r>
              <a:rPr lang="en-US" sz="1500" dirty="0" smtClean="0"/>
              <a:t>’.</a:t>
            </a:r>
            <a:endParaRPr lang="en-US" sz="1500" dirty="0"/>
          </a:p>
        </p:txBody>
      </p:sp>
      <p:sp>
        <p:nvSpPr>
          <p:cNvPr id="4" name="Slide Number Placeholder 3"/>
          <p:cNvSpPr>
            <a:spLocks noGrp="1"/>
          </p:cNvSpPr>
          <p:nvPr>
            <p:ph type="sldNum" sz="quarter" idx="12"/>
          </p:nvPr>
        </p:nvSpPr>
        <p:spPr/>
        <p:txBody>
          <a:bodyPr/>
          <a:lstStyle/>
          <a:p>
            <a:fld id="{7B7D3597-6C47-4DE6-8337-34C34BA0A7B1}" type="slidenum">
              <a:rPr lang="en-CA" smtClean="0"/>
              <a:pPr/>
              <a:t>9</a:t>
            </a:fld>
            <a:endParaRPr lang="en-CA"/>
          </a:p>
        </p:txBody>
      </p:sp>
    </p:spTree>
    <p:extLst>
      <p:ext uri="{BB962C8B-B14F-4D97-AF65-F5344CB8AC3E}">
        <p14:creationId xmlns:p14="http://schemas.microsoft.com/office/powerpoint/2010/main" val="4136973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1860</TotalTime>
  <Words>1268</Words>
  <Application>Microsoft Office PowerPoint</Application>
  <PresentationFormat>On-screen Show (4:3)</PresentationFormat>
  <Paragraphs>120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ＭＳ Ｐゴシック</vt:lpstr>
      <vt:lpstr>Arial</vt:lpstr>
      <vt:lpstr>Calibri</vt:lpstr>
      <vt:lpstr>Times New Roman</vt:lpstr>
      <vt:lpstr>Verdana</vt:lpstr>
      <vt:lpstr>Office Theme</vt:lpstr>
      <vt:lpstr>Electronic I</vt:lpstr>
      <vt:lpstr>555 Timer</vt:lpstr>
      <vt:lpstr>555 Timer</vt:lpstr>
      <vt:lpstr>555 Timer</vt:lpstr>
      <vt:lpstr>555 Timer</vt:lpstr>
      <vt:lpstr>555 Timer - Comparator</vt:lpstr>
      <vt:lpstr>RS Flip-Flop (Control F/F)</vt:lpstr>
      <vt:lpstr>555 Timer - Reset</vt:lpstr>
      <vt:lpstr>Pin Operations</vt:lpstr>
      <vt:lpstr>Modes of Operation</vt:lpstr>
      <vt:lpstr>Positive Feedback</vt:lpstr>
      <vt:lpstr>PowerPoint Presentation</vt:lpstr>
      <vt:lpstr>PowerPoint Presentation</vt:lpstr>
      <vt:lpstr>Bistable mode</vt:lpstr>
      <vt:lpstr>PowerPoint Presentation</vt:lpstr>
      <vt:lpstr>Monostable Operation</vt:lpstr>
      <vt:lpstr>Monostable Operation</vt:lpstr>
      <vt:lpstr>Monostable Operation</vt:lpstr>
      <vt:lpstr>Astable Mode</vt:lpstr>
      <vt:lpstr>Astable Mode</vt:lpstr>
      <vt:lpstr>Project Information</vt:lpstr>
      <vt:lpstr>Project Information</vt:lpstr>
      <vt:lpstr>Toy Organ</vt:lpstr>
      <vt:lpstr>Sample Projects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mitramir</dc:creator>
  <cp:lastModifiedBy>mitra mirhassani</cp:lastModifiedBy>
  <cp:revision>94</cp:revision>
  <dcterms:created xsi:type="dcterms:W3CDTF">2014-06-23T16:40:39Z</dcterms:created>
  <dcterms:modified xsi:type="dcterms:W3CDTF">2016-02-22T00:53:22Z</dcterms:modified>
</cp:coreProperties>
</file>