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84" r:id="rId4"/>
    <p:sldId id="285" r:id="rId5"/>
    <p:sldId id="286" r:id="rId6"/>
    <p:sldId id="293" r:id="rId7"/>
    <p:sldId id="287" r:id="rId8"/>
    <p:sldId id="288" r:id="rId9"/>
    <p:sldId id="289" r:id="rId10"/>
    <p:sldId id="290" r:id="rId11"/>
    <p:sldId id="291" r:id="rId12"/>
    <p:sldId id="292" r:id="rId13"/>
    <p:sldId id="259" r:id="rId14"/>
    <p:sldId id="260" r:id="rId15"/>
    <p:sldId id="275" r:id="rId16"/>
    <p:sldId id="280" r:id="rId17"/>
    <p:sldId id="276" r:id="rId18"/>
    <p:sldId id="277" r:id="rId19"/>
    <p:sldId id="281" r:id="rId20"/>
    <p:sldId id="278" r:id="rId21"/>
    <p:sldId id="283" r:id="rId22"/>
    <p:sldId id="279" r:id="rId23"/>
    <p:sldId id="294" r:id="rId24"/>
    <p:sldId id="282" r:id="rId25"/>
    <p:sldId id="269" r:id="rId26"/>
    <p:sldId id="27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9DD7"/>
    <a:srgbClr val="FFFECE"/>
    <a:srgbClr val="E1992F"/>
    <a:srgbClr val="E8B161"/>
    <a:srgbClr val="3B87C5"/>
    <a:srgbClr val="E9C38B"/>
    <a:srgbClr val="F0D5AE"/>
    <a:srgbClr val="3A87C5"/>
    <a:srgbClr val="519CD6"/>
    <a:srgbClr val="DDA4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2" autoAdjust="0"/>
    <p:restoredTop sz="94660"/>
  </p:normalViewPr>
  <p:slideViewPr>
    <p:cSldViewPr snapToGrid="0">
      <p:cViewPr>
        <p:scale>
          <a:sx n="59" d="100"/>
          <a:sy n="59" d="100"/>
        </p:scale>
        <p:origin x="-1200" y="-54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459780" y="1106321"/>
            <a:ext cx="6245475"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5475822" y="3602038"/>
            <a:ext cx="624547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E9B9E908-AD52-4F26-9C78-3EB9863B5EE3}"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pPr/>
              <a:t>‹#›</a:t>
            </a:fld>
            <a:endParaRPr lang="zh-CN" altLang="en-US"/>
          </a:p>
        </p:txBody>
      </p:sp>
      <p:pic>
        <p:nvPicPr>
          <p:cNvPr id="7" name="图片 6" descr="SF-LOGO.png"/>
          <p:cNvPicPr>
            <a:picLocks noChangeAspect="1"/>
          </p:cNvPicPr>
          <p:nvPr userDrawn="1"/>
        </p:nvPicPr>
        <p:blipFill>
          <a:blip r:embed="rId2" cstate="print">
            <a:clrChange>
              <a:clrFrom>
                <a:srgbClr val="FFFFFF"/>
              </a:clrFrom>
              <a:clrTo>
                <a:srgbClr val="FFFFFF">
                  <a:alpha val="0"/>
                </a:srgbClr>
              </a:clrTo>
            </a:clrChange>
            <a:lum bright="4000" contrast="-2000"/>
            <a:extLst>
              <a:ext uri="{BEBA8EAE-BF5A-486C-A8C5-ECC9F3942E4B}">
                <a14:imgProps xmlns:a14="http://schemas.microsoft.com/office/drawing/2010/main">
                  <a14:imgLayer r:embed="rId3">
                    <a14:imgEffect>
                      <a14:artisticTexturizer/>
                    </a14:imgEffect>
                  </a14:imgLayer>
                </a14:imgProps>
              </a:ext>
            </a:extLst>
          </a:blip>
          <a:srcRect l="5536" t="34793" r="78219" b="32603"/>
          <a:stretch>
            <a:fillRect/>
          </a:stretch>
        </p:blipFill>
        <p:spPr>
          <a:xfrm rot="20429902">
            <a:off x="300687" y="652517"/>
            <a:ext cx="5527790" cy="4385173"/>
          </a:xfrm>
          <a:prstGeom prst="rect">
            <a:avLst/>
          </a:prstGeom>
        </p:spPr>
      </p:pic>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33810" y="5960614"/>
            <a:ext cx="2229852" cy="881343"/>
          </a:xfrm>
          <a:prstGeom prst="rect">
            <a:avLst/>
          </a:prstGeom>
        </p:spPr>
      </p:pic>
    </p:spTree>
    <p:extLst>
      <p:ext uri="{BB962C8B-B14F-4D97-AF65-F5344CB8AC3E}">
        <p14:creationId xmlns:p14="http://schemas.microsoft.com/office/powerpoint/2010/main" val="56939897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pPr/>
              <a:t>‹#›</a:t>
            </a:fld>
            <a:endParaRPr lang="zh-CN" altLang="en-US"/>
          </a:p>
        </p:txBody>
      </p:sp>
    </p:spTree>
    <p:extLst>
      <p:ext uri="{BB962C8B-B14F-4D97-AF65-F5344CB8AC3E}">
        <p14:creationId xmlns:p14="http://schemas.microsoft.com/office/powerpoint/2010/main" val="41469375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B9E908-AD52-4F26-9C78-3EB9863B5EE3}" type="datetimeFigureOut">
              <a:rPr lang="zh-CN" altLang="en-US" smtClean="0"/>
              <a:pPr/>
              <a:t>2015/10/29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A11514-2403-42EA-AA88-D64CFE76CD27}" type="slidenum">
              <a:rPr lang="zh-CN" altLang="en-US" smtClean="0"/>
              <a:pPr/>
              <a:t>‹#›</a:t>
            </a:fld>
            <a:endParaRPr lang="zh-CN" altLang="en-US"/>
          </a:p>
        </p:txBody>
      </p:sp>
      <p:sp>
        <p:nvSpPr>
          <p:cNvPr id="6" name="矩形 5"/>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a:off x="2013044" y="2330143"/>
            <a:ext cx="8598089" cy="1678674"/>
          </a:xfrm>
          <a:custGeom>
            <a:avLst/>
            <a:gdLst>
              <a:gd name="connsiteX0" fmla="*/ 0 w 7710985"/>
              <a:gd name="connsiteY0" fmla="*/ 0 h 1678674"/>
              <a:gd name="connsiteX1" fmla="*/ 7710985 w 7710985"/>
              <a:gd name="connsiteY1" fmla="*/ 0 h 1678674"/>
              <a:gd name="connsiteX2" fmla="*/ 7710985 w 7710985"/>
              <a:gd name="connsiteY2" fmla="*/ 8202 h 1678674"/>
              <a:gd name="connsiteX3" fmla="*/ 6885302 w 7710985"/>
              <a:gd name="connsiteY3" fmla="*/ 833885 h 1678674"/>
              <a:gd name="connsiteX4" fmla="*/ 7710985 w 7710985"/>
              <a:gd name="connsiteY4" fmla="*/ 1659569 h 1678674"/>
              <a:gd name="connsiteX5" fmla="*/ 7710985 w 7710985"/>
              <a:gd name="connsiteY5" fmla="*/ 1678674 h 1678674"/>
              <a:gd name="connsiteX6" fmla="*/ 0 w 7710985"/>
              <a:gd name="connsiteY6" fmla="*/ 1678674 h 1678674"/>
              <a:gd name="connsiteX7" fmla="*/ 0 w 7710985"/>
              <a:gd name="connsiteY7" fmla="*/ 1659567 h 1678674"/>
              <a:gd name="connsiteX8" fmla="*/ 825683 w 7710985"/>
              <a:gd name="connsiteY8" fmla="*/ 833884 h 1678674"/>
              <a:gd name="connsiteX9" fmla="*/ 0 w 7710985"/>
              <a:gd name="connsiteY9" fmla="*/ 8202 h 167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985" h="1678674">
                <a:moveTo>
                  <a:pt x="0" y="0"/>
                </a:moveTo>
                <a:lnTo>
                  <a:pt x="7710985" y="0"/>
                </a:lnTo>
                <a:lnTo>
                  <a:pt x="7710985" y="8202"/>
                </a:lnTo>
                <a:lnTo>
                  <a:pt x="6885302" y="833885"/>
                </a:lnTo>
                <a:lnTo>
                  <a:pt x="7710985" y="1659569"/>
                </a:lnTo>
                <a:lnTo>
                  <a:pt x="7710985" y="1678674"/>
                </a:lnTo>
                <a:lnTo>
                  <a:pt x="0" y="1678674"/>
                </a:lnTo>
                <a:lnTo>
                  <a:pt x="0" y="1659567"/>
                </a:lnTo>
                <a:lnTo>
                  <a:pt x="825683" y="833884"/>
                </a:lnTo>
                <a:lnTo>
                  <a:pt x="0" y="8202"/>
                </a:lnTo>
                <a:close/>
              </a:path>
            </a:pathLst>
          </a:custGeom>
          <a:solidFill>
            <a:srgbClr val="FFF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31111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pPr/>
              <a:t>‹#›</a:t>
            </a:fld>
            <a:endParaRPr lang="zh-CN" altLang="en-US"/>
          </a:p>
        </p:txBody>
      </p:sp>
      <p:sp>
        <p:nvSpPr>
          <p:cNvPr id="7" name="矩形 6"/>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8" name="图片 7"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9" name="直接连接符 8"/>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6784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pPr/>
              <a:t>‹#›</a:t>
            </a:fld>
            <a:endParaRPr lang="zh-CN" altLang="en-US"/>
          </a:p>
        </p:txBody>
      </p:sp>
      <p:sp>
        <p:nvSpPr>
          <p:cNvPr id="7" name="矩形 6"/>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8" name="图片 7"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9" name="直接连接符 8"/>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57178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F8D1E5-6E0D-4E41-BDD9-A2A3F674B03F}"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pPr/>
              <a:t>‹#›</a:t>
            </a:fld>
            <a:endParaRPr lang="zh-CN" altLang="en-US"/>
          </a:p>
        </p:txBody>
      </p:sp>
      <p:sp>
        <p:nvSpPr>
          <p:cNvPr id="7" name="矩形 6"/>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8" name="图片 7"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9" name="直接连接符 8"/>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0516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pPr/>
              <a:t>2015/10/29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pPr/>
              <a:t>‹#›</a:t>
            </a:fld>
            <a:endParaRPr lang="zh-CN" altLang="en-US"/>
          </a:p>
        </p:txBody>
      </p:sp>
      <p:sp>
        <p:nvSpPr>
          <p:cNvPr id="8" name="矩形 7"/>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9" name="图片 8"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10" name="直接连接符 9"/>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66097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pPr/>
              <a:t>2015/10/29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03EAE-90E0-4240-AC96-84707CEAF836}" type="slidenum">
              <a:rPr lang="zh-CN" altLang="en-US" smtClean="0"/>
              <a:pPr/>
              <a:t>‹#›</a:t>
            </a:fld>
            <a:endParaRPr lang="zh-CN" altLang="en-US"/>
          </a:p>
        </p:txBody>
      </p:sp>
      <p:sp>
        <p:nvSpPr>
          <p:cNvPr id="10" name="矩形 9"/>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11" name="图片 10"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12" name="直接连接符 11"/>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572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pPr/>
              <a:t>2015/10/29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03EAE-90E0-4240-AC96-84707CEAF836}" type="slidenum">
              <a:rPr lang="zh-CN" altLang="en-US" smtClean="0"/>
              <a:pPr/>
              <a:t>‹#›</a:t>
            </a:fld>
            <a:endParaRPr lang="zh-CN" altLang="en-US"/>
          </a:p>
        </p:txBody>
      </p:sp>
      <p:sp>
        <p:nvSpPr>
          <p:cNvPr id="6" name="矩形 5"/>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7" name="图片 6"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8" name="直接连接符 7"/>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4896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8D1E5-6E0D-4E41-BDD9-A2A3F674B03F}" type="datetimeFigureOut">
              <a:rPr lang="zh-CN" altLang="en-US" smtClean="0"/>
              <a:pPr/>
              <a:t>2015/10/29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303EAE-90E0-4240-AC96-84707CEAF836}" type="slidenum">
              <a:rPr lang="zh-CN" altLang="en-US" smtClean="0"/>
              <a:pPr/>
              <a:t>‹#›</a:t>
            </a:fld>
            <a:endParaRPr lang="zh-CN" altLang="en-US"/>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6" name="图片 5"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8" name="直接连接符 7"/>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7810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pPr/>
              <a:t>2015/10/29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pPr/>
              <a:t>‹#›</a:t>
            </a:fld>
            <a:endParaRPr lang="zh-CN" altLang="en-US"/>
          </a:p>
        </p:txBody>
      </p:sp>
      <p:sp>
        <p:nvSpPr>
          <p:cNvPr id="8" name="矩形 7"/>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9" name="图片 8"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10" name="直接连接符 9"/>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95554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pPr/>
              <a:t>‹#›</a:t>
            </a:fld>
            <a:endParaRPr lang="zh-CN" altLang="en-US"/>
          </a:p>
        </p:txBody>
      </p:sp>
    </p:spTree>
    <p:extLst>
      <p:ext uri="{BB962C8B-B14F-4D97-AF65-F5344CB8AC3E}">
        <p14:creationId xmlns:p14="http://schemas.microsoft.com/office/powerpoint/2010/main" val="39710457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pPr/>
              <a:t>2015/10/29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pPr/>
              <a:t>‹#›</a:t>
            </a:fld>
            <a:endParaRPr lang="zh-CN" altLang="en-US"/>
          </a:p>
        </p:txBody>
      </p:sp>
      <p:sp>
        <p:nvSpPr>
          <p:cNvPr id="8" name="矩形 7"/>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9" name="图片 8"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10" name="直接连接符 9"/>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0370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pPr/>
              <a:t>‹#›</a:t>
            </a:fld>
            <a:endParaRPr lang="zh-CN" altLang="en-US"/>
          </a:p>
        </p:txBody>
      </p:sp>
      <p:sp>
        <p:nvSpPr>
          <p:cNvPr id="7" name="矩形 6"/>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8" name="图片 7"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9" name="直接连接符 8"/>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0277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pPr/>
              <a:t>‹#›</a:t>
            </a:fld>
            <a:endParaRPr lang="zh-CN" altLang="en-US"/>
          </a:p>
        </p:txBody>
      </p:sp>
    </p:spTree>
    <p:extLst>
      <p:ext uri="{BB962C8B-B14F-4D97-AF65-F5344CB8AC3E}">
        <p14:creationId xmlns:p14="http://schemas.microsoft.com/office/powerpoint/2010/main" val="256561264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E9B9E908-AD52-4F26-9C78-3EB9863B5EE3}"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pPr/>
              <a:t>‹#›</a:t>
            </a:fld>
            <a:endParaRPr lang="zh-CN" altLang="en-US"/>
          </a:p>
        </p:txBody>
      </p:sp>
    </p:spTree>
    <p:extLst>
      <p:ext uri="{BB962C8B-B14F-4D97-AF65-F5344CB8AC3E}">
        <p14:creationId xmlns:p14="http://schemas.microsoft.com/office/powerpoint/2010/main" val="170406626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9B9E908-AD52-4F26-9C78-3EB9863B5EE3}" type="datetimeFigureOut">
              <a:rPr lang="zh-CN" altLang="en-US" smtClean="0"/>
              <a:pPr/>
              <a:t>2015/10/29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pPr/>
              <a:t>‹#›</a:t>
            </a:fld>
            <a:endParaRPr lang="zh-CN" altLang="en-US"/>
          </a:p>
        </p:txBody>
      </p:sp>
    </p:spTree>
    <p:extLst>
      <p:ext uri="{BB962C8B-B14F-4D97-AF65-F5344CB8AC3E}">
        <p14:creationId xmlns:p14="http://schemas.microsoft.com/office/powerpoint/2010/main" val="12142665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B9E908-AD52-4F26-9C78-3EB9863B5EE3}" type="datetimeFigureOut">
              <a:rPr lang="zh-CN" altLang="en-US" smtClean="0"/>
              <a:pPr/>
              <a:t>2015/10/29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A11514-2403-42EA-AA88-D64CFE76CD27}" type="slidenum">
              <a:rPr lang="zh-CN" altLang="en-US" smtClean="0"/>
              <a:pPr/>
              <a:t>‹#›</a:t>
            </a:fld>
            <a:endParaRPr lang="zh-CN" altLang="en-US"/>
          </a:p>
        </p:txBody>
      </p:sp>
    </p:spTree>
    <p:extLst>
      <p:ext uri="{BB962C8B-B14F-4D97-AF65-F5344CB8AC3E}">
        <p14:creationId xmlns:p14="http://schemas.microsoft.com/office/powerpoint/2010/main" val="186118688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E9B9E908-AD52-4F26-9C78-3EB9863B5EE3}" type="datetimeFigureOut">
              <a:rPr lang="zh-CN" altLang="en-US" smtClean="0"/>
              <a:pPr/>
              <a:t>2015/10/29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A11514-2403-42EA-AA88-D64CFE76CD27}" type="slidenum">
              <a:rPr lang="zh-CN" altLang="en-US" smtClean="0"/>
              <a:pPr/>
              <a:t>‹#›</a:t>
            </a:fld>
            <a:endParaRPr lang="zh-CN" altLang="en-US"/>
          </a:p>
        </p:txBody>
      </p:sp>
    </p:spTree>
    <p:extLst>
      <p:ext uri="{BB962C8B-B14F-4D97-AF65-F5344CB8AC3E}">
        <p14:creationId xmlns:p14="http://schemas.microsoft.com/office/powerpoint/2010/main" val="29611418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B9E908-AD52-4F26-9C78-3EB9863B5EE3}" type="datetimeFigureOut">
              <a:rPr lang="zh-CN" altLang="en-US" smtClean="0"/>
              <a:pPr/>
              <a:t>2015/10/29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pPr/>
              <a:t>‹#›</a:t>
            </a:fld>
            <a:endParaRPr lang="zh-CN" altLang="en-US"/>
          </a:p>
        </p:txBody>
      </p:sp>
    </p:spTree>
    <p:extLst>
      <p:ext uri="{BB962C8B-B14F-4D97-AF65-F5344CB8AC3E}">
        <p14:creationId xmlns:p14="http://schemas.microsoft.com/office/powerpoint/2010/main" val="395174843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B9E908-AD52-4F26-9C78-3EB9863B5EE3}" type="datetimeFigureOut">
              <a:rPr lang="zh-CN" altLang="en-US" smtClean="0"/>
              <a:pPr/>
              <a:t>2015/10/29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pPr/>
              <a:t>‹#›</a:t>
            </a:fld>
            <a:endParaRPr lang="zh-CN" altLang="en-US"/>
          </a:p>
        </p:txBody>
      </p:sp>
    </p:spTree>
    <p:extLst>
      <p:ext uri="{BB962C8B-B14F-4D97-AF65-F5344CB8AC3E}">
        <p14:creationId xmlns:p14="http://schemas.microsoft.com/office/powerpoint/2010/main" val="184599491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pPr/>
              <a:t>2015/10/29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pPr/>
              <a:t>‹#›</a:t>
            </a:fld>
            <a:endParaRPr lang="zh-CN" altLang="en-US"/>
          </a:p>
        </p:txBody>
      </p:sp>
    </p:spTree>
    <p:extLst>
      <p:ext uri="{BB962C8B-B14F-4D97-AF65-F5344CB8AC3E}">
        <p14:creationId xmlns:p14="http://schemas.microsoft.com/office/powerpoint/2010/main" val="8109012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9E908-AD52-4F26-9C78-3EB9863B5EE3}" type="datetimeFigureOut">
              <a:rPr lang="zh-CN" altLang="en-US" smtClean="0"/>
              <a:pPr/>
              <a:t>2015/10/29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1514-2403-42EA-AA88-D64CFE76CD27}" type="slidenum">
              <a:rPr lang="zh-CN" altLang="en-US" smtClean="0"/>
              <a:pPr/>
              <a:t>‹#›</a:t>
            </a:fld>
            <a:endParaRPr lang="zh-CN" altLang="en-US"/>
          </a:p>
        </p:txBody>
      </p:sp>
      <p:pic>
        <p:nvPicPr>
          <p:cNvPr id="9" name="图片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77" y="0"/>
            <a:ext cx="12191445" cy="6858000"/>
          </a:xfrm>
          <a:prstGeom prst="rect">
            <a:avLst/>
          </a:prstGeom>
        </p:spPr>
      </p:pic>
      <p:sp>
        <p:nvSpPr>
          <p:cNvPr id="13" name="矩形 12"/>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5473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55" r:id="rId11"/>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8D1E5-6E0D-4E41-BDD9-A2A3F674B03F}" type="datetimeFigureOut">
              <a:rPr lang="zh-CN" altLang="en-US" smtClean="0"/>
              <a:pPr/>
              <a:t>2015/10/29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pPr/>
              <a:t>‹#›</a:t>
            </a:fld>
            <a:endParaRPr lang="zh-CN" altLang="en-US"/>
          </a:p>
        </p:txBody>
      </p:sp>
      <p:sp>
        <p:nvSpPr>
          <p:cNvPr id="7" name="矩形 6"/>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8" name="图片 7" descr="SF-LOGO.png"/>
          <p:cNvPicPr>
            <a:picLocks noChangeAspect="1"/>
          </p:cNvPicPr>
          <p:nvPr userDrawn="1"/>
        </p:nvPicPr>
        <p:blipFill>
          <a:blip r:embed="rId13" cstate="print"/>
          <a:stretch>
            <a:fillRect/>
          </a:stretch>
        </p:blipFill>
        <p:spPr>
          <a:xfrm>
            <a:off x="208021" y="6250951"/>
            <a:ext cx="1566432" cy="619127"/>
          </a:xfrm>
          <a:prstGeom prst="rect">
            <a:avLst/>
          </a:prstGeom>
        </p:spPr>
      </p:pic>
      <p:cxnSp>
        <p:nvCxnSpPr>
          <p:cNvPr id="9" name="直接连接符 8"/>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075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7240139" y="4399500"/>
            <a:ext cx="2802338" cy="400110"/>
          </a:xfrm>
          <a:prstGeom prst="rect">
            <a:avLst/>
          </a:prstGeom>
          <a:noFill/>
        </p:spPr>
        <p:txBody>
          <a:bodyPr wrap="square" rtlCol="0">
            <a:spAutoFit/>
          </a:bodyPr>
          <a:lstStyle/>
          <a:p>
            <a:pPr algn="ctr"/>
            <a:r>
              <a:rPr lang="en-US" altLang="zh-CN" sz="20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www.sf-express.com</a:t>
            </a:r>
            <a:endParaRPr lang="zh-CN" altLang="en-US" sz="20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标题 1"/>
          <p:cNvSpPr>
            <a:spLocks noGrp="1"/>
          </p:cNvSpPr>
          <p:nvPr>
            <p:ph type="ctrTitle"/>
          </p:nvPr>
        </p:nvSpPr>
        <p:spPr/>
        <p:txBody>
          <a:bodyPr/>
          <a:lstStyle/>
          <a:p>
            <a:r>
              <a:rPr lang="zh-CN" altLang="en-US" dirty="0"/>
              <a:t>订单营运</a:t>
            </a:r>
            <a:r>
              <a:rPr lang="zh-CN" altLang="en-US" dirty="0" smtClean="0"/>
              <a:t>系统</a:t>
            </a:r>
            <a:endParaRPr lang="zh-CN" altLang="en-US" dirty="0"/>
          </a:p>
        </p:txBody>
      </p:sp>
      <p:sp>
        <p:nvSpPr>
          <p:cNvPr id="3" name="副标题 2"/>
          <p:cNvSpPr>
            <a:spLocks noGrp="1"/>
          </p:cNvSpPr>
          <p:nvPr>
            <p:ph type="subTitle" idx="1"/>
          </p:nvPr>
        </p:nvSpPr>
        <p:spPr/>
        <p:txBody>
          <a:bodyPr/>
          <a:lstStyle/>
          <a:p>
            <a:r>
              <a:rPr lang="en-US" altLang="zh-CN" dirty="0"/>
              <a:t>HBASE</a:t>
            </a:r>
            <a:r>
              <a:rPr lang="zh-CN" altLang="en-US" dirty="0" smtClean="0"/>
              <a:t>技术应用分享</a:t>
            </a:r>
            <a:endParaRPr lang="zh-CN" altLang="en-US" dirty="0"/>
          </a:p>
        </p:txBody>
      </p:sp>
    </p:spTree>
    <p:extLst>
      <p:ext uri="{BB962C8B-B14F-4D97-AF65-F5344CB8AC3E}">
        <p14:creationId xmlns:p14="http://schemas.microsoft.com/office/powerpoint/2010/main" val="1157430911"/>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799"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a:p>
            <a:endParaRPr lang="en-US" altLang="zh-CN" dirty="0"/>
          </a:p>
          <a:p>
            <a:endParaRPr lang="zh-CN" altLang="en-US" dirty="0"/>
          </a:p>
        </p:txBody>
      </p:sp>
      <p:sp>
        <p:nvSpPr>
          <p:cNvPr id="22" name="文本框 21"/>
          <p:cNvSpPr txBox="1"/>
          <p:nvPr/>
        </p:nvSpPr>
        <p:spPr>
          <a:xfrm>
            <a:off x="482248" y="376422"/>
            <a:ext cx="7763394"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技术简要介绍</a:t>
            </a:r>
            <a:r>
              <a:rPr lang="en-US" altLang="zh-CN" sz="3600" b="1" dirty="0" smtClean="0">
                <a:solidFill>
                  <a:srgbClr val="519CD6"/>
                </a:solidFill>
                <a:latin typeface="微软雅黑" panose="020B0503020204020204" pitchFamily="34" charset="-122"/>
                <a:ea typeface="微软雅黑" panose="020B0503020204020204" pitchFamily="34" charset="-122"/>
              </a:rPr>
              <a:t>-</a:t>
            </a:r>
            <a:r>
              <a:rPr lang="en-US" altLang="zh-CN" sz="3600" dirty="0">
                <a:solidFill>
                  <a:schemeClr val="accent1"/>
                </a:solidFill>
              </a:rPr>
              <a:t>Columns family</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sp>
        <p:nvSpPr>
          <p:cNvPr id="5" name="文本框 15"/>
          <p:cNvSpPr txBox="1"/>
          <p:nvPr/>
        </p:nvSpPr>
        <p:spPr>
          <a:xfrm>
            <a:off x="439173" y="1005869"/>
            <a:ext cx="10020282" cy="5262979"/>
          </a:xfrm>
          <a:prstGeom prst="rect">
            <a:avLst/>
          </a:prstGeom>
          <a:noFill/>
        </p:spPr>
        <p:txBody>
          <a:bodyPr wrap="square" rtlCol="0">
            <a:spAutoFit/>
          </a:bodyPr>
          <a:lstStyle/>
          <a:p>
            <a:r>
              <a:rPr lang="en-US" altLang="zh-CN" sz="2400" dirty="0" err="1">
                <a:solidFill>
                  <a:schemeClr val="bg1"/>
                </a:solidFill>
              </a:rPr>
              <a:t>hbase</a:t>
            </a:r>
            <a:r>
              <a:rPr lang="zh-CN" altLang="en-US" sz="2400" dirty="0">
                <a:solidFill>
                  <a:schemeClr val="bg1"/>
                </a:solidFill>
              </a:rPr>
              <a:t>表中的每个列，都归属与某个列族。</a:t>
            </a:r>
            <a:endParaRPr lang="en-US" altLang="zh-CN" sz="2400" dirty="0">
              <a:solidFill>
                <a:schemeClr val="bg1"/>
              </a:solidFill>
            </a:endParaRPr>
          </a:p>
          <a:p>
            <a:r>
              <a:rPr lang="zh-CN" altLang="en-US" sz="2400" dirty="0">
                <a:solidFill>
                  <a:schemeClr val="bg1"/>
                </a:solidFill>
              </a:rPr>
              <a:t>列族是表的</a:t>
            </a:r>
            <a:r>
              <a:rPr lang="en-US" altLang="zh-CN" sz="2400" dirty="0">
                <a:solidFill>
                  <a:schemeClr val="bg1"/>
                </a:solidFill>
              </a:rPr>
              <a:t>schema</a:t>
            </a:r>
            <a:r>
              <a:rPr lang="zh-CN" altLang="en-US" sz="2400" dirty="0">
                <a:solidFill>
                  <a:schemeClr val="bg1"/>
                </a:solidFill>
              </a:rPr>
              <a:t>的一部分</a:t>
            </a:r>
            <a:r>
              <a:rPr lang="en-US" altLang="zh-CN" sz="2400" dirty="0">
                <a:solidFill>
                  <a:schemeClr val="bg1"/>
                </a:solidFill>
              </a:rPr>
              <a:t>(</a:t>
            </a:r>
            <a:r>
              <a:rPr lang="zh-CN" altLang="en-US" sz="2400" dirty="0">
                <a:solidFill>
                  <a:schemeClr val="bg1"/>
                </a:solidFill>
              </a:rPr>
              <a:t>而列不是</a:t>
            </a:r>
            <a:r>
              <a:rPr lang="en-US" altLang="zh-CN" sz="2400" dirty="0">
                <a:solidFill>
                  <a:schemeClr val="bg1"/>
                </a:solidFill>
              </a:rPr>
              <a:t>)</a:t>
            </a:r>
            <a:r>
              <a:rPr lang="zh-CN" altLang="en-US" sz="2400" dirty="0">
                <a:solidFill>
                  <a:schemeClr val="bg1"/>
                </a:solidFill>
              </a:rPr>
              <a:t>，必须在使用表之前定义。</a:t>
            </a:r>
            <a:endParaRPr lang="en-US" altLang="zh-CN" sz="2400" dirty="0">
              <a:solidFill>
                <a:schemeClr val="bg1"/>
              </a:solidFill>
            </a:endParaRPr>
          </a:p>
          <a:p>
            <a:r>
              <a:rPr lang="zh-CN" altLang="en-US" sz="2400" dirty="0">
                <a:solidFill>
                  <a:schemeClr val="bg1"/>
                </a:solidFill>
              </a:rPr>
              <a:t>列名都以列族作为前缀。例如</a:t>
            </a:r>
            <a:r>
              <a:rPr lang="en-US" altLang="zh-CN" sz="2400" dirty="0" err="1">
                <a:solidFill>
                  <a:schemeClr val="bg1"/>
                </a:solidFill>
              </a:rPr>
              <a:t>info:lat</a:t>
            </a:r>
            <a:r>
              <a:rPr lang="zh-CN" altLang="en-US" sz="2400" dirty="0">
                <a:solidFill>
                  <a:schemeClr val="bg1"/>
                </a:solidFill>
              </a:rPr>
              <a:t>、</a:t>
            </a:r>
            <a:r>
              <a:rPr lang="en-US" altLang="zh-CN" sz="2400" dirty="0" err="1">
                <a:solidFill>
                  <a:schemeClr val="bg1"/>
                </a:solidFill>
              </a:rPr>
              <a:t>info:lng</a:t>
            </a:r>
            <a:r>
              <a:rPr lang="zh-CN" altLang="en-US" sz="2400" dirty="0">
                <a:solidFill>
                  <a:schemeClr val="bg1"/>
                </a:solidFill>
              </a:rPr>
              <a:t>、</a:t>
            </a:r>
            <a:r>
              <a:rPr lang="en-US" altLang="zh-CN" sz="2400" dirty="0" err="1">
                <a:solidFill>
                  <a:schemeClr val="bg1"/>
                </a:solidFill>
              </a:rPr>
              <a:t>info:speed</a:t>
            </a:r>
            <a:r>
              <a:rPr lang="zh-CN" altLang="en-US" sz="2400" dirty="0">
                <a:solidFill>
                  <a:schemeClr val="bg1"/>
                </a:solidFill>
              </a:rPr>
              <a:t>、</a:t>
            </a:r>
            <a:r>
              <a:rPr lang="en-US" altLang="zh-CN" sz="2400" dirty="0" err="1">
                <a:solidFill>
                  <a:schemeClr val="bg1"/>
                </a:solidFill>
              </a:rPr>
              <a:t>info:userid</a:t>
            </a:r>
            <a:r>
              <a:rPr lang="zh-CN" altLang="en-US" sz="2400" dirty="0">
                <a:solidFill>
                  <a:schemeClr val="bg1"/>
                </a:solidFill>
              </a:rPr>
              <a:t>。</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列簇，</a:t>
            </a:r>
            <a:r>
              <a:rPr lang="en-US" altLang="zh-CN" sz="2400" dirty="0">
                <a:solidFill>
                  <a:schemeClr val="bg1"/>
                </a:solidFill>
              </a:rPr>
              <a:t>Table</a:t>
            </a:r>
            <a:r>
              <a:rPr lang="zh-CN" altLang="en-US" sz="2400" dirty="0">
                <a:solidFill>
                  <a:schemeClr val="bg1"/>
                </a:solidFill>
              </a:rPr>
              <a:t>在水平方向有一个或者多个</a:t>
            </a:r>
            <a:r>
              <a:rPr lang="en-US" altLang="zh-CN" sz="2400" dirty="0">
                <a:solidFill>
                  <a:schemeClr val="bg1"/>
                </a:solidFill>
              </a:rPr>
              <a:t>Column Family</a:t>
            </a:r>
            <a:r>
              <a:rPr lang="zh-CN" altLang="en-US" sz="2400" dirty="0">
                <a:solidFill>
                  <a:schemeClr val="bg1"/>
                </a:solidFill>
              </a:rPr>
              <a:t>组成，一个</a:t>
            </a:r>
            <a:r>
              <a:rPr lang="en-US" altLang="zh-CN" sz="2400" dirty="0">
                <a:solidFill>
                  <a:schemeClr val="bg1"/>
                </a:solidFill>
              </a:rPr>
              <a:t>Column Family</a:t>
            </a:r>
            <a:r>
              <a:rPr lang="zh-CN" altLang="en-US" sz="2400" dirty="0">
                <a:solidFill>
                  <a:schemeClr val="bg1"/>
                </a:solidFill>
              </a:rPr>
              <a:t>中可以由任意多个</a:t>
            </a:r>
            <a:r>
              <a:rPr lang="en-US" altLang="zh-CN" sz="2400" dirty="0">
                <a:solidFill>
                  <a:schemeClr val="bg1"/>
                </a:solidFill>
              </a:rPr>
              <a:t>Column</a:t>
            </a:r>
            <a:r>
              <a:rPr lang="zh-CN" altLang="en-US" sz="2400" dirty="0">
                <a:solidFill>
                  <a:schemeClr val="bg1"/>
                </a:solidFill>
              </a:rPr>
              <a:t>组成，即</a:t>
            </a:r>
            <a:r>
              <a:rPr lang="en-US" altLang="zh-CN" sz="2400" dirty="0">
                <a:solidFill>
                  <a:schemeClr val="bg1"/>
                </a:solidFill>
              </a:rPr>
              <a:t>Column Family</a:t>
            </a:r>
            <a:r>
              <a:rPr lang="zh-CN" altLang="en-US" sz="2400" dirty="0">
                <a:solidFill>
                  <a:schemeClr val="bg1"/>
                </a:solidFill>
              </a:rPr>
              <a:t>支持动态扩展，无需预先定义</a:t>
            </a:r>
            <a:r>
              <a:rPr lang="en-US" altLang="zh-CN" sz="2400" dirty="0">
                <a:solidFill>
                  <a:schemeClr val="bg1"/>
                </a:solidFill>
              </a:rPr>
              <a:t>Column</a:t>
            </a:r>
            <a:r>
              <a:rPr lang="zh-CN" altLang="en-US" sz="2400" dirty="0">
                <a:solidFill>
                  <a:schemeClr val="bg1"/>
                </a:solidFill>
              </a:rPr>
              <a:t>的数量以及类型，所有</a:t>
            </a:r>
            <a:r>
              <a:rPr lang="en-US" altLang="zh-CN" sz="2400" dirty="0">
                <a:solidFill>
                  <a:schemeClr val="bg1"/>
                </a:solidFill>
              </a:rPr>
              <a:t>Column</a:t>
            </a:r>
            <a:r>
              <a:rPr lang="zh-CN" altLang="en-US" sz="2400" dirty="0">
                <a:solidFill>
                  <a:schemeClr val="bg1"/>
                </a:solidFill>
              </a:rPr>
              <a:t>均以二进制格式存储，用户需要自行进行类型转换。</a:t>
            </a:r>
            <a:endParaRPr lang="en-US" altLang="zh-CN" sz="2400" dirty="0">
              <a:solidFill>
                <a:schemeClr val="bg1"/>
              </a:solidFill>
            </a:endParaRPr>
          </a:p>
          <a:p>
            <a:endParaRPr lang="zh-CN" altLang="en-US" sz="2400" dirty="0">
              <a:solidFill>
                <a:schemeClr val="bg1"/>
              </a:solidFill>
            </a:endParaRPr>
          </a:p>
          <a:p>
            <a:r>
              <a:rPr lang="zh-CN" altLang="en-US" sz="2400" dirty="0">
                <a:solidFill>
                  <a:schemeClr val="bg1"/>
                </a:solidFill>
              </a:rPr>
              <a:t>列族的作用：不仅有助于构建数据的语义边界或者局部边界，还有助于给它们设置某些特性（如压缩），或者指示它们存储在内存中。一个列族的所有列存储在同一个底层的存储文件里，这个存储文件叫做</a:t>
            </a:r>
            <a:r>
              <a:rPr lang="en-US" altLang="zh-CN" sz="2400" dirty="0" err="1">
                <a:solidFill>
                  <a:schemeClr val="bg1"/>
                </a:solidFill>
              </a:rPr>
              <a:t>HFile</a:t>
            </a:r>
            <a:r>
              <a:rPr lang="zh-CN" altLang="en-US" sz="2400" dirty="0">
                <a:solidFill>
                  <a:schemeClr val="bg1"/>
                </a:solidFill>
              </a:rPr>
              <a:t>。</a:t>
            </a:r>
          </a:p>
          <a:p>
            <a:endParaRPr lang="en-US" altLang="zh-CN" sz="2400" dirty="0">
              <a:solidFill>
                <a:schemeClr val="bg1"/>
              </a:solidFill>
            </a:endParaRPr>
          </a:p>
          <a:p>
            <a:r>
              <a:rPr lang="zh-CN" altLang="en-US" sz="2400" dirty="0">
                <a:solidFill>
                  <a:schemeClr val="bg1"/>
                </a:solidFill>
              </a:rPr>
              <a:t>访问控制、磁盘和内存的使用统计都是在列族层面进行的。</a:t>
            </a:r>
          </a:p>
        </p:txBody>
      </p:sp>
    </p:spTree>
    <p:extLst>
      <p:ext uri="{BB962C8B-B14F-4D97-AF65-F5344CB8AC3E}">
        <p14:creationId xmlns:p14="http://schemas.microsoft.com/office/powerpoint/2010/main" val="1097245598"/>
      </p:ext>
    </p:extLst>
  </p:cSld>
  <p:clrMapOvr>
    <a:masterClrMapping/>
  </p:clrMapOvr>
  <p:transition spd="slow"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799"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a:p>
            <a:endParaRPr lang="en-US" altLang="zh-CN" dirty="0"/>
          </a:p>
          <a:p>
            <a:endParaRPr lang="zh-CN" altLang="en-US" dirty="0"/>
          </a:p>
        </p:txBody>
      </p:sp>
      <p:sp>
        <p:nvSpPr>
          <p:cNvPr id="22" name="文本框 21"/>
          <p:cNvSpPr txBox="1"/>
          <p:nvPr/>
        </p:nvSpPr>
        <p:spPr>
          <a:xfrm>
            <a:off x="482248" y="376422"/>
            <a:ext cx="7009415"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技术简要介绍</a:t>
            </a:r>
            <a:r>
              <a:rPr lang="en-US" altLang="zh-CN" sz="3600" b="1" dirty="0" smtClean="0">
                <a:solidFill>
                  <a:srgbClr val="519CD6"/>
                </a:solidFill>
                <a:latin typeface="微软雅黑" panose="020B0503020204020204" pitchFamily="34" charset="-122"/>
                <a:ea typeface="微软雅黑" panose="020B0503020204020204" pitchFamily="34" charset="-122"/>
              </a:rPr>
              <a:t>-</a:t>
            </a:r>
            <a:r>
              <a:rPr lang="en-US" altLang="zh-CN" sz="3600" dirty="0" smtClean="0">
                <a:solidFill>
                  <a:schemeClr val="accent1"/>
                </a:solidFill>
              </a:rPr>
              <a:t>Column</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sp>
        <p:nvSpPr>
          <p:cNvPr id="5" name="文本框 15"/>
          <p:cNvSpPr txBox="1"/>
          <p:nvPr/>
        </p:nvSpPr>
        <p:spPr>
          <a:xfrm>
            <a:off x="439173" y="1005869"/>
            <a:ext cx="10020282" cy="1569660"/>
          </a:xfrm>
          <a:prstGeom prst="rect">
            <a:avLst/>
          </a:prstGeom>
          <a:noFill/>
        </p:spPr>
        <p:txBody>
          <a:bodyPr wrap="square" rtlCol="0">
            <a:spAutoFit/>
          </a:bodyPr>
          <a:lstStyle/>
          <a:p>
            <a:r>
              <a:rPr lang="zh-CN" altLang="en-US" sz="2400" dirty="0">
                <a:solidFill>
                  <a:schemeClr val="bg1"/>
                </a:solidFill>
              </a:rPr>
              <a:t>列的格式一般定义为：</a:t>
            </a:r>
            <a:r>
              <a:rPr lang="en-US" altLang="zh-CN" sz="2400" dirty="0" err="1">
                <a:solidFill>
                  <a:schemeClr val="bg1"/>
                </a:solidFill>
              </a:rPr>
              <a:t>family:qualifier</a:t>
            </a:r>
            <a:r>
              <a:rPr lang="zh-CN" altLang="en-US" sz="2400" dirty="0">
                <a:solidFill>
                  <a:schemeClr val="bg1"/>
                </a:solidFill>
              </a:rPr>
              <a:t>，</a:t>
            </a:r>
            <a:r>
              <a:rPr lang="en-US" altLang="zh-CN" sz="2400" dirty="0">
                <a:solidFill>
                  <a:schemeClr val="bg1"/>
                </a:solidFill>
              </a:rPr>
              <a:t>qualifier</a:t>
            </a:r>
            <a:r>
              <a:rPr lang="zh-CN" altLang="en-US" sz="2400" dirty="0">
                <a:solidFill>
                  <a:schemeClr val="bg1"/>
                </a:solidFill>
              </a:rPr>
              <a:t>是任意的字节数组，列的数量没有限制，列值没有类型和长度的限定。</a:t>
            </a:r>
            <a:endParaRPr lang="en-US" altLang="zh-CN" sz="2400" dirty="0">
              <a:solidFill>
                <a:schemeClr val="bg1"/>
              </a:solidFill>
            </a:endParaRPr>
          </a:p>
          <a:p>
            <a:endParaRPr lang="zh-CN" altLang="en-US" sz="2400" dirty="0">
              <a:solidFill>
                <a:schemeClr val="bg1"/>
              </a:solidFill>
            </a:endParaRPr>
          </a:p>
          <a:p>
            <a:r>
              <a:rPr lang="zh-CN" altLang="en-US" sz="2400" dirty="0">
                <a:solidFill>
                  <a:schemeClr val="bg1"/>
                </a:solidFill>
              </a:rPr>
              <a:t>列无须提前定义，可后期自由扩展，对</a:t>
            </a:r>
            <a:r>
              <a:rPr lang="en-US" altLang="zh-CN" sz="2400" dirty="0">
                <a:solidFill>
                  <a:schemeClr val="bg1"/>
                </a:solidFill>
              </a:rPr>
              <a:t>NULL</a:t>
            </a:r>
            <a:r>
              <a:rPr lang="zh-CN" altLang="en-US" sz="2400" dirty="0">
                <a:solidFill>
                  <a:schemeClr val="bg1"/>
                </a:solidFill>
              </a:rPr>
              <a:t>值的列，不占用</a:t>
            </a:r>
            <a:r>
              <a:rPr lang="zh-CN" altLang="en-US" sz="2400" dirty="0" smtClean="0">
                <a:solidFill>
                  <a:schemeClr val="bg1"/>
                </a:solidFill>
              </a:rPr>
              <a:t>存储空间</a:t>
            </a:r>
            <a:r>
              <a:rPr lang="zh-CN" altLang="en-US" sz="2400" dirty="0">
                <a:solidFill>
                  <a:schemeClr val="bg1"/>
                </a:solidFill>
              </a:rPr>
              <a:t>。</a:t>
            </a:r>
          </a:p>
        </p:txBody>
      </p:sp>
    </p:spTree>
    <p:extLst>
      <p:ext uri="{BB962C8B-B14F-4D97-AF65-F5344CB8AC3E}">
        <p14:creationId xmlns:p14="http://schemas.microsoft.com/office/powerpoint/2010/main" val="28357981"/>
      </p:ext>
    </p:extLst>
  </p:cSld>
  <p:clrMapOvr>
    <a:masterClrMapping/>
  </p:clrMapOvr>
  <p:transition spd="slow"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67457" y="156210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67457" y="3208019"/>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67457" y="4853929"/>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26513" y="1588525"/>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01</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文本框 12"/>
          <p:cNvSpPr txBox="1"/>
          <p:nvPr/>
        </p:nvSpPr>
        <p:spPr>
          <a:xfrm>
            <a:off x="926513" y="3256544"/>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文本框 13"/>
          <p:cNvSpPr txBox="1"/>
          <p:nvPr/>
        </p:nvSpPr>
        <p:spPr>
          <a:xfrm>
            <a:off x="926513" y="4923684"/>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16" name="直接连接符 15"/>
          <p:cNvCxnSpPr/>
          <p:nvPr/>
        </p:nvCxnSpPr>
        <p:spPr>
          <a:xfrm>
            <a:off x="1868206" y="2527591"/>
            <a:ext cx="4129527"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868207" y="3970424"/>
            <a:ext cx="4129527"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868208" y="5621803"/>
            <a:ext cx="4129527"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992949" y="2124934"/>
            <a:ext cx="2338419"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Hbase</a:t>
            </a:r>
            <a:r>
              <a:rPr lang="zh-CN" altLang="en-US" sz="2000" b="1" dirty="0" smtClean="0">
                <a:solidFill>
                  <a:srgbClr val="519CD6"/>
                </a:solidFill>
                <a:latin typeface="微软雅黑" panose="020B0503020204020204" pitchFamily="34" charset="-122"/>
                <a:ea typeface="微软雅黑" panose="020B0503020204020204" pitchFamily="34" charset="-122"/>
              </a:rPr>
              <a:t>数据库设计</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950052" y="3557637"/>
            <a:ext cx="2381316"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Hbase</a:t>
            </a:r>
            <a:r>
              <a:rPr lang="zh-CN" altLang="en-US" sz="2000" b="1" dirty="0" smtClean="0">
                <a:solidFill>
                  <a:srgbClr val="519CD6"/>
                </a:solidFill>
                <a:latin typeface="微软雅黑" panose="020B0503020204020204" pitchFamily="34" charset="-122"/>
                <a:ea typeface="微软雅黑" panose="020B0503020204020204" pitchFamily="34" charset="-122"/>
              </a:rPr>
              <a:t>写操作</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950052" y="5117295"/>
            <a:ext cx="2108601"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Hbase</a:t>
            </a:r>
            <a:r>
              <a:rPr lang="zh-CN" altLang="en-US" sz="2000" b="1" dirty="0" smtClean="0">
                <a:solidFill>
                  <a:srgbClr val="519CD6"/>
                </a:solidFill>
                <a:latin typeface="微软雅黑" panose="020B0503020204020204" pitchFamily="34" charset="-122"/>
                <a:ea typeface="微软雅黑" panose="020B0503020204020204" pitchFamily="34" charset="-122"/>
              </a:rPr>
              <a:t>读操作</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7373315" y="2488484"/>
            <a:ext cx="4129527"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373316" y="3947359"/>
            <a:ext cx="4129527"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455160" y="2037701"/>
            <a:ext cx="3774313" cy="400110"/>
          </a:xfrm>
          <a:prstGeom prst="rect">
            <a:avLst/>
          </a:prstGeom>
          <a:noFill/>
        </p:spPr>
        <p:txBody>
          <a:bodyPr wrap="square" rtlCol="0">
            <a:spAutoFit/>
          </a:bodyPr>
          <a:lstStyle/>
          <a:p>
            <a:r>
              <a:rPr lang="en-US" altLang="zh-CN" sz="2000" b="1" dirty="0" err="1" smtClean="0">
                <a:solidFill>
                  <a:srgbClr val="E8B161"/>
                </a:solidFill>
                <a:latin typeface="微软雅黑" panose="020B0503020204020204" pitchFamily="34" charset="-122"/>
                <a:ea typeface="微软雅黑" panose="020B0503020204020204" pitchFamily="34" charset="-122"/>
              </a:rPr>
              <a:t>Hbase</a:t>
            </a:r>
            <a:r>
              <a:rPr lang="zh-CN" altLang="en-US" sz="2000" b="1" dirty="0" smtClean="0">
                <a:solidFill>
                  <a:srgbClr val="E8B161"/>
                </a:solidFill>
                <a:latin typeface="微软雅黑" panose="020B0503020204020204" pitchFamily="34" charset="-122"/>
                <a:ea typeface="微软雅黑" panose="020B0503020204020204" pitchFamily="34" charset="-122"/>
              </a:rPr>
              <a:t>技术与现有渠道框架结合</a:t>
            </a:r>
            <a:endParaRPr lang="zh-CN" altLang="en-US" sz="2000" b="1" dirty="0">
              <a:solidFill>
                <a:srgbClr val="E8B16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455161" y="3502488"/>
            <a:ext cx="3613892" cy="400110"/>
          </a:xfrm>
          <a:prstGeom prst="rect">
            <a:avLst/>
          </a:prstGeom>
          <a:noFill/>
        </p:spPr>
        <p:txBody>
          <a:bodyPr wrap="square" rtlCol="0">
            <a:spAutoFit/>
          </a:bodyPr>
          <a:lstStyle/>
          <a:p>
            <a:r>
              <a:rPr lang="en-US" altLang="zh-CN" sz="2000" b="1" dirty="0" err="1" smtClean="0">
                <a:solidFill>
                  <a:srgbClr val="E8B161"/>
                </a:solidFill>
                <a:latin typeface="微软雅黑" panose="020B0503020204020204" pitchFamily="34" charset="-122"/>
                <a:ea typeface="微软雅黑" panose="020B0503020204020204" pitchFamily="34" charset="-122"/>
              </a:rPr>
              <a:t>Hbase</a:t>
            </a:r>
            <a:r>
              <a:rPr lang="zh-CN" altLang="en-US" sz="2000" b="1" dirty="0" smtClean="0">
                <a:solidFill>
                  <a:srgbClr val="E8B161"/>
                </a:solidFill>
                <a:latin typeface="微软雅黑" panose="020B0503020204020204" pitchFamily="34" charset="-122"/>
                <a:ea typeface="微软雅黑" panose="020B0503020204020204" pitchFamily="34" charset="-122"/>
              </a:rPr>
              <a:t>发布生产管理</a:t>
            </a:r>
            <a:endParaRPr lang="zh-CN" altLang="en-US" sz="2000" b="1" dirty="0">
              <a:solidFill>
                <a:srgbClr val="E8B161"/>
              </a:solidFill>
              <a:latin typeface="微软雅黑" panose="020B0503020204020204" pitchFamily="34" charset="-122"/>
              <a:ea typeface="微软雅黑" panose="020B0503020204020204" pitchFamily="34" charset="-122"/>
            </a:endParaRPr>
          </a:p>
        </p:txBody>
      </p:sp>
      <p:sp>
        <p:nvSpPr>
          <p:cNvPr id="34" name="椭圆 33"/>
          <p:cNvSpPr/>
          <p:nvPr/>
        </p:nvSpPr>
        <p:spPr>
          <a:xfrm>
            <a:off x="6368284" y="1562108"/>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9CD6"/>
              </a:solidFill>
            </a:endParaRPr>
          </a:p>
        </p:txBody>
      </p:sp>
      <p:sp>
        <p:nvSpPr>
          <p:cNvPr id="35" name="椭圆 34"/>
          <p:cNvSpPr/>
          <p:nvPr/>
        </p:nvSpPr>
        <p:spPr>
          <a:xfrm>
            <a:off x="6368284" y="3208019"/>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327340" y="1604567"/>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8" name="文本框 37"/>
          <p:cNvSpPr txBox="1"/>
          <p:nvPr/>
        </p:nvSpPr>
        <p:spPr>
          <a:xfrm>
            <a:off x="6327340" y="3256544"/>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05</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文本框 15"/>
          <p:cNvSpPr txBox="1"/>
          <p:nvPr/>
        </p:nvSpPr>
        <p:spPr>
          <a:xfrm>
            <a:off x="872306" y="492525"/>
            <a:ext cx="5946354" cy="830997"/>
          </a:xfrm>
          <a:prstGeom prst="rect">
            <a:avLst/>
          </a:prstGeom>
          <a:noFill/>
        </p:spPr>
        <p:txBody>
          <a:bodyPr wrap="square" rtlCol="0">
            <a:spAutoFit/>
          </a:bodyPr>
          <a:lstStyle/>
          <a:p>
            <a:pPr algn="dist"/>
            <a:r>
              <a:rPr lang="en-US" altLang="zh-CN" sz="2400" b="1" dirty="0" err="1" smtClean="0">
                <a:solidFill>
                  <a:schemeClr val="accent1"/>
                </a:solidFill>
                <a:latin typeface="微软雅黑" panose="020B0503020204020204" pitchFamily="34" charset="-122"/>
                <a:ea typeface="微软雅黑" panose="020B0503020204020204" pitchFamily="34" charset="-122"/>
              </a:rPr>
              <a:t>Hbase</a:t>
            </a:r>
            <a:r>
              <a:rPr lang="zh-CN" altLang="en-US" sz="2400" b="1" dirty="0" smtClean="0">
                <a:solidFill>
                  <a:schemeClr val="accent1"/>
                </a:solidFill>
                <a:latin typeface="微软雅黑" panose="020B0503020204020204" pitchFamily="34" charset="-122"/>
                <a:ea typeface="微软雅黑" panose="020B0503020204020204" pitchFamily="34" charset="-122"/>
              </a:rPr>
              <a:t>技术在订单营运监控项目应用步骤</a:t>
            </a:r>
            <a:r>
              <a:rPr lang="zh-CN" altLang="en-US" sz="2400" b="1" dirty="0" smtClean="0">
                <a:solidFill>
                  <a:schemeClr val="bg1"/>
                </a:solidFill>
                <a:latin typeface="微软雅黑" panose="020B0503020204020204" pitchFamily="34" charset="-122"/>
                <a:ea typeface="微软雅黑" panose="020B0503020204020204" pitchFamily="34" charset="-122"/>
              </a:rPr>
              <a:t>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2381196"/>
      </p:ext>
    </p:extLst>
  </p:cSld>
  <p:clrMapOvr>
    <a:masterClrMapping/>
  </p:clrMapOvr>
  <p:transition spd="slow"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8337"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72307" y="1310667"/>
            <a:ext cx="1746913"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同步批次表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82248" y="376422"/>
            <a:ext cx="4867675"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数据库表设计</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23" name="文本框 15"/>
          <p:cNvSpPr txBox="1"/>
          <p:nvPr/>
        </p:nvSpPr>
        <p:spPr>
          <a:xfrm>
            <a:off x="896371" y="2345377"/>
            <a:ext cx="1746913"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订单路由表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文本框 15"/>
          <p:cNvSpPr txBox="1"/>
          <p:nvPr/>
        </p:nvSpPr>
        <p:spPr>
          <a:xfrm>
            <a:off x="904393" y="3845305"/>
            <a:ext cx="2592787"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订单路由索引表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文本框 15"/>
          <p:cNvSpPr txBox="1"/>
          <p:nvPr/>
        </p:nvSpPr>
        <p:spPr>
          <a:xfrm>
            <a:off x="896374" y="5072519"/>
            <a:ext cx="2135586"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订单超时表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6" name="文本框 15"/>
          <p:cNvSpPr txBox="1"/>
          <p:nvPr/>
        </p:nvSpPr>
        <p:spPr>
          <a:xfrm>
            <a:off x="3064044" y="1285059"/>
            <a:ext cx="7710233" cy="461665"/>
          </a:xfrm>
          <a:prstGeom prst="rect">
            <a:avLst/>
          </a:prstGeom>
          <a:noFill/>
        </p:spPr>
        <p:txBody>
          <a:bodyPr wrap="square" rtlCol="0">
            <a:spAutoFit/>
          </a:bodyPr>
          <a:lstStyle/>
          <a:p>
            <a:pPr algn="dist"/>
            <a:r>
              <a:rPr lang="en-US" altLang="zh-CN" sz="2400" b="1" dirty="0" err="1" smtClean="0">
                <a:solidFill>
                  <a:schemeClr val="bg1"/>
                </a:solidFill>
                <a:latin typeface="+mj-lt"/>
                <a:ea typeface="微软雅黑" panose="020B0503020204020204" pitchFamily="34" charset="-122"/>
              </a:rPr>
              <a:t>Rowkey</a:t>
            </a:r>
            <a:r>
              <a:rPr lang="zh-CN" altLang="en-US" sz="2400" b="1" dirty="0" smtClean="0">
                <a:solidFill>
                  <a:schemeClr val="bg1"/>
                </a:solidFill>
                <a:latin typeface="微软雅黑" panose="020B0503020204020204" pitchFamily="34" charset="-122"/>
                <a:ea typeface="微软雅黑" panose="020B0503020204020204" pitchFamily="34" charset="-122"/>
              </a:rPr>
              <a:t>设计：当前时间戳，一个列簇记录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7" name="文本框 15"/>
          <p:cNvSpPr txBox="1"/>
          <p:nvPr/>
        </p:nvSpPr>
        <p:spPr>
          <a:xfrm>
            <a:off x="3208429" y="2311333"/>
            <a:ext cx="7491662" cy="1200329"/>
          </a:xfrm>
          <a:prstGeom prst="rect">
            <a:avLst/>
          </a:prstGeom>
          <a:noFill/>
        </p:spPr>
        <p:txBody>
          <a:bodyPr wrap="square" rtlCol="0">
            <a:spAutoFit/>
          </a:bodyPr>
          <a:lstStyle/>
          <a:p>
            <a:pPr algn="dist"/>
            <a:r>
              <a:rPr lang="en-US" altLang="zh-CN" sz="2400" b="1" dirty="0" err="1" smtClean="0">
                <a:solidFill>
                  <a:schemeClr val="bg1"/>
                </a:solidFill>
                <a:latin typeface="微软雅黑" panose="020B0503020204020204" pitchFamily="34" charset="-122"/>
                <a:ea typeface="微软雅黑" panose="020B0503020204020204" pitchFamily="34" charset="-122"/>
              </a:rPr>
              <a:t>Rowkey</a:t>
            </a:r>
            <a:r>
              <a:rPr lang="zh-CN" altLang="en-US" sz="2400" b="1" dirty="0" smtClean="0">
                <a:solidFill>
                  <a:schemeClr val="bg1"/>
                </a:solidFill>
                <a:latin typeface="微软雅黑" panose="020B0503020204020204" pitchFamily="34" charset="-122"/>
                <a:ea typeface="微软雅黑" panose="020B0503020204020204" pitchFamily="34" charset="-122"/>
              </a:rPr>
              <a:t>设计：下单时间</a:t>
            </a:r>
            <a:r>
              <a:rPr lang="en-US" altLang="zh-CN" sz="2400" b="1" dirty="0" smtClean="0">
                <a:solidFill>
                  <a:schemeClr val="bg1"/>
                </a:solidFill>
                <a:latin typeface="微软雅黑" panose="020B0503020204020204" pitchFamily="34" charset="-122"/>
                <a:ea typeface="微软雅黑" panose="020B0503020204020204" pitchFamily="34" charset="-122"/>
              </a:rPr>
              <a:t>_</a:t>
            </a:r>
            <a:r>
              <a:rPr lang="zh-CN" altLang="en-US" sz="2400" b="1" dirty="0" smtClean="0">
                <a:solidFill>
                  <a:schemeClr val="bg1"/>
                </a:solidFill>
                <a:latin typeface="微软雅黑" panose="020B0503020204020204" pitchFamily="34" charset="-122"/>
                <a:ea typeface="微软雅黑" panose="020B0503020204020204" pitchFamily="34" charset="-122"/>
              </a:rPr>
              <a:t>订单编号</a:t>
            </a:r>
            <a:r>
              <a:rPr lang="en-US" altLang="zh-CN" sz="2400" b="1" dirty="0" smtClean="0">
                <a:solidFill>
                  <a:schemeClr val="bg1"/>
                </a:solidFill>
                <a:latin typeface="微软雅黑" panose="020B0503020204020204" pitchFamily="34" charset="-122"/>
                <a:ea typeface="微软雅黑" panose="020B0503020204020204" pitchFamily="34" charset="-122"/>
              </a:rPr>
              <a:t>_</a:t>
            </a:r>
            <a:r>
              <a:rPr lang="zh-CN" altLang="en-US" sz="2400" b="1" dirty="0" smtClean="0">
                <a:solidFill>
                  <a:schemeClr val="bg1"/>
                </a:solidFill>
                <a:latin typeface="微软雅黑" panose="020B0503020204020204" pitchFamily="34" charset="-122"/>
                <a:ea typeface="微软雅黑" panose="020B0503020204020204" pitchFamily="34" charset="-122"/>
              </a:rPr>
              <a:t>订单归属，</a:t>
            </a:r>
            <a:r>
              <a:rPr lang="zh-CN" altLang="en-US" sz="2400" b="1" dirty="0">
                <a:solidFill>
                  <a:schemeClr val="bg1"/>
                </a:solidFill>
                <a:latin typeface="微软雅黑" panose="020B0503020204020204" pitchFamily="34" charset="-122"/>
                <a:ea typeface="微软雅黑" panose="020B0503020204020204" pitchFamily="34" charset="-122"/>
              </a:rPr>
              <a:t>列簇</a:t>
            </a:r>
            <a:r>
              <a:rPr lang="zh-CN" altLang="en-US" sz="2400" b="1" dirty="0" smtClean="0">
                <a:solidFill>
                  <a:schemeClr val="bg1"/>
                </a:solidFill>
                <a:latin typeface="微软雅黑" panose="020B0503020204020204" pitchFamily="34" charset="-122"/>
                <a:ea typeface="微软雅黑" panose="020B0503020204020204" pitchFamily="34" charset="-122"/>
              </a:rPr>
              <a:t>根据订单数据属性分为：订单基本信息，订单仓储信息，订单物流信息，订单商品信息</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文本框 15"/>
          <p:cNvSpPr txBox="1"/>
          <p:nvPr/>
        </p:nvSpPr>
        <p:spPr>
          <a:xfrm>
            <a:off x="3649585" y="3779177"/>
            <a:ext cx="7491662" cy="830997"/>
          </a:xfrm>
          <a:prstGeom prst="rect">
            <a:avLst/>
          </a:prstGeom>
          <a:noFill/>
        </p:spPr>
        <p:txBody>
          <a:bodyPr wrap="square" rtlCol="0">
            <a:spAutoFit/>
          </a:bodyPr>
          <a:lstStyle/>
          <a:p>
            <a:pPr algn="dist"/>
            <a:r>
              <a:rPr lang="en-US" altLang="zh-CN" sz="2400" b="1" dirty="0" err="1" smtClean="0">
                <a:solidFill>
                  <a:schemeClr val="bg1"/>
                </a:solidFill>
                <a:latin typeface="微软雅黑" panose="020B0503020204020204" pitchFamily="34" charset="-122"/>
                <a:ea typeface="微软雅黑" panose="020B0503020204020204" pitchFamily="34" charset="-122"/>
              </a:rPr>
              <a:t>Rowkey</a:t>
            </a:r>
            <a:r>
              <a:rPr lang="zh-CN" altLang="en-US" sz="2400" b="1" dirty="0" smtClean="0">
                <a:solidFill>
                  <a:schemeClr val="bg1"/>
                </a:solidFill>
                <a:latin typeface="微软雅黑" panose="020B0503020204020204" pitchFamily="34" charset="-122"/>
                <a:ea typeface="微软雅黑" panose="020B0503020204020204" pitchFamily="34" charset="-122"/>
              </a:rPr>
              <a:t>设计：订单编号</a:t>
            </a:r>
            <a:r>
              <a:rPr lang="en-US" altLang="zh-CN" sz="2400" b="1" dirty="0" smtClean="0">
                <a:solidFill>
                  <a:schemeClr val="bg1"/>
                </a:solidFill>
                <a:latin typeface="微软雅黑" panose="020B0503020204020204" pitchFamily="34" charset="-122"/>
                <a:ea typeface="微软雅黑" panose="020B0503020204020204" pitchFamily="34" charset="-122"/>
              </a:rPr>
              <a:t>_</a:t>
            </a:r>
            <a:r>
              <a:rPr lang="zh-CN" altLang="en-US" sz="2400" b="1" dirty="0" smtClean="0">
                <a:solidFill>
                  <a:schemeClr val="bg1"/>
                </a:solidFill>
                <a:latin typeface="微软雅黑" panose="020B0503020204020204" pitchFamily="34" charset="-122"/>
                <a:ea typeface="微软雅黑" panose="020B0503020204020204" pitchFamily="34" charset="-122"/>
              </a:rPr>
              <a:t>状态，一个列簇用来关联到订单路由表中的</a:t>
            </a:r>
            <a:r>
              <a:rPr lang="en-US" altLang="zh-CN" sz="2400" b="1" dirty="0" err="1" smtClean="0">
                <a:solidFill>
                  <a:schemeClr val="bg1"/>
                </a:solidFill>
                <a:latin typeface="Aharoni" pitchFamily="2" charset="-79"/>
                <a:ea typeface="微软雅黑" panose="020B0503020204020204" pitchFamily="34" charset="-122"/>
                <a:cs typeface="Aharoni" pitchFamily="2" charset="-79"/>
              </a:rPr>
              <a:t>rowkey</a:t>
            </a:r>
            <a:r>
              <a:rPr lang="zh-CN" altLang="en-US" sz="2400" b="1" dirty="0" smtClean="0">
                <a:solidFill>
                  <a:schemeClr val="bg1"/>
                </a:solidFill>
                <a:latin typeface="微软雅黑" panose="020B0503020204020204" pitchFamily="34" charset="-122"/>
                <a:ea typeface="微软雅黑" panose="020B0503020204020204" pitchFamily="34" charset="-122"/>
              </a:rPr>
              <a:t>主键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9" name="文本框 15"/>
          <p:cNvSpPr txBox="1"/>
          <p:nvPr/>
        </p:nvSpPr>
        <p:spPr>
          <a:xfrm>
            <a:off x="3609481" y="5006391"/>
            <a:ext cx="7491662" cy="1200329"/>
          </a:xfrm>
          <a:prstGeom prst="rect">
            <a:avLst/>
          </a:prstGeom>
          <a:noFill/>
        </p:spPr>
        <p:txBody>
          <a:bodyPr wrap="square" rtlCol="0">
            <a:spAutoFit/>
          </a:bodyPr>
          <a:lstStyle/>
          <a:p>
            <a:pPr algn="dist"/>
            <a:r>
              <a:rPr lang="en-US" altLang="zh-CN" sz="2400" b="1" dirty="0" err="1" smtClean="0">
                <a:solidFill>
                  <a:schemeClr val="bg1"/>
                </a:solidFill>
                <a:latin typeface="微软雅黑" panose="020B0503020204020204" pitchFamily="34" charset="-122"/>
                <a:ea typeface="微软雅黑" panose="020B0503020204020204" pitchFamily="34" charset="-122"/>
              </a:rPr>
              <a:t>Rowkey</a:t>
            </a:r>
            <a:r>
              <a:rPr lang="zh-CN" altLang="en-US" sz="2400" b="1" dirty="0" smtClean="0">
                <a:solidFill>
                  <a:schemeClr val="bg1"/>
                </a:solidFill>
                <a:latin typeface="微软雅黑" panose="020B0503020204020204" pitchFamily="34" charset="-122"/>
                <a:ea typeface="微软雅黑" panose="020B0503020204020204" pitchFamily="34" charset="-122"/>
              </a:rPr>
              <a:t>设计：下单时间</a:t>
            </a:r>
            <a:r>
              <a:rPr lang="en-US" altLang="zh-CN" sz="2400" b="1" dirty="0" smtClean="0">
                <a:solidFill>
                  <a:schemeClr val="bg1"/>
                </a:solidFill>
                <a:latin typeface="微软雅黑" panose="020B0503020204020204" pitchFamily="34" charset="-122"/>
                <a:ea typeface="微软雅黑" panose="020B0503020204020204" pitchFamily="34" charset="-122"/>
              </a:rPr>
              <a:t>_</a:t>
            </a:r>
            <a:r>
              <a:rPr lang="zh-CN" altLang="en-US" sz="2400" b="1" dirty="0" smtClean="0">
                <a:solidFill>
                  <a:schemeClr val="bg1"/>
                </a:solidFill>
                <a:latin typeface="微软雅黑" panose="020B0503020204020204" pitchFamily="34" charset="-122"/>
                <a:ea typeface="微软雅黑" panose="020B0503020204020204" pitchFamily="34" charset="-122"/>
              </a:rPr>
              <a:t>订单编号</a:t>
            </a:r>
            <a:r>
              <a:rPr lang="en-US" altLang="zh-CN" sz="2400" b="1" dirty="0" smtClean="0">
                <a:solidFill>
                  <a:schemeClr val="bg1"/>
                </a:solidFill>
                <a:latin typeface="微软雅黑" panose="020B0503020204020204" pitchFamily="34" charset="-122"/>
                <a:ea typeface="微软雅黑" panose="020B0503020204020204" pitchFamily="34" charset="-122"/>
              </a:rPr>
              <a:t>_</a:t>
            </a:r>
            <a:r>
              <a:rPr lang="zh-CN" altLang="en-US" sz="2400" b="1" dirty="0" smtClean="0">
                <a:solidFill>
                  <a:schemeClr val="bg1"/>
                </a:solidFill>
                <a:latin typeface="微软雅黑" panose="020B0503020204020204" pitchFamily="34" charset="-122"/>
                <a:ea typeface="微软雅黑" panose="020B0503020204020204" pitchFamily="34" charset="-122"/>
              </a:rPr>
              <a:t>订单归属</a:t>
            </a:r>
            <a:r>
              <a:rPr lang="en-US" altLang="zh-CN" sz="2400" b="1" dirty="0" smtClean="0">
                <a:solidFill>
                  <a:schemeClr val="bg1"/>
                </a:solidFill>
                <a:latin typeface="微软雅黑" panose="020B0503020204020204" pitchFamily="34" charset="-122"/>
                <a:ea typeface="微软雅黑" panose="020B0503020204020204" pitchFamily="34" charset="-122"/>
              </a:rPr>
              <a:t>_</a:t>
            </a:r>
            <a:r>
              <a:rPr lang="zh-CN" altLang="en-US" sz="2400" b="1" dirty="0" smtClean="0">
                <a:solidFill>
                  <a:schemeClr val="bg1"/>
                </a:solidFill>
                <a:latin typeface="微软雅黑" panose="020B0503020204020204" pitchFamily="34" charset="-122"/>
                <a:ea typeface="微软雅黑" panose="020B0503020204020204" pitchFamily="34" charset="-122"/>
              </a:rPr>
              <a:t>当前时间，一个列簇用来记录订单的其它当前数据，提供订单超时页面搜索之用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2901890"/>
      </p:ext>
    </p:extLst>
  </p:cSld>
  <p:clrMapOvr>
    <a:masterClrMapping/>
  </p:clrMapOvr>
  <p:transition spd="slow"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82249" y="376422"/>
            <a:ext cx="3480151"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写操作</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8" name="矩形 7"/>
          <p:cNvSpPr/>
          <p:nvPr/>
        </p:nvSpPr>
        <p:spPr>
          <a:xfrm>
            <a:off x="128337"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0" name="文本框 15"/>
          <p:cNvSpPr txBox="1"/>
          <p:nvPr/>
        </p:nvSpPr>
        <p:spPr>
          <a:xfrm>
            <a:off x="647717" y="1182331"/>
            <a:ext cx="5704958"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向一张表里横向插入数据列和列值</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28337" y="2149642"/>
            <a:ext cx="11566358" cy="1938992"/>
          </a:xfrm>
          <a:prstGeom prst="rect">
            <a:avLst/>
          </a:prstGeom>
          <a:noFill/>
        </p:spPr>
        <p:txBody>
          <a:bodyPr wrap="square" rtlCol="0">
            <a:spAutoFit/>
          </a:bodyPr>
          <a:lstStyle/>
          <a:p>
            <a:r>
              <a:rPr lang="en-US" altLang="zh-CN" sz="2400" dirty="0" err="1">
                <a:solidFill>
                  <a:schemeClr val="bg1"/>
                </a:solidFill>
              </a:rPr>
              <a:t>HTableInterface</a:t>
            </a:r>
            <a:r>
              <a:rPr lang="en-US" altLang="zh-CN" sz="2400" dirty="0">
                <a:solidFill>
                  <a:schemeClr val="bg1"/>
                </a:solidFill>
              </a:rPr>
              <a:t> table =</a:t>
            </a:r>
            <a:r>
              <a:rPr lang="en-US" altLang="zh-CN" sz="2400" dirty="0" err="1">
                <a:solidFill>
                  <a:schemeClr val="bg1"/>
                </a:solidFill>
              </a:rPr>
              <a:t>HBaseUtil.getTable</a:t>
            </a:r>
            <a:r>
              <a:rPr lang="en-US" altLang="zh-CN" sz="2400" dirty="0">
                <a:solidFill>
                  <a:schemeClr val="bg1"/>
                </a:solidFill>
              </a:rPr>
              <a:t>(</a:t>
            </a:r>
            <a:r>
              <a:rPr lang="en-US" altLang="zh-CN" sz="2400" dirty="0" err="1">
                <a:solidFill>
                  <a:schemeClr val="bg1"/>
                </a:solidFill>
              </a:rPr>
              <a:t>tableName</a:t>
            </a:r>
            <a:r>
              <a:rPr lang="en-US" altLang="zh-CN" sz="2400" dirty="0" smtClean="0">
                <a:solidFill>
                  <a:schemeClr val="bg1"/>
                </a:solidFill>
              </a:rPr>
              <a:t>);   //</a:t>
            </a:r>
            <a:r>
              <a:rPr lang="zh-CN" altLang="en-US" sz="2400" dirty="0" smtClean="0">
                <a:solidFill>
                  <a:schemeClr val="bg1"/>
                </a:solidFill>
              </a:rPr>
              <a:t>建立连接，获取</a:t>
            </a:r>
            <a:r>
              <a:rPr lang="en-US" altLang="zh-CN" sz="2400" dirty="0" smtClean="0">
                <a:solidFill>
                  <a:schemeClr val="bg1"/>
                </a:solidFill>
              </a:rPr>
              <a:t>table</a:t>
            </a:r>
            <a:r>
              <a:rPr lang="zh-CN" altLang="en-US" sz="2400" dirty="0" smtClean="0">
                <a:solidFill>
                  <a:schemeClr val="bg1"/>
                </a:solidFill>
              </a:rPr>
              <a:t>对</a:t>
            </a:r>
            <a:r>
              <a:rPr lang="en-US" altLang="zh-CN" sz="2400" dirty="0" smtClean="0">
                <a:solidFill>
                  <a:schemeClr val="bg1"/>
                </a:solidFill>
              </a:rPr>
              <a:t>								          </a:t>
            </a:r>
            <a:r>
              <a:rPr lang="zh-CN" altLang="en-US" sz="2400" dirty="0" smtClean="0">
                <a:solidFill>
                  <a:schemeClr val="bg1"/>
                </a:solidFill>
              </a:rPr>
              <a:t>象</a:t>
            </a:r>
            <a:r>
              <a:rPr lang="en-US" altLang="zh-CN" sz="2400" dirty="0" smtClean="0">
                <a:solidFill>
                  <a:schemeClr val="bg1"/>
                </a:solidFill>
              </a:rPr>
              <a:t>		</a:t>
            </a:r>
            <a:endParaRPr lang="en-US" altLang="zh-CN" sz="2400" dirty="0">
              <a:solidFill>
                <a:schemeClr val="bg1"/>
              </a:solidFill>
            </a:endParaRPr>
          </a:p>
          <a:p>
            <a:r>
              <a:rPr lang="en-US" altLang="zh-CN" sz="2400" dirty="0">
                <a:solidFill>
                  <a:schemeClr val="bg1"/>
                </a:solidFill>
              </a:rPr>
              <a:t>Put p =new Put(</a:t>
            </a:r>
            <a:r>
              <a:rPr lang="en-US" altLang="zh-CN" sz="2400" dirty="0" err="1">
                <a:solidFill>
                  <a:schemeClr val="bg1"/>
                </a:solidFill>
              </a:rPr>
              <a:t>Bytes.getBytes</a:t>
            </a:r>
            <a:r>
              <a:rPr lang="en-US" altLang="zh-CN" sz="2400" dirty="0">
                <a:solidFill>
                  <a:schemeClr val="bg1"/>
                </a:solidFill>
              </a:rPr>
              <a:t>(</a:t>
            </a:r>
            <a:r>
              <a:rPr lang="en-US" altLang="zh-CN" sz="2400" dirty="0" err="1">
                <a:solidFill>
                  <a:schemeClr val="bg1"/>
                </a:solidFill>
              </a:rPr>
              <a:t>rowKey</a:t>
            </a:r>
            <a:r>
              <a:rPr lang="en-US" altLang="zh-CN" sz="2400" dirty="0">
                <a:solidFill>
                  <a:schemeClr val="bg1"/>
                </a:solidFill>
              </a:rPr>
              <a:t>)); </a:t>
            </a:r>
            <a:r>
              <a:rPr lang="en-US" altLang="zh-CN" sz="2400" dirty="0" smtClean="0">
                <a:solidFill>
                  <a:schemeClr val="bg1"/>
                </a:solidFill>
              </a:rPr>
              <a:t>                        //</a:t>
            </a:r>
            <a:r>
              <a:rPr lang="zh-CN" altLang="en-US" sz="2400" dirty="0" smtClean="0">
                <a:solidFill>
                  <a:schemeClr val="bg1"/>
                </a:solidFill>
              </a:rPr>
              <a:t>根据</a:t>
            </a:r>
            <a:r>
              <a:rPr lang="en-US" altLang="zh-CN" sz="2400" dirty="0" err="1" smtClean="0">
                <a:solidFill>
                  <a:schemeClr val="bg1"/>
                </a:solidFill>
              </a:rPr>
              <a:t>rowkey</a:t>
            </a:r>
            <a:r>
              <a:rPr lang="zh-CN" altLang="en-US" sz="2400" dirty="0" smtClean="0">
                <a:solidFill>
                  <a:schemeClr val="bg1"/>
                </a:solidFill>
              </a:rPr>
              <a:t>生成一行数据</a:t>
            </a:r>
            <a:endParaRPr lang="en-US" altLang="zh-CN" sz="2400" dirty="0">
              <a:solidFill>
                <a:schemeClr val="bg1"/>
              </a:solidFill>
            </a:endParaRPr>
          </a:p>
          <a:p>
            <a:r>
              <a:rPr lang="en-US" altLang="zh-CN" sz="2400" dirty="0" err="1">
                <a:solidFill>
                  <a:schemeClr val="bg1"/>
                </a:solidFill>
              </a:rPr>
              <a:t>p.add</a:t>
            </a:r>
            <a:r>
              <a:rPr lang="en-US" altLang="zh-CN" sz="2400" dirty="0">
                <a:solidFill>
                  <a:schemeClr val="bg1"/>
                </a:solidFill>
              </a:rPr>
              <a:t>(</a:t>
            </a:r>
            <a:r>
              <a:rPr lang="en-US" altLang="zh-CN" sz="2400" dirty="0" err="1">
                <a:solidFill>
                  <a:schemeClr val="bg1"/>
                </a:solidFill>
              </a:rPr>
              <a:t>Bytes.toBytes</a:t>
            </a:r>
            <a:r>
              <a:rPr lang="en-US" altLang="zh-CN" sz="2400" dirty="0">
                <a:solidFill>
                  <a:schemeClr val="bg1"/>
                </a:solidFill>
              </a:rPr>
              <a:t>("</a:t>
            </a:r>
            <a:r>
              <a:rPr lang="en-US" altLang="zh-CN" sz="2400" dirty="0" err="1">
                <a:solidFill>
                  <a:schemeClr val="bg1"/>
                </a:solidFill>
              </a:rPr>
              <a:t>columnFamily</a:t>
            </a:r>
            <a:r>
              <a:rPr lang="en-US" altLang="zh-CN" sz="2400" dirty="0">
                <a:solidFill>
                  <a:schemeClr val="bg1"/>
                </a:solidFill>
              </a:rPr>
              <a:t>"),</a:t>
            </a:r>
            <a:r>
              <a:rPr lang="en-US" altLang="zh-CN" sz="2400" dirty="0" err="1">
                <a:solidFill>
                  <a:schemeClr val="bg1"/>
                </a:solidFill>
              </a:rPr>
              <a:t>Bytes.toBytes</a:t>
            </a:r>
            <a:r>
              <a:rPr lang="en-US" altLang="zh-CN" sz="2400" dirty="0">
                <a:solidFill>
                  <a:schemeClr val="bg1"/>
                </a:solidFill>
              </a:rPr>
              <a:t>("column"),</a:t>
            </a:r>
            <a:r>
              <a:rPr lang="en-US" altLang="zh-CN" sz="2400" dirty="0" err="1">
                <a:solidFill>
                  <a:schemeClr val="bg1"/>
                </a:solidFill>
              </a:rPr>
              <a:t>Bytes.toBytes</a:t>
            </a:r>
            <a:r>
              <a:rPr lang="en-US" altLang="zh-CN" sz="2400" dirty="0">
                <a:solidFill>
                  <a:schemeClr val="bg1"/>
                </a:solidFill>
              </a:rPr>
              <a:t>(value</a:t>
            </a:r>
            <a:r>
              <a:rPr lang="en-US" altLang="zh-CN" sz="2400" dirty="0" smtClean="0">
                <a:solidFill>
                  <a:schemeClr val="bg1"/>
                </a:solidFill>
              </a:rPr>
              <a:t>));</a:t>
            </a:r>
          </a:p>
          <a:p>
            <a:r>
              <a:rPr lang="en-US" altLang="zh-CN" sz="2400" dirty="0" smtClean="0">
                <a:solidFill>
                  <a:schemeClr val="bg1"/>
                </a:solidFill>
              </a:rPr>
              <a:t>								//</a:t>
            </a:r>
            <a:r>
              <a:rPr lang="zh-CN" altLang="en-US" sz="2400" dirty="0" smtClean="0">
                <a:solidFill>
                  <a:schemeClr val="bg1"/>
                </a:solidFill>
              </a:rPr>
              <a:t>向这一行数据添加列和列值</a:t>
            </a:r>
            <a:endParaRPr lang="en-US" altLang="zh-CN" sz="2400" dirty="0">
              <a:solidFill>
                <a:schemeClr val="bg1"/>
              </a:solidFill>
            </a:endParaRPr>
          </a:p>
        </p:txBody>
      </p:sp>
    </p:spTree>
    <p:extLst>
      <p:ext uri="{BB962C8B-B14F-4D97-AF65-F5344CB8AC3E}">
        <p14:creationId xmlns:p14="http://schemas.microsoft.com/office/powerpoint/2010/main" val="2905104245"/>
      </p:ext>
    </p:extLst>
  </p:cSld>
  <p:clrMapOvr>
    <a:masterClrMapping/>
  </p:clrMapOvr>
  <p:transition spd="slow"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8337"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16" name="文本框 15"/>
          <p:cNvSpPr txBox="1"/>
          <p:nvPr/>
        </p:nvSpPr>
        <p:spPr>
          <a:xfrm>
            <a:off x="872305" y="1310667"/>
            <a:ext cx="6523106"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根据</a:t>
            </a:r>
            <a:r>
              <a:rPr lang="en-US" altLang="zh-CN" sz="2400" b="1" dirty="0" err="1" smtClean="0">
                <a:solidFill>
                  <a:schemeClr val="bg1"/>
                </a:solidFill>
                <a:latin typeface="微软雅黑" panose="020B0503020204020204" pitchFamily="34" charset="-122"/>
                <a:ea typeface="微软雅黑" panose="020B0503020204020204" pitchFamily="34" charset="-122"/>
              </a:rPr>
              <a:t>rowkey</a:t>
            </a:r>
            <a:r>
              <a:rPr lang="zh-CN" altLang="en-US" sz="2400" b="1" dirty="0" smtClean="0">
                <a:solidFill>
                  <a:schemeClr val="bg1"/>
                </a:solidFill>
                <a:latin typeface="微软雅黑" panose="020B0503020204020204" pitchFamily="34" charset="-122"/>
                <a:ea typeface="微软雅黑" panose="020B0503020204020204" pitchFamily="34" charset="-122"/>
              </a:rPr>
              <a:t>关健字查找单条数据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代码片段</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82249" y="376422"/>
            <a:ext cx="3480151"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读操作一</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208554" y="2037349"/>
            <a:ext cx="11085087" cy="1938992"/>
          </a:xfrm>
          <a:prstGeom prst="rect">
            <a:avLst/>
          </a:prstGeom>
          <a:noFill/>
        </p:spPr>
        <p:txBody>
          <a:bodyPr wrap="square" rtlCol="0">
            <a:spAutoFit/>
          </a:bodyPr>
          <a:lstStyle/>
          <a:p>
            <a:r>
              <a:rPr lang="en-US" altLang="zh-CN" sz="2400" dirty="0" err="1">
                <a:solidFill>
                  <a:schemeClr val="bg1"/>
                </a:solidFill>
              </a:rPr>
              <a:t>HTablePool</a:t>
            </a:r>
            <a:r>
              <a:rPr lang="en-US" altLang="zh-CN" sz="2400" dirty="0">
                <a:solidFill>
                  <a:schemeClr val="bg1"/>
                </a:solidFill>
              </a:rPr>
              <a:t> pool = new </a:t>
            </a:r>
            <a:r>
              <a:rPr lang="en-US" altLang="zh-CN" sz="2400" dirty="0" err="1">
                <a:solidFill>
                  <a:schemeClr val="bg1"/>
                </a:solidFill>
              </a:rPr>
              <a:t>HTablePool</a:t>
            </a:r>
            <a:r>
              <a:rPr lang="en-US" altLang="zh-CN" sz="2400" dirty="0">
                <a:solidFill>
                  <a:schemeClr val="bg1"/>
                </a:solidFill>
              </a:rPr>
              <a:t>(configuration,1000</a:t>
            </a:r>
            <a:r>
              <a:rPr lang="en-US" altLang="zh-CN" sz="2400" dirty="0" smtClean="0">
                <a:solidFill>
                  <a:schemeClr val="bg1"/>
                </a:solidFill>
              </a:rPr>
              <a:t>);    //</a:t>
            </a:r>
            <a:r>
              <a:rPr lang="zh-CN" altLang="en-US" sz="2400" dirty="0" smtClean="0">
                <a:solidFill>
                  <a:schemeClr val="bg1"/>
                </a:solidFill>
              </a:rPr>
              <a:t>获取连接</a:t>
            </a:r>
            <a:endParaRPr lang="en-US" altLang="zh-CN" sz="2400" dirty="0">
              <a:solidFill>
                <a:schemeClr val="bg1"/>
              </a:solidFill>
            </a:endParaRPr>
          </a:p>
          <a:p>
            <a:r>
              <a:rPr lang="en-US" altLang="zh-CN" sz="2400" dirty="0" err="1">
                <a:solidFill>
                  <a:schemeClr val="bg1"/>
                </a:solidFill>
              </a:rPr>
              <a:t>HTable</a:t>
            </a:r>
            <a:r>
              <a:rPr lang="en-US" altLang="zh-CN" sz="2400" dirty="0">
                <a:solidFill>
                  <a:schemeClr val="bg1"/>
                </a:solidFill>
              </a:rPr>
              <a:t> table =(</a:t>
            </a:r>
            <a:r>
              <a:rPr lang="en-US" altLang="zh-CN" sz="2400" dirty="0" err="1">
                <a:solidFill>
                  <a:schemeClr val="bg1"/>
                </a:solidFill>
              </a:rPr>
              <a:t>HTable</a:t>
            </a:r>
            <a:r>
              <a:rPr lang="en-US" altLang="zh-CN" sz="2400" dirty="0">
                <a:solidFill>
                  <a:schemeClr val="bg1"/>
                </a:solidFill>
              </a:rPr>
              <a:t>)</a:t>
            </a:r>
            <a:r>
              <a:rPr lang="en-US" altLang="zh-CN" sz="2400" dirty="0" err="1">
                <a:solidFill>
                  <a:schemeClr val="bg1"/>
                </a:solidFill>
              </a:rPr>
              <a:t>poo.getTable</a:t>
            </a:r>
            <a:r>
              <a:rPr lang="en-US" altLang="zh-CN" sz="2400" dirty="0">
                <a:solidFill>
                  <a:schemeClr val="bg1"/>
                </a:solidFill>
              </a:rPr>
              <a:t>(</a:t>
            </a:r>
            <a:r>
              <a:rPr lang="en-US" altLang="zh-CN" sz="2400" dirty="0" err="1">
                <a:solidFill>
                  <a:schemeClr val="bg1"/>
                </a:solidFill>
              </a:rPr>
              <a:t>tableName</a:t>
            </a:r>
            <a:r>
              <a:rPr lang="en-US" altLang="zh-CN" sz="2400" dirty="0" smtClean="0">
                <a:solidFill>
                  <a:schemeClr val="bg1"/>
                </a:solidFill>
              </a:rPr>
              <a:t>);               //</a:t>
            </a:r>
            <a:r>
              <a:rPr lang="zh-CN" altLang="en-US" sz="2400" dirty="0" smtClean="0">
                <a:solidFill>
                  <a:schemeClr val="bg1"/>
                </a:solidFill>
              </a:rPr>
              <a:t>从连接中得到一张表</a:t>
            </a:r>
            <a:endParaRPr lang="en-US" altLang="zh-CN" sz="2400" dirty="0">
              <a:solidFill>
                <a:schemeClr val="bg1"/>
              </a:solidFill>
            </a:endParaRPr>
          </a:p>
          <a:p>
            <a:r>
              <a:rPr lang="en-US" altLang="zh-CN" sz="2400" dirty="0">
                <a:solidFill>
                  <a:schemeClr val="bg1"/>
                </a:solidFill>
              </a:rPr>
              <a:t>Get </a:t>
            </a:r>
            <a:r>
              <a:rPr lang="en-US" altLang="zh-CN" sz="2400" dirty="0" err="1">
                <a:solidFill>
                  <a:schemeClr val="bg1"/>
                </a:solidFill>
              </a:rPr>
              <a:t>get</a:t>
            </a:r>
            <a:r>
              <a:rPr lang="en-US" altLang="zh-CN" sz="2400" dirty="0">
                <a:solidFill>
                  <a:schemeClr val="bg1"/>
                </a:solidFill>
              </a:rPr>
              <a:t> = new Get(</a:t>
            </a:r>
            <a:r>
              <a:rPr lang="en-US" altLang="zh-CN" sz="2400" dirty="0" err="1">
                <a:solidFill>
                  <a:schemeClr val="bg1"/>
                </a:solidFill>
              </a:rPr>
              <a:t>rowKey.getBytes</a:t>
            </a:r>
            <a:r>
              <a:rPr lang="en-US" altLang="zh-CN" sz="2400" dirty="0" smtClean="0">
                <a:solidFill>
                  <a:schemeClr val="bg1"/>
                </a:solidFill>
              </a:rPr>
              <a:t>());                               //</a:t>
            </a:r>
            <a:r>
              <a:rPr lang="zh-CN" altLang="en-US" sz="2400" dirty="0" smtClean="0">
                <a:solidFill>
                  <a:schemeClr val="bg1"/>
                </a:solidFill>
              </a:rPr>
              <a:t>根据</a:t>
            </a:r>
            <a:r>
              <a:rPr lang="en-US" altLang="zh-CN" sz="2400" dirty="0" err="1" smtClean="0">
                <a:solidFill>
                  <a:schemeClr val="bg1"/>
                </a:solidFill>
              </a:rPr>
              <a:t>rowkey</a:t>
            </a:r>
            <a:r>
              <a:rPr lang="zh-CN" altLang="en-US" sz="2400" dirty="0" smtClean="0">
                <a:solidFill>
                  <a:schemeClr val="bg1"/>
                </a:solidFill>
              </a:rPr>
              <a:t>获取</a:t>
            </a:r>
            <a:r>
              <a:rPr lang="en-US" altLang="zh-CN" sz="2400" dirty="0" smtClean="0">
                <a:solidFill>
                  <a:schemeClr val="bg1"/>
                </a:solidFill>
              </a:rPr>
              <a:t>Get									</a:t>
            </a:r>
            <a:r>
              <a:rPr lang="zh-CN" altLang="en-US" sz="2400" dirty="0" smtClean="0">
                <a:solidFill>
                  <a:schemeClr val="bg1"/>
                </a:solidFill>
              </a:rPr>
              <a:t>对象扫描器</a:t>
            </a:r>
            <a:endParaRPr lang="en-US" altLang="zh-CN" sz="2400" dirty="0">
              <a:solidFill>
                <a:schemeClr val="bg1"/>
              </a:solidFill>
            </a:endParaRPr>
          </a:p>
          <a:p>
            <a:r>
              <a:rPr lang="en-US" altLang="zh-CN" sz="2400" dirty="0">
                <a:solidFill>
                  <a:schemeClr val="bg1"/>
                </a:solidFill>
              </a:rPr>
              <a:t>Result r = </a:t>
            </a:r>
            <a:r>
              <a:rPr lang="en-US" altLang="zh-CN" sz="2400" dirty="0" err="1">
                <a:solidFill>
                  <a:schemeClr val="bg1"/>
                </a:solidFill>
              </a:rPr>
              <a:t>table.get</a:t>
            </a:r>
            <a:r>
              <a:rPr lang="en-US" altLang="zh-CN" sz="2400" dirty="0">
                <a:solidFill>
                  <a:schemeClr val="bg1"/>
                </a:solidFill>
              </a:rPr>
              <a:t>(get</a:t>
            </a:r>
            <a:r>
              <a:rPr lang="en-US" altLang="zh-CN" sz="2400" dirty="0" smtClean="0">
                <a:solidFill>
                  <a:schemeClr val="bg1"/>
                </a:solidFill>
              </a:rPr>
              <a:t>);                                                      //</a:t>
            </a:r>
            <a:r>
              <a:rPr lang="zh-CN" altLang="en-US" sz="2400" dirty="0" smtClean="0">
                <a:solidFill>
                  <a:schemeClr val="bg1"/>
                </a:solidFill>
              </a:rPr>
              <a:t>获取结果值</a:t>
            </a:r>
            <a:endParaRPr lang="zh-CN" altLang="en-US" sz="2400" dirty="0">
              <a:solidFill>
                <a:schemeClr val="bg1"/>
              </a:solidFill>
            </a:endParaRPr>
          </a:p>
        </p:txBody>
      </p:sp>
    </p:spTree>
    <p:extLst>
      <p:ext uri="{BB962C8B-B14F-4D97-AF65-F5344CB8AC3E}">
        <p14:creationId xmlns:p14="http://schemas.microsoft.com/office/powerpoint/2010/main" val="213507078"/>
      </p:ext>
    </p:extLst>
  </p:cSld>
  <p:clrMapOvr>
    <a:masterClrMapping/>
  </p:clrMapOvr>
  <p:transition spd="slow"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8337"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16" name="文本框 15"/>
          <p:cNvSpPr txBox="1"/>
          <p:nvPr/>
        </p:nvSpPr>
        <p:spPr>
          <a:xfrm>
            <a:off x="872305" y="1310667"/>
            <a:ext cx="4277211"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根据列名条件查找数据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82249" y="376422"/>
            <a:ext cx="3480151"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读操作二</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7" name="矩形 6"/>
          <p:cNvSpPr/>
          <p:nvPr/>
        </p:nvSpPr>
        <p:spPr>
          <a:xfrm>
            <a:off x="280737" y="11751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8" name="文本框 15"/>
          <p:cNvSpPr txBox="1"/>
          <p:nvPr/>
        </p:nvSpPr>
        <p:spPr>
          <a:xfrm>
            <a:off x="1024705" y="1463067"/>
            <a:ext cx="6499041" cy="830997"/>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查一张表所有的数据</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代码片段</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dist"/>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52932" y="2101523"/>
            <a:ext cx="11550309" cy="2308324"/>
          </a:xfrm>
          <a:prstGeom prst="rect">
            <a:avLst/>
          </a:prstGeom>
          <a:noFill/>
        </p:spPr>
        <p:txBody>
          <a:bodyPr wrap="square" rtlCol="0">
            <a:spAutoFit/>
          </a:bodyPr>
          <a:lstStyle/>
          <a:p>
            <a:r>
              <a:rPr lang="en-US" altLang="zh-CN" sz="2400" dirty="0" err="1">
                <a:solidFill>
                  <a:schemeClr val="bg1"/>
                </a:solidFill>
              </a:rPr>
              <a:t>HTablePool</a:t>
            </a:r>
            <a:r>
              <a:rPr lang="en-US" altLang="zh-CN" sz="2400" dirty="0">
                <a:solidFill>
                  <a:schemeClr val="bg1"/>
                </a:solidFill>
              </a:rPr>
              <a:t> pool = new </a:t>
            </a:r>
            <a:r>
              <a:rPr lang="en-US" altLang="zh-CN" sz="2400" dirty="0" err="1">
                <a:solidFill>
                  <a:schemeClr val="bg1"/>
                </a:solidFill>
              </a:rPr>
              <a:t>HTablePool</a:t>
            </a:r>
            <a:r>
              <a:rPr lang="en-US" altLang="zh-CN" sz="2400" dirty="0">
                <a:solidFill>
                  <a:schemeClr val="bg1"/>
                </a:solidFill>
              </a:rPr>
              <a:t>(configuration,1000</a:t>
            </a:r>
            <a:r>
              <a:rPr lang="en-US" altLang="zh-CN" sz="2400" dirty="0" smtClean="0">
                <a:solidFill>
                  <a:schemeClr val="bg1"/>
                </a:solidFill>
              </a:rPr>
              <a:t>);</a:t>
            </a:r>
            <a:r>
              <a:rPr lang="zh-CN" altLang="en-US" sz="2400" dirty="0">
                <a:solidFill>
                  <a:schemeClr val="bg1"/>
                </a:solidFill>
              </a:rPr>
              <a:t> </a:t>
            </a:r>
            <a:r>
              <a:rPr lang="zh-CN" altLang="en-US" sz="2400" dirty="0" smtClean="0">
                <a:solidFill>
                  <a:schemeClr val="bg1"/>
                </a:solidFill>
              </a:rPr>
              <a:t>    </a:t>
            </a:r>
            <a:r>
              <a:rPr lang="en-US" altLang="zh-CN" sz="2400" dirty="0" smtClean="0">
                <a:solidFill>
                  <a:schemeClr val="bg1"/>
                </a:solidFill>
              </a:rPr>
              <a:t>//</a:t>
            </a:r>
            <a:r>
              <a:rPr lang="zh-CN" altLang="en-US" sz="2400" dirty="0" smtClean="0">
                <a:solidFill>
                  <a:schemeClr val="bg1"/>
                </a:solidFill>
              </a:rPr>
              <a:t>获取连接</a:t>
            </a:r>
            <a:endParaRPr lang="en-US" altLang="zh-CN" sz="2400" dirty="0">
              <a:solidFill>
                <a:schemeClr val="bg1"/>
              </a:solidFill>
            </a:endParaRPr>
          </a:p>
          <a:p>
            <a:r>
              <a:rPr lang="en-US" altLang="zh-CN" sz="2400" dirty="0" err="1" smtClean="0">
                <a:solidFill>
                  <a:schemeClr val="bg1"/>
                </a:solidFill>
              </a:rPr>
              <a:t>HTable</a:t>
            </a:r>
            <a:r>
              <a:rPr lang="en-US" altLang="zh-CN" sz="2400" dirty="0" smtClean="0">
                <a:solidFill>
                  <a:schemeClr val="bg1"/>
                </a:solidFill>
              </a:rPr>
              <a:t> </a:t>
            </a:r>
            <a:r>
              <a:rPr lang="en-US" altLang="zh-CN" sz="2400" dirty="0">
                <a:solidFill>
                  <a:schemeClr val="bg1"/>
                </a:solidFill>
              </a:rPr>
              <a:t>table =(</a:t>
            </a:r>
            <a:r>
              <a:rPr lang="en-US" altLang="zh-CN" sz="2400" dirty="0" err="1">
                <a:solidFill>
                  <a:schemeClr val="bg1"/>
                </a:solidFill>
              </a:rPr>
              <a:t>HTable</a:t>
            </a:r>
            <a:r>
              <a:rPr lang="en-US" altLang="zh-CN" sz="2400" dirty="0">
                <a:solidFill>
                  <a:schemeClr val="bg1"/>
                </a:solidFill>
              </a:rPr>
              <a:t>)</a:t>
            </a:r>
            <a:r>
              <a:rPr lang="en-US" altLang="zh-CN" sz="2400" dirty="0" err="1">
                <a:solidFill>
                  <a:schemeClr val="bg1"/>
                </a:solidFill>
              </a:rPr>
              <a:t>poo.getTable</a:t>
            </a:r>
            <a:r>
              <a:rPr lang="en-US" altLang="zh-CN" sz="2400" dirty="0">
                <a:solidFill>
                  <a:schemeClr val="bg1"/>
                </a:solidFill>
              </a:rPr>
              <a:t>(</a:t>
            </a:r>
            <a:r>
              <a:rPr lang="en-US" altLang="zh-CN" sz="2400" dirty="0" err="1">
                <a:solidFill>
                  <a:schemeClr val="bg1"/>
                </a:solidFill>
              </a:rPr>
              <a:t>tableName</a:t>
            </a:r>
            <a:r>
              <a:rPr lang="en-US" altLang="zh-CN" sz="2400" dirty="0" smtClean="0">
                <a:solidFill>
                  <a:schemeClr val="bg1"/>
                </a:solidFill>
              </a:rPr>
              <a:t>);                 //</a:t>
            </a:r>
            <a:r>
              <a:rPr lang="zh-CN" altLang="en-US" sz="2400" dirty="0" smtClean="0">
                <a:solidFill>
                  <a:schemeClr val="bg1"/>
                </a:solidFill>
              </a:rPr>
              <a:t>从连接中得到表</a:t>
            </a:r>
            <a:endParaRPr lang="en-US" altLang="zh-CN" sz="2400" dirty="0">
              <a:solidFill>
                <a:schemeClr val="bg1"/>
              </a:solidFill>
            </a:endParaRPr>
          </a:p>
          <a:p>
            <a:r>
              <a:rPr lang="en-US" altLang="zh-CN" sz="2400" dirty="0" err="1">
                <a:solidFill>
                  <a:schemeClr val="bg1"/>
                </a:solidFill>
              </a:rPr>
              <a:t>ResultScanner</a:t>
            </a:r>
            <a:r>
              <a:rPr lang="en-US" altLang="zh-CN" sz="2400" dirty="0">
                <a:solidFill>
                  <a:schemeClr val="bg1"/>
                </a:solidFill>
              </a:rPr>
              <a:t> </a:t>
            </a:r>
            <a:r>
              <a:rPr lang="en-US" altLang="zh-CN" sz="2400" dirty="0" err="1">
                <a:solidFill>
                  <a:schemeClr val="bg1"/>
                </a:solidFill>
              </a:rPr>
              <a:t>rs</a:t>
            </a:r>
            <a:r>
              <a:rPr lang="en-US" altLang="zh-CN" sz="2400" dirty="0">
                <a:solidFill>
                  <a:schemeClr val="bg1"/>
                </a:solidFill>
              </a:rPr>
              <a:t> = </a:t>
            </a:r>
            <a:r>
              <a:rPr lang="en-US" altLang="zh-CN" sz="2400" dirty="0" err="1">
                <a:solidFill>
                  <a:schemeClr val="bg1"/>
                </a:solidFill>
              </a:rPr>
              <a:t>table.getScaner</a:t>
            </a:r>
            <a:r>
              <a:rPr lang="en-US" altLang="zh-CN" sz="2400" dirty="0">
                <a:solidFill>
                  <a:schemeClr val="bg1"/>
                </a:solidFill>
              </a:rPr>
              <a:t>(new Scan</a:t>
            </a:r>
            <a:r>
              <a:rPr lang="en-US" altLang="zh-CN" sz="2400" dirty="0" smtClean="0">
                <a:solidFill>
                  <a:schemeClr val="bg1"/>
                </a:solidFill>
              </a:rPr>
              <a:t>());                 //</a:t>
            </a:r>
            <a:r>
              <a:rPr lang="zh-CN" altLang="en-US" sz="2400" dirty="0" smtClean="0">
                <a:solidFill>
                  <a:schemeClr val="bg1"/>
                </a:solidFill>
              </a:rPr>
              <a:t>扫描全表，获取数据集</a:t>
            </a:r>
            <a:endParaRPr lang="en-US" altLang="zh-CN" sz="2400" dirty="0">
              <a:solidFill>
                <a:schemeClr val="bg1"/>
              </a:solidFill>
            </a:endParaRPr>
          </a:p>
          <a:p>
            <a:r>
              <a:rPr lang="en-US" altLang="zh-CN" sz="2400" dirty="0">
                <a:solidFill>
                  <a:schemeClr val="bg1"/>
                </a:solidFill>
              </a:rPr>
              <a:t>for(Result r:rs</a:t>
            </a:r>
            <a:r>
              <a:rPr lang="en-US" altLang="zh-CN" sz="2400" dirty="0" smtClean="0">
                <a:solidFill>
                  <a:schemeClr val="bg1"/>
                </a:solidFill>
              </a:rPr>
              <a:t>){                                                                        //</a:t>
            </a:r>
            <a:r>
              <a:rPr lang="zh-CN" altLang="en-US" sz="2400" dirty="0" smtClean="0">
                <a:solidFill>
                  <a:schemeClr val="bg1"/>
                </a:solidFill>
              </a:rPr>
              <a:t>获取数据</a:t>
            </a:r>
            <a:endParaRPr lang="en-US" altLang="zh-CN" sz="2400" dirty="0">
              <a:solidFill>
                <a:schemeClr val="bg1"/>
              </a:solidFill>
            </a:endParaRPr>
          </a:p>
          <a:p>
            <a:r>
              <a:rPr lang="en-US" altLang="zh-CN" sz="2400" dirty="0">
                <a:solidFill>
                  <a:schemeClr val="bg1"/>
                </a:solidFill>
              </a:rPr>
              <a:t> //...</a:t>
            </a:r>
          </a:p>
          <a:p>
            <a:r>
              <a:rPr lang="en-US" altLang="zh-CN" sz="2400" dirty="0">
                <a:solidFill>
                  <a:schemeClr val="bg1"/>
                </a:solidFill>
              </a:rPr>
              <a:t>}</a:t>
            </a:r>
            <a:endParaRPr lang="zh-CN" altLang="en-US" sz="2400" dirty="0">
              <a:solidFill>
                <a:schemeClr val="bg1"/>
              </a:solidFill>
            </a:endParaRPr>
          </a:p>
        </p:txBody>
      </p:sp>
    </p:spTree>
    <p:extLst>
      <p:ext uri="{BB962C8B-B14F-4D97-AF65-F5344CB8AC3E}">
        <p14:creationId xmlns:p14="http://schemas.microsoft.com/office/powerpoint/2010/main" val="2127407243"/>
      </p:ext>
    </p:extLst>
  </p:cSld>
  <p:clrMapOvr>
    <a:masterClrMapping/>
  </p:clrMapOvr>
  <p:transition spd="slow"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72305" y="1310667"/>
            <a:ext cx="4277211"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根据列名条件查找数据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82249" y="376422"/>
            <a:ext cx="3480151"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读操作三</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7" name="矩形 6"/>
          <p:cNvSpPr/>
          <p:nvPr/>
        </p:nvSpPr>
        <p:spPr>
          <a:xfrm>
            <a:off x="280737" y="966607"/>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8" name="文本框 15"/>
          <p:cNvSpPr txBox="1"/>
          <p:nvPr/>
        </p:nvSpPr>
        <p:spPr>
          <a:xfrm>
            <a:off x="1024705" y="1174311"/>
            <a:ext cx="8600558" cy="830997"/>
          </a:xfrm>
          <a:prstGeom prst="rect">
            <a:avLst/>
          </a:prstGeom>
          <a:noFill/>
        </p:spPr>
        <p:txBody>
          <a:bodyPr wrap="square" rtlCol="0">
            <a:spAutoFit/>
          </a:bodyPr>
          <a:lstStyle/>
          <a:p>
            <a:pPr algn="dist"/>
            <a:r>
              <a:rPr lang="zh-CN" altLang="en-US" sz="2400" b="1" dirty="0">
                <a:solidFill>
                  <a:schemeClr val="bg1"/>
                </a:solidFill>
                <a:latin typeface="微软雅黑" panose="020B0503020204020204" pitchFamily="34" charset="-122"/>
                <a:ea typeface="微软雅黑" panose="020B0503020204020204" pitchFamily="34" charset="-122"/>
              </a:rPr>
              <a:t>根据</a:t>
            </a:r>
            <a:r>
              <a:rPr lang="zh-CN" altLang="en-US" sz="2400" b="1" dirty="0" smtClean="0">
                <a:solidFill>
                  <a:schemeClr val="bg1"/>
                </a:solidFill>
                <a:latin typeface="微软雅黑" panose="020B0503020204020204" pitchFamily="34" charset="-122"/>
                <a:ea typeface="微软雅黑" panose="020B0503020204020204" pitchFamily="34" charset="-122"/>
              </a:rPr>
              <a:t>列值过滤器查找相等条件数据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代码片段</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dist"/>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03339" y="1764636"/>
            <a:ext cx="11143229" cy="3785652"/>
          </a:xfrm>
          <a:prstGeom prst="rect">
            <a:avLst/>
          </a:prstGeom>
          <a:noFill/>
        </p:spPr>
        <p:txBody>
          <a:bodyPr wrap="square" rtlCol="0">
            <a:spAutoFit/>
          </a:bodyPr>
          <a:lstStyle/>
          <a:p>
            <a:r>
              <a:rPr lang="en-US" altLang="zh-CN" sz="2400" dirty="0" err="1">
                <a:solidFill>
                  <a:schemeClr val="bg1"/>
                </a:solidFill>
              </a:rPr>
              <a:t>HTablePool</a:t>
            </a:r>
            <a:r>
              <a:rPr lang="en-US" altLang="zh-CN" sz="2400" dirty="0">
                <a:solidFill>
                  <a:schemeClr val="bg1"/>
                </a:solidFill>
              </a:rPr>
              <a:t> pool = new </a:t>
            </a:r>
            <a:r>
              <a:rPr lang="en-US" altLang="zh-CN" sz="2400" dirty="0" err="1">
                <a:solidFill>
                  <a:schemeClr val="bg1"/>
                </a:solidFill>
              </a:rPr>
              <a:t>HTablePool</a:t>
            </a:r>
            <a:r>
              <a:rPr lang="en-US" altLang="zh-CN" sz="2400" dirty="0">
                <a:solidFill>
                  <a:schemeClr val="bg1"/>
                </a:solidFill>
              </a:rPr>
              <a:t>(configuration,1000</a:t>
            </a:r>
            <a:r>
              <a:rPr lang="en-US" altLang="zh-CN" sz="2400" dirty="0" smtClean="0">
                <a:solidFill>
                  <a:schemeClr val="bg1"/>
                </a:solidFill>
              </a:rPr>
              <a:t>);           //</a:t>
            </a:r>
            <a:r>
              <a:rPr lang="zh-CN" altLang="en-US" sz="2400" dirty="0" smtClean="0">
                <a:solidFill>
                  <a:schemeClr val="bg1"/>
                </a:solidFill>
              </a:rPr>
              <a:t>获取连接</a:t>
            </a:r>
            <a:endParaRPr lang="en-US" altLang="zh-CN" sz="2400" dirty="0">
              <a:solidFill>
                <a:schemeClr val="bg1"/>
              </a:solidFill>
            </a:endParaRPr>
          </a:p>
          <a:p>
            <a:r>
              <a:rPr lang="en-US" altLang="zh-CN" sz="2400" dirty="0" err="1">
                <a:solidFill>
                  <a:schemeClr val="bg1"/>
                </a:solidFill>
              </a:rPr>
              <a:t>HTable</a:t>
            </a:r>
            <a:r>
              <a:rPr lang="en-US" altLang="zh-CN" sz="2400" dirty="0">
                <a:solidFill>
                  <a:schemeClr val="bg1"/>
                </a:solidFill>
              </a:rPr>
              <a:t> table =(</a:t>
            </a:r>
            <a:r>
              <a:rPr lang="en-US" altLang="zh-CN" sz="2400" dirty="0" err="1">
                <a:solidFill>
                  <a:schemeClr val="bg1"/>
                </a:solidFill>
              </a:rPr>
              <a:t>HTable</a:t>
            </a:r>
            <a:r>
              <a:rPr lang="en-US" altLang="zh-CN" sz="2400" dirty="0">
                <a:solidFill>
                  <a:schemeClr val="bg1"/>
                </a:solidFill>
              </a:rPr>
              <a:t>)</a:t>
            </a:r>
            <a:r>
              <a:rPr lang="en-US" altLang="zh-CN" sz="2400" dirty="0" err="1">
                <a:solidFill>
                  <a:schemeClr val="bg1"/>
                </a:solidFill>
              </a:rPr>
              <a:t>poo.getTable</a:t>
            </a:r>
            <a:r>
              <a:rPr lang="en-US" altLang="zh-CN" sz="2400" dirty="0">
                <a:solidFill>
                  <a:schemeClr val="bg1"/>
                </a:solidFill>
              </a:rPr>
              <a:t>(</a:t>
            </a:r>
            <a:r>
              <a:rPr lang="en-US" altLang="zh-CN" sz="2400" dirty="0" err="1">
                <a:solidFill>
                  <a:schemeClr val="bg1"/>
                </a:solidFill>
              </a:rPr>
              <a:t>tableName</a:t>
            </a:r>
            <a:r>
              <a:rPr lang="en-US" altLang="zh-CN" sz="2400" dirty="0" smtClean="0">
                <a:solidFill>
                  <a:schemeClr val="bg1"/>
                </a:solidFill>
              </a:rPr>
              <a:t>);                      //</a:t>
            </a:r>
            <a:r>
              <a:rPr lang="zh-CN" altLang="en-US" sz="2400" dirty="0" smtClean="0">
                <a:solidFill>
                  <a:schemeClr val="bg1"/>
                </a:solidFill>
              </a:rPr>
              <a:t>从连接中获取表</a:t>
            </a:r>
            <a:endParaRPr lang="en-US" altLang="zh-CN" sz="2400" dirty="0">
              <a:solidFill>
                <a:schemeClr val="bg1"/>
              </a:solidFill>
            </a:endParaRPr>
          </a:p>
          <a:p>
            <a:r>
              <a:rPr lang="en-US" altLang="zh-CN" sz="2400" dirty="0">
                <a:solidFill>
                  <a:schemeClr val="bg1"/>
                </a:solidFill>
              </a:rPr>
              <a:t>Filter </a:t>
            </a:r>
            <a:r>
              <a:rPr lang="en-US" altLang="zh-CN" sz="2400" dirty="0" err="1">
                <a:solidFill>
                  <a:schemeClr val="bg1"/>
                </a:solidFill>
              </a:rPr>
              <a:t>filter</a:t>
            </a:r>
            <a:r>
              <a:rPr lang="en-US" altLang="zh-CN" sz="2400" dirty="0">
                <a:solidFill>
                  <a:schemeClr val="bg1"/>
                </a:solidFill>
              </a:rPr>
              <a:t> = new </a:t>
            </a:r>
            <a:r>
              <a:rPr lang="en-US" altLang="zh-CN" sz="2400" dirty="0" err="1">
                <a:solidFill>
                  <a:schemeClr val="bg1"/>
                </a:solidFill>
              </a:rPr>
              <a:t>SingleColumnValueFilter</a:t>
            </a:r>
            <a:r>
              <a:rPr lang="en-US" altLang="zh-CN" sz="2400" dirty="0">
                <a:solidFill>
                  <a:schemeClr val="bg1"/>
                </a:solidFill>
              </a:rPr>
              <a:t>(</a:t>
            </a:r>
            <a:r>
              <a:rPr lang="en-US" altLang="zh-CN" sz="2400" dirty="0" err="1">
                <a:solidFill>
                  <a:schemeClr val="bg1"/>
                </a:solidFill>
              </a:rPr>
              <a:t>Bytes.getBytes</a:t>
            </a:r>
            <a:r>
              <a:rPr lang="en-US" altLang="zh-CN" sz="2400" dirty="0">
                <a:solidFill>
                  <a:schemeClr val="bg1"/>
                </a:solidFill>
              </a:rPr>
              <a:t>("</a:t>
            </a:r>
            <a:r>
              <a:rPr lang="zh-CN" altLang="en-US" sz="2400" dirty="0">
                <a:solidFill>
                  <a:schemeClr val="bg1"/>
                </a:solidFill>
              </a:rPr>
              <a:t>列</a:t>
            </a:r>
            <a:r>
              <a:rPr lang="en-US" altLang="zh-CN" sz="2400" dirty="0" smtClean="0">
                <a:solidFill>
                  <a:schemeClr val="bg1"/>
                </a:solidFill>
              </a:rPr>
              <a:t>"), </a:t>
            </a:r>
            <a:endParaRPr lang="en-US" altLang="zh-CN" sz="2400" dirty="0">
              <a:solidFill>
                <a:schemeClr val="bg1"/>
              </a:solidFill>
            </a:endParaRPr>
          </a:p>
          <a:p>
            <a:r>
              <a:rPr lang="en-US" altLang="zh-CN" sz="2400" dirty="0" err="1">
                <a:solidFill>
                  <a:schemeClr val="bg1"/>
                </a:solidFill>
              </a:rPr>
              <a:t>null,CompareOP.EQUAL,Bytes.toBytes</a:t>
            </a:r>
            <a:r>
              <a:rPr lang="en-US" altLang="zh-CN" sz="2400" dirty="0" smtClean="0">
                <a:solidFill>
                  <a:schemeClr val="bg1"/>
                </a:solidFill>
              </a:rPr>
              <a:t>(“</a:t>
            </a:r>
            <a:r>
              <a:rPr lang="zh-CN" altLang="en-US" sz="2400" dirty="0" smtClean="0">
                <a:solidFill>
                  <a:schemeClr val="bg1"/>
                </a:solidFill>
              </a:rPr>
              <a:t>参数值</a:t>
            </a:r>
            <a:r>
              <a:rPr lang="en-US" altLang="zh-CN" sz="2400" dirty="0" smtClean="0">
                <a:solidFill>
                  <a:schemeClr val="bg1"/>
                </a:solidFill>
              </a:rPr>
              <a:t>”));                  //</a:t>
            </a:r>
            <a:r>
              <a:rPr lang="zh-CN" altLang="en-US" sz="2400" dirty="0" smtClean="0">
                <a:solidFill>
                  <a:schemeClr val="bg1"/>
                </a:solidFill>
              </a:rPr>
              <a:t>相等条件值过滤器</a:t>
            </a:r>
            <a:endParaRPr lang="en-US" altLang="zh-CN" sz="2400" dirty="0">
              <a:solidFill>
                <a:schemeClr val="bg1"/>
              </a:solidFill>
            </a:endParaRPr>
          </a:p>
          <a:p>
            <a:r>
              <a:rPr lang="en-US" altLang="zh-CN" sz="2400" dirty="0">
                <a:solidFill>
                  <a:schemeClr val="bg1"/>
                </a:solidFill>
              </a:rPr>
              <a:t>Scan s = new Scan</a:t>
            </a:r>
            <a:r>
              <a:rPr lang="en-US" altLang="zh-CN" sz="2400" dirty="0" smtClean="0">
                <a:solidFill>
                  <a:schemeClr val="bg1"/>
                </a:solidFill>
              </a:rPr>
              <a:t>();                                                                //</a:t>
            </a:r>
            <a:r>
              <a:rPr lang="zh-CN" altLang="en-US" sz="2400" dirty="0" smtClean="0">
                <a:solidFill>
                  <a:schemeClr val="bg1"/>
                </a:solidFill>
              </a:rPr>
              <a:t>全表扫描</a:t>
            </a:r>
            <a:endParaRPr lang="en-US" altLang="zh-CN" sz="2400" dirty="0">
              <a:solidFill>
                <a:schemeClr val="bg1"/>
              </a:solidFill>
            </a:endParaRPr>
          </a:p>
          <a:p>
            <a:r>
              <a:rPr lang="en-US" altLang="zh-CN" sz="2400" dirty="0" err="1">
                <a:solidFill>
                  <a:schemeClr val="bg1"/>
                </a:solidFill>
              </a:rPr>
              <a:t>s.setFilter</a:t>
            </a:r>
            <a:r>
              <a:rPr lang="en-US" altLang="zh-CN" sz="2400" dirty="0">
                <a:solidFill>
                  <a:schemeClr val="bg1"/>
                </a:solidFill>
              </a:rPr>
              <a:t>(filter</a:t>
            </a:r>
            <a:r>
              <a:rPr lang="en-US" altLang="zh-CN" sz="2400" dirty="0" smtClean="0">
                <a:solidFill>
                  <a:schemeClr val="bg1"/>
                </a:solidFill>
              </a:rPr>
              <a:t>);                                                                        //</a:t>
            </a:r>
            <a:r>
              <a:rPr lang="zh-CN" altLang="en-US" sz="2400" dirty="0" smtClean="0">
                <a:solidFill>
                  <a:schemeClr val="bg1"/>
                </a:solidFill>
              </a:rPr>
              <a:t>添加条件过滤器</a:t>
            </a:r>
            <a:endParaRPr lang="en-US" altLang="zh-CN" sz="2400" dirty="0">
              <a:solidFill>
                <a:schemeClr val="bg1"/>
              </a:solidFill>
            </a:endParaRPr>
          </a:p>
          <a:p>
            <a:r>
              <a:rPr lang="en-US" altLang="zh-CN" sz="2400" dirty="0" err="1">
                <a:solidFill>
                  <a:schemeClr val="bg1"/>
                </a:solidFill>
              </a:rPr>
              <a:t>ResultScanner</a:t>
            </a:r>
            <a:r>
              <a:rPr lang="en-US" altLang="zh-CN" sz="2400" dirty="0">
                <a:solidFill>
                  <a:schemeClr val="bg1"/>
                </a:solidFill>
              </a:rPr>
              <a:t> </a:t>
            </a:r>
            <a:r>
              <a:rPr lang="en-US" altLang="zh-CN" sz="2400" dirty="0" err="1">
                <a:solidFill>
                  <a:schemeClr val="bg1"/>
                </a:solidFill>
              </a:rPr>
              <a:t>rs</a:t>
            </a:r>
            <a:r>
              <a:rPr lang="en-US" altLang="zh-CN" sz="2400" dirty="0">
                <a:solidFill>
                  <a:schemeClr val="bg1"/>
                </a:solidFill>
              </a:rPr>
              <a:t> = </a:t>
            </a:r>
            <a:r>
              <a:rPr lang="en-US" altLang="zh-CN" sz="2400" dirty="0" err="1">
                <a:solidFill>
                  <a:schemeClr val="bg1"/>
                </a:solidFill>
              </a:rPr>
              <a:t>table.getScaner</a:t>
            </a:r>
            <a:r>
              <a:rPr lang="en-US" altLang="zh-CN" sz="2400" dirty="0">
                <a:solidFill>
                  <a:schemeClr val="bg1"/>
                </a:solidFill>
              </a:rPr>
              <a:t>(s</a:t>
            </a:r>
            <a:r>
              <a:rPr lang="en-US" altLang="zh-CN" sz="2400" dirty="0" smtClean="0">
                <a:solidFill>
                  <a:schemeClr val="bg1"/>
                </a:solidFill>
              </a:rPr>
              <a:t>);                                   //</a:t>
            </a:r>
            <a:r>
              <a:rPr lang="zh-CN" altLang="en-US" sz="2400" dirty="0" smtClean="0">
                <a:solidFill>
                  <a:schemeClr val="bg1"/>
                </a:solidFill>
              </a:rPr>
              <a:t>扫描器</a:t>
            </a:r>
            <a:endParaRPr lang="en-US" altLang="zh-CN" sz="2400" dirty="0">
              <a:solidFill>
                <a:schemeClr val="bg1"/>
              </a:solidFill>
            </a:endParaRPr>
          </a:p>
          <a:p>
            <a:r>
              <a:rPr lang="en-US" altLang="zh-CN" sz="2400" dirty="0">
                <a:solidFill>
                  <a:schemeClr val="bg1"/>
                </a:solidFill>
              </a:rPr>
              <a:t>for(Result r:rs</a:t>
            </a:r>
            <a:r>
              <a:rPr lang="en-US" altLang="zh-CN" sz="2400" dirty="0" smtClean="0">
                <a:solidFill>
                  <a:schemeClr val="bg1"/>
                </a:solidFill>
              </a:rPr>
              <a:t>){                                                                         //</a:t>
            </a:r>
            <a:r>
              <a:rPr lang="zh-CN" altLang="en-US" sz="2400" dirty="0" smtClean="0">
                <a:solidFill>
                  <a:schemeClr val="bg1"/>
                </a:solidFill>
              </a:rPr>
              <a:t>结果集</a:t>
            </a:r>
            <a:endParaRPr lang="en-US" altLang="zh-CN" sz="2400" dirty="0">
              <a:solidFill>
                <a:schemeClr val="bg1"/>
              </a:solidFill>
            </a:endParaRPr>
          </a:p>
          <a:p>
            <a:r>
              <a:rPr lang="en-US" altLang="zh-CN" sz="2400" dirty="0">
                <a:solidFill>
                  <a:schemeClr val="bg1"/>
                </a:solidFill>
              </a:rPr>
              <a:t> //...</a:t>
            </a:r>
          </a:p>
          <a:p>
            <a:r>
              <a:rPr lang="en-US" altLang="zh-CN" sz="2400" dirty="0">
                <a:solidFill>
                  <a:schemeClr val="bg1"/>
                </a:solidFill>
              </a:rPr>
              <a:t>}</a:t>
            </a:r>
            <a:endParaRPr lang="zh-CN" altLang="en-US" sz="2400" dirty="0">
              <a:solidFill>
                <a:schemeClr val="bg1"/>
              </a:solidFill>
            </a:endParaRPr>
          </a:p>
        </p:txBody>
      </p:sp>
    </p:spTree>
    <p:extLst>
      <p:ext uri="{BB962C8B-B14F-4D97-AF65-F5344CB8AC3E}">
        <p14:creationId xmlns:p14="http://schemas.microsoft.com/office/powerpoint/2010/main" val="1684028619"/>
      </p:ext>
    </p:extLst>
  </p:cSld>
  <p:clrMapOvr>
    <a:masterClrMapping/>
  </p:clrMapOvr>
  <p:transition spd="slow"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72305" y="1310667"/>
            <a:ext cx="4277211"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根据列名条件查找数据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82249" y="376422"/>
            <a:ext cx="3480151"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读操作四</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7" name="矩形 6"/>
          <p:cNvSpPr/>
          <p:nvPr/>
        </p:nvSpPr>
        <p:spPr>
          <a:xfrm>
            <a:off x="280737" y="966607"/>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8" name="文本框 15"/>
          <p:cNvSpPr txBox="1"/>
          <p:nvPr/>
        </p:nvSpPr>
        <p:spPr>
          <a:xfrm>
            <a:off x="1024705" y="1174311"/>
            <a:ext cx="7044474"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根据不</a:t>
            </a:r>
            <a:r>
              <a:rPr lang="zh-CN" altLang="en-US" sz="2400" b="1" dirty="0">
                <a:solidFill>
                  <a:schemeClr val="bg1"/>
                </a:solidFill>
                <a:latin typeface="微软雅黑" panose="020B0503020204020204" pitchFamily="34" charset="-122"/>
                <a:ea typeface="微软雅黑" panose="020B0503020204020204" pitchFamily="34" charset="-122"/>
              </a:rPr>
              <a:t>包含列值过滤器条件查找</a:t>
            </a:r>
            <a:r>
              <a:rPr lang="zh-CN" altLang="en-US" sz="2400" b="1" dirty="0" smtClean="0">
                <a:solidFill>
                  <a:schemeClr val="bg1"/>
                </a:solidFill>
                <a:latin typeface="微软雅黑" panose="020B0503020204020204" pitchFamily="34" charset="-122"/>
                <a:ea typeface="微软雅黑" panose="020B0503020204020204" pitchFamily="34" charset="-122"/>
              </a:rPr>
              <a:t>数据</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代码片段</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417096" y="1700466"/>
            <a:ext cx="11638545" cy="4154984"/>
          </a:xfrm>
          <a:prstGeom prst="rect">
            <a:avLst/>
          </a:prstGeom>
          <a:noFill/>
        </p:spPr>
        <p:txBody>
          <a:bodyPr wrap="square" rtlCol="0">
            <a:spAutoFit/>
          </a:bodyPr>
          <a:lstStyle/>
          <a:p>
            <a:r>
              <a:rPr lang="en-US" altLang="zh-CN" sz="2400" dirty="0" err="1">
                <a:solidFill>
                  <a:schemeClr val="bg1"/>
                </a:solidFill>
              </a:rPr>
              <a:t>HTablePool</a:t>
            </a:r>
            <a:r>
              <a:rPr lang="en-US" altLang="zh-CN" sz="2400" dirty="0">
                <a:solidFill>
                  <a:schemeClr val="bg1"/>
                </a:solidFill>
              </a:rPr>
              <a:t> pool = new </a:t>
            </a:r>
            <a:r>
              <a:rPr lang="en-US" altLang="zh-CN" sz="2400" dirty="0" err="1">
                <a:solidFill>
                  <a:schemeClr val="bg1"/>
                </a:solidFill>
              </a:rPr>
              <a:t>HTablePool</a:t>
            </a:r>
            <a:r>
              <a:rPr lang="en-US" altLang="zh-CN" sz="2400" dirty="0">
                <a:solidFill>
                  <a:schemeClr val="bg1"/>
                </a:solidFill>
              </a:rPr>
              <a:t>(configuration,1000</a:t>
            </a:r>
            <a:r>
              <a:rPr lang="en-US" altLang="zh-CN" sz="2400" dirty="0" smtClean="0">
                <a:solidFill>
                  <a:schemeClr val="bg1"/>
                </a:solidFill>
              </a:rPr>
              <a:t>);               //</a:t>
            </a:r>
            <a:r>
              <a:rPr lang="zh-CN" altLang="en-US" sz="2400" dirty="0">
                <a:solidFill>
                  <a:schemeClr val="bg1"/>
                </a:solidFill>
              </a:rPr>
              <a:t>获取</a:t>
            </a:r>
            <a:r>
              <a:rPr lang="zh-CN" altLang="en-US" sz="2400" dirty="0" smtClean="0">
                <a:solidFill>
                  <a:schemeClr val="bg1"/>
                </a:solidFill>
              </a:rPr>
              <a:t>连接</a:t>
            </a:r>
            <a:endParaRPr lang="en-US" altLang="zh-CN" sz="2400" dirty="0">
              <a:solidFill>
                <a:schemeClr val="bg1"/>
              </a:solidFill>
            </a:endParaRPr>
          </a:p>
          <a:p>
            <a:r>
              <a:rPr lang="en-US" altLang="zh-CN" sz="2400" dirty="0" err="1">
                <a:solidFill>
                  <a:schemeClr val="bg1"/>
                </a:solidFill>
              </a:rPr>
              <a:t>HTable</a:t>
            </a:r>
            <a:r>
              <a:rPr lang="en-US" altLang="zh-CN" sz="2400" dirty="0">
                <a:solidFill>
                  <a:schemeClr val="bg1"/>
                </a:solidFill>
              </a:rPr>
              <a:t> table =(</a:t>
            </a:r>
            <a:r>
              <a:rPr lang="en-US" altLang="zh-CN" sz="2400" dirty="0" err="1">
                <a:solidFill>
                  <a:schemeClr val="bg1"/>
                </a:solidFill>
              </a:rPr>
              <a:t>HTable</a:t>
            </a:r>
            <a:r>
              <a:rPr lang="en-US" altLang="zh-CN" sz="2400" dirty="0">
                <a:solidFill>
                  <a:schemeClr val="bg1"/>
                </a:solidFill>
              </a:rPr>
              <a:t>)</a:t>
            </a:r>
            <a:r>
              <a:rPr lang="en-US" altLang="zh-CN" sz="2400" dirty="0" err="1">
                <a:solidFill>
                  <a:schemeClr val="bg1"/>
                </a:solidFill>
              </a:rPr>
              <a:t>poo.getTable</a:t>
            </a:r>
            <a:r>
              <a:rPr lang="en-US" altLang="zh-CN" sz="2400" dirty="0">
                <a:solidFill>
                  <a:schemeClr val="bg1"/>
                </a:solidFill>
              </a:rPr>
              <a:t>(</a:t>
            </a:r>
            <a:r>
              <a:rPr lang="en-US" altLang="zh-CN" sz="2400" dirty="0" err="1">
                <a:solidFill>
                  <a:schemeClr val="bg1"/>
                </a:solidFill>
              </a:rPr>
              <a:t>tableName</a:t>
            </a:r>
            <a:r>
              <a:rPr lang="en-US" altLang="zh-CN" sz="2400" dirty="0" smtClean="0">
                <a:solidFill>
                  <a:schemeClr val="bg1"/>
                </a:solidFill>
              </a:rPr>
              <a:t>);                         </a:t>
            </a:r>
            <a:r>
              <a:rPr lang="en-US" altLang="zh-CN" sz="2400" dirty="0">
                <a:solidFill>
                  <a:schemeClr val="bg1"/>
                </a:solidFill>
              </a:rPr>
              <a:t>//</a:t>
            </a:r>
            <a:r>
              <a:rPr lang="zh-CN" altLang="en-US" sz="2400" dirty="0">
                <a:solidFill>
                  <a:schemeClr val="bg1"/>
                </a:solidFill>
              </a:rPr>
              <a:t>从连接中获取</a:t>
            </a:r>
            <a:r>
              <a:rPr lang="zh-CN" altLang="en-US" sz="2400" dirty="0" smtClean="0">
                <a:solidFill>
                  <a:schemeClr val="bg1"/>
                </a:solidFill>
              </a:rPr>
              <a:t>表</a:t>
            </a:r>
            <a:endParaRPr lang="en-US" altLang="zh-CN" sz="2400" dirty="0">
              <a:solidFill>
                <a:schemeClr val="bg1"/>
              </a:solidFill>
            </a:endParaRPr>
          </a:p>
          <a:p>
            <a:r>
              <a:rPr lang="en-US" altLang="zh-CN" sz="2400" dirty="0">
                <a:solidFill>
                  <a:schemeClr val="bg1"/>
                </a:solidFill>
              </a:rPr>
              <a:t>Filter </a:t>
            </a:r>
            <a:r>
              <a:rPr lang="en-US" altLang="zh-CN" sz="2400" dirty="0" err="1">
                <a:solidFill>
                  <a:schemeClr val="bg1"/>
                </a:solidFill>
              </a:rPr>
              <a:t>filter</a:t>
            </a:r>
            <a:r>
              <a:rPr lang="en-US" altLang="zh-CN" sz="2400" dirty="0">
                <a:solidFill>
                  <a:schemeClr val="bg1"/>
                </a:solidFill>
              </a:rPr>
              <a:t> = new </a:t>
            </a:r>
            <a:r>
              <a:rPr lang="en-US" altLang="zh-CN" sz="2400" dirty="0" err="1">
                <a:solidFill>
                  <a:schemeClr val="bg1"/>
                </a:solidFill>
              </a:rPr>
              <a:t>SingleColumnValueExcludeFilter</a:t>
            </a:r>
            <a:r>
              <a:rPr lang="en-US" altLang="zh-CN" sz="2400" dirty="0">
                <a:solidFill>
                  <a:schemeClr val="bg1"/>
                </a:solidFill>
              </a:rPr>
              <a:t>(</a:t>
            </a:r>
            <a:r>
              <a:rPr lang="en-US" altLang="zh-CN" sz="2400" dirty="0" err="1">
                <a:solidFill>
                  <a:schemeClr val="bg1"/>
                </a:solidFill>
              </a:rPr>
              <a:t>Bytes.getBytes</a:t>
            </a:r>
            <a:r>
              <a:rPr lang="en-US" altLang="zh-CN" sz="2400" dirty="0">
                <a:solidFill>
                  <a:schemeClr val="bg1"/>
                </a:solidFill>
              </a:rPr>
              <a:t>("</a:t>
            </a:r>
            <a:r>
              <a:rPr lang="zh-CN" altLang="en-US" sz="2400" dirty="0">
                <a:solidFill>
                  <a:schemeClr val="bg1"/>
                </a:solidFill>
              </a:rPr>
              <a:t>列</a:t>
            </a:r>
            <a:r>
              <a:rPr lang="en-US" altLang="zh-CN" sz="2400" dirty="0">
                <a:solidFill>
                  <a:schemeClr val="bg1"/>
                </a:solidFill>
              </a:rPr>
              <a:t>"),</a:t>
            </a:r>
          </a:p>
          <a:p>
            <a:r>
              <a:rPr lang="en-US" altLang="zh-CN" sz="2400" dirty="0" err="1">
                <a:solidFill>
                  <a:schemeClr val="bg1"/>
                </a:solidFill>
              </a:rPr>
              <a:t>null,CompareOP.EQUAL,Bytes.toBytes</a:t>
            </a:r>
            <a:r>
              <a:rPr lang="en-US" altLang="zh-CN" sz="2400" dirty="0" smtClean="0">
                <a:solidFill>
                  <a:schemeClr val="bg1"/>
                </a:solidFill>
              </a:rPr>
              <a:t>(“</a:t>
            </a:r>
            <a:r>
              <a:rPr lang="zh-CN" altLang="en-US" sz="2400" dirty="0" smtClean="0">
                <a:solidFill>
                  <a:schemeClr val="bg1"/>
                </a:solidFill>
              </a:rPr>
              <a:t>参数值</a:t>
            </a:r>
            <a:r>
              <a:rPr lang="en-US" altLang="zh-CN" sz="2400" dirty="0" smtClean="0">
                <a:solidFill>
                  <a:schemeClr val="bg1"/>
                </a:solidFill>
              </a:rPr>
              <a:t>”));                       //</a:t>
            </a:r>
            <a:r>
              <a:rPr lang="zh-CN" altLang="en-US" sz="2400" dirty="0" smtClean="0">
                <a:solidFill>
                  <a:schemeClr val="bg1"/>
                </a:solidFill>
              </a:rPr>
              <a:t>类拟</a:t>
            </a:r>
            <a:r>
              <a:rPr lang="en-US" altLang="zh-CN" sz="2400" dirty="0" smtClean="0">
                <a:solidFill>
                  <a:schemeClr val="bg1"/>
                </a:solidFill>
              </a:rPr>
              <a:t>							</a:t>
            </a:r>
            <a:r>
              <a:rPr lang="en-US" altLang="zh-CN" sz="2400" dirty="0" err="1" smtClean="0">
                <a:solidFill>
                  <a:schemeClr val="bg1"/>
                </a:solidFill>
              </a:rPr>
              <a:t>SingleColumnValueFilter</a:t>
            </a:r>
            <a:r>
              <a:rPr lang="zh-CN" altLang="en-US" sz="2400" dirty="0" smtClean="0">
                <a:solidFill>
                  <a:schemeClr val="bg1"/>
                </a:solidFill>
              </a:rPr>
              <a:t>只是结果集，排除参考列</a:t>
            </a:r>
            <a:r>
              <a:rPr lang="en-US" altLang="zh-CN" sz="2400" dirty="0" smtClean="0">
                <a:solidFill>
                  <a:schemeClr val="bg1"/>
                </a:solidFill>
              </a:rPr>
              <a:t>                   </a:t>
            </a:r>
            <a:endParaRPr lang="en-US" altLang="zh-CN" sz="2400" dirty="0">
              <a:solidFill>
                <a:schemeClr val="bg1"/>
              </a:solidFill>
            </a:endParaRPr>
          </a:p>
          <a:p>
            <a:r>
              <a:rPr lang="en-US" altLang="zh-CN" sz="2400" dirty="0">
                <a:solidFill>
                  <a:schemeClr val="bg1"/>
                </a:solidFill>
              </a:rPr>
              <a:t>Scan s = new Scan</a:t>
            </a:r>
            <a:r>
              <a:rPr lang="en-US" altLang="zh-CN" sz="2400" dirty="0" smtClean="0">
                <a:solidFill>
                  <a:schemeClr val="bg1"/>
                </a:solidFill>
              </a:rPr>
              <a:t>();                                                                       //</a:t>
            </a:r>
            <a:r>
              <a:rPr lang="zh-CN" altLang="en-US" sz="2400" dirty="0">
                <a:solidFill>
                  <a:schemeClr val="bg1"/>
                </a:solidFill>
              </a:rPr>
              <a:t>全表</a:t>
            </a:r>
            <a:r>
              <a:rPr lang="zh-CN" altLang="en-US" sz="2400" dirty="0" smtClean="0">
                <a:solidFill>
                  <a:schemeClr val="bg1"/>
                </a:solidFill>
              </a:rPr>
              <a:t>扫描</a:t>
            </a:r>
            <a:r>
              <a:rPr lang="en-US" altLang="zh-CN" sz="2400" dirty="0" smtClean="0">
                <a:solidFill>
                  <a:schemeClr val="bg1"/>
                </a:solidFill>
              </a:rPr>
              <a:t>        </a:t>
            </a:r>
            <a:endParaRPr lang="en-US" altLang="zh-CN" sz="2400" dirty="0">
              <a:solidFill>
                <a:schemeClr val="bg1"/>
              </a:solidFill>
            </a:endParaRPr>
          </a:p>
          <a:p>
            <a:r>
              <a:rPr lang="en-US" altLang="zh-CN" sz="2400" dirty="0" err="1">
                <a:solidFill>
                  <a:schemeClr val="bg1"/>
                </a:solidFill>
              </a:rPr>
              <a:t>s.setFilter</a:t>
            </a:r>
            <a:r>
              <a:rPr lang="en-US" altLang="zh-CN" sz="2400" dirty="0">
                <a:solidFill>
                  <a:schemeClr val="bg1"/>
                </a:solidFill>
              </a:rPr>
              <a:t>(filter</a:t>
            </a:r>
            <a:r>
              <a:rPr lang="en-US" altLang="zh-CN" sz="2400" dirty="0" smtClean="0">
                <a:solidFill>
                  <a:schemeClr val="bg1"/>
                </a:solidFill>
              </a:rPr>
              <a:t>);		 			                             //</a:t>
            </a:r>
            <a:r>
              <a:rPr lang="zh-CN" altLang="en-US" sz="2400" dirty="0">
                <a:solidFill>
                  <a:schemeClr val="bg1"/>
                </a:solidFill>
              </a:rPr>
              <a:t>添加条件</a:t>
            </a:r>
            <a:r>
              <a:rPr lang="zh-CN" altLang="en-US" sz="2400" dirty="0" smtClean="0">
                <a:solidFill>
                  <a:schemeClr val="bg1"/>
                </a:solidFill>
              </a:rPr>
              <a:t>过滤器</a:t>
            </a:r>
            <a:r>
              <a:rPr lang="en-US" altLang="zh-CN" sz="2400" dirty="0" smtClean="0">
                <a:solidFill>
                  <a:schemeClr val="bg1"/>
                </a:solidFill>
              </a:rPr>
              <a:t>      </a:t>
            </a:r>
            <a:endParaRPr lang="en-US" altLang="zh-CN" sz="2400" dirty="0">
              <a:solidFill>
                <a:schemeClr val="bg1"/>
              </a:solidFill>
            </a:endParaRPr>
          </a:p>
          <a:p>
            <a:r>
              <a:rPr lang="en-US" altLang="zh-CN" sz="2400" dirty="0" err="1">
                <a:solidFill>
                  <a:schemeClr val="bg1"/>
                </a:solidFill>
              </a:rPr>
              <a:t>ResultScanner</a:t>
            </a:r>
            <a:r>
              <a:rPr lang="en-US" altLang="zh-CN" sz="2400" dirty="0">
                <a:solidFill>
                  <a:schemeClr val="bg1"/>
                </a:solidFill>
              </a:rPr>
              <a:t> </a:t>
            </a:r>
            <a:r>
              <a:rPr lang="en-US" altLang="zh-CN" sz="2400" dirty="0" err="1">
                <a:solidFill>
                  <a:schemeClr val="bg1"/>
                </a:solidFill>
              </a:rPr>
              <a:t>rs</a:t>
            </a:r>
            <a:r>
              <a:rPr lang="en-US" altLang="zh-CN" sz="2400" dirty="0">
                <a:solidFill>
                  <a:schemeClr val="bg1"/>
                </a:solidFill>
              </a:rPr>
              <a:t> = </a:t>
            </a:r>
            <a:r>
              <a:rPr lang="en-US" altLang="zh-CN" sz="2400" dirty="0" err="1">
                <a:solidFill>
                  <a:schemeClr val="bg1"/>
                </a:solidFill>
              </a:rPr>
              <a:t>table.getScaner</a:t>
            </a:r>
            <a:r>
              <a:rPr lang="en-US" altLang="zh-CN" sz="2400" dirty="0">
                <a:solidFill>
                  <a:schemeClr val="bg1"/>
                </a:solidFill>
              </a:rPr>
              <a:t>(s</a:t>
            </a:r>
            <a:r>
              <a:rPr lang="en-US" altLang="zh-CN" sz="2400" dirty="0" smtClean="0">
                <a:solidFill>
                  <a:schemeClr val="bg1"/>
                </a:solidFill>
              </a:rPr>
              <a:t>);                                          //</a:t>
            </a:r>
            <a:r>
              <a:rPr lang="zh-CN" altLang="en-US" sz="2400" dirty="0" smtClean="0">
                <a:solidFill>
                  <a:schemeClr val="bg1"/>
                </a:solidFill>
              </a:rPr>
              <a:t>扫描器</a:t>
            </a:r>
            <a:endParaRPr lang="en-US" altLang="zh-CN" sz="2400" dirty="0">
              <a:solidFill>
                <a:schemeClr val="bg1"/>
              </a:solidFill>
            </a:endParaRPr>
          </a:p>
          <a:p>
            <a:r>
              <a:rPr lang="en-US" altLang="zh-CN" sz="2400" dirty="0">
                <a:solidFill>
                  <a:schemeClr val="bg1"/>
                </a:solidFill>
              </a:rPr>
              <a:t>for(Result r:rs</a:t>
            </a:r>
            <a:r>
              <a:rPr lang="en-US" altLang="zh-CN" sz="2400" dirty="0" smtClean="0">
                <a:solidFill>
                  <a:schemeClr val="bg1"/>
                </a:solidFill>
              </a:rPr>
              <a:t>){					                            //</a:t>
            </a:r>
            <a:r>
              <a:rPr lang="zh-CN" altLang="en-US" sz="2400" dirty="0">
                <a:solidFill>
                  <a:schemeClr val="bg1"/>
                </a:solidFill>
              </a:rPr>
              <a:t>结果</a:t>
            </a:r>
            <a:r>
              <a:rPr lang="zh-CN" altLang="en-US" sz="2400" dirty="0" smtClean="0">
                <a:solidFill>
                  <a:schemeClr val="bg1"/>
                </a:solidFill>
              </a:rPr>
              <a:t>集</a:t>
            </a:r>
            <a:endParaRPr lang="en-US" altLang="zh-CN" sz="2400" dirty="0">
              <a:solidFill>
                <a:schemeClr val="bg1"/>
              </a:solidFill>
            </a:endParaRPr>
          </a:p>
          <a:p>
            <a:r>
              <a:rPr lang="en-US" altLang="zh-CN" sz="2400" dirty="0">
                <a:solidFill>
                  <a:schemeClr val="bg1"/>
                </a:solidFill>
              </a:rPr>
              <a:t> //...</a:t>
            </a:r>
          </a:p>
          <a:p>
            <a:r>
              <a:rPr lang="en-US" altLang="zh-CN" sz="2400" dirty="0">
                <a:solidFill>
                  <a:schemeClr val="bg1"/>
                </a:solidFill>
              </a:rPr>
              <a:t>}</a:t>
            </a:r>
            <a:endParaRPr lang="zh-CN" altLang="en-US" sz="2400" dirty="0">
              <a:solidFill>
                <a:schemeClr val="bg1"/>
              </a:solidFill>
            </a:endParaRPr>
          </a:p>
        </p:txBody>
      </p:sp>
    </p:spTree>
    <p:extLst>
      <p:ext uri="{BB962C8B-B14F-4D97-AF65-F5344CB8AC3E}">
        <p14:creationId xmlns:p14="http://schemas.microsoft.com/office/powerpoint/2010/main" val="2555902838"/>
      </p:ext>
    </p:extLst>
  </p:cSld>
  <p:clrMapOvr>
    <a:masterClrMapping/>
  </p:clrMapOvr>
  <p:transition spd="slow"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72305" y="1310667"/>
            <a:ext cx="4277211"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根据列名条件查找数据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82249" y="376422"/>
            <a:ext cx="3480151"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读操作五</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7" name="矩形 6"/>
          <p:cNvSpPr/>
          <p:nvPr/>
        </p:nvSpPr>
        <p:spPr>
          <a:xfrm>
            <a:off x="280737" y="966607"/>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8" name="文本框 15"/>
          <p:cNvSpPr txBox="1"/>
          <p:nvPr/>
        </p:nvSpPr>
        <p:spPr>
          <a:xfrm>
            <a:off x="639697" y="901597"/>
            <a:ext cx="6531124"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根据过滤条件分页查找数据一</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代码片段</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05787" y="1210862"/>
            <a:ext cx="11404951" cy="5262979"/>
          </a:xfrm>
          <a:prstGeom prst="rect">
            <a:avLst/>
          </a:prstGeom>
          <a:noFill/>
        </p:spPr>
        <p:txBody>
          <a:bodyPr wrap="square" rtlCol="0">
            <a:spAutoFit/>
          </a:bodyPr>
          <a:lstStyle/>
          <a:p>
            <a:r>
              <a:rPr lang="en-US" altLang="zh-CN" sz="2400" dirty="0">
                <a:solidFill>
                  <a:schemeClr val="bg1"/>
                </a:solidFill>
              </a:rPr>
              <a:t>if(</a:t>
            </a:r>
            <a:r>
              <a:rPr lang="en-US" altLang="zh-CN" sz="2400" dirty="0" err="1">
                <a:solidFill>
                  <a:schemeClr val="bg1"/>
                </a:solidFill>
              </a:rPr>
              <a:t>currentPage</a:t>
            </a:r>
            <a:r>
              <a:rPr lang="en-US" altLang="zh-CN" sz="2400" dirty="0">
                <a:solidFill>
                  <a:schemeClr val="bg1"/>
                </a:solidFill>
              </a:rPr>
              <a:t> ==null|| </a:t>
            </a:r>
            <a:r>
              <a:rPr lang="en-US" altLang="zh-CN" sz="2400" dirty="0" err="1">
                <a:solidFill>
                  <a:schemeClr val="bg1"/>
                </a:solidFill>
              </a:rPr>
              <a:t>currentPage</a:t>
            </a:r>
            <a:r>
              <a:rPr lang="en-US" altLang="zh-CN" sz="2400" dirty="0">
                <a:solidFill>
                  <a:schemeClr val="bg1"/>
                </a:solidFill>
              </a:rPr>
              <a:t>==0</a:t>
            </a:r>
            <a:r>
              <a:rPr lang="en-US" altLang="zh-CN" sz="2400" dirty="0" smtClean="0">
                <a:solidFill>
                  <a:schemeClr val="bg1"/>
                </a:solidFill>
              </a:rPr>
              <a:t>)                              //</a:t>
            </a:r>
            <a:r>
              <a:rPr lang="zh-CN" altLang="en-US" sz="2400" dirty="0" smtClean="0">
                <a:solidFill>
                  <a:schemeClr val="bg1"/>
                </a:solidFill>
              </a:rPr>
              <a:t>计算起始页和结束页</a:t>
            </a:r>
            <a:endParaRPr lang="en-US" altLang="zh-CN" sz="2400" dirty="0">
              <a:solidFill>
                <a:schemeClr val="bg1"/>
              </a:solidFill>
            </a:endParaRPr>
          </a:p>
          <a:p>
            <a:r>
              <a:rPr lang="en-US" altLang="zh-CN" sz="2400" dirty="0">
                <a:solidFill>
                  <a:schemeClr val="bg1"/>
                </a:solidFill>
              </a:rPr>
              <a:t>      </a:t>
            </a:r>
            <a:r>
              <a:rPr lang="en-US" altLang="zh-CN" sz="2400" dirty="0" err="1">
                <a:solidFill>
                  <a:schemeClr val="bg1"/>
                </a:solidFill>
              </a:rPr>
              <a:t>currentPage</a:t>
            </a:r>
            <a:r>
              <a:rPr lang="en-US" altLang="zh-CN" sz="2400" dirty="0">
                <a:solidFill>
                  <a:schemeClr val="bg1"/>
                </a:solidFill>
              </a:rPr>
              <a:t> =1;</a:t>
            </a:r>
          </a:p>
          <a:p>
            <a:r>
              <a:rPr lang="en-US" altLang="zh-CN" sz="2400" dirty="0">
                <a:solidFill>
                  <a:schemeClr val="bg1"/>
                </a:solidFill>
              </a:rPr>
              <a:t>Integer </a:t>
            </a:r>
            <a:r>
              <a:rPr lang="en-US" altLang="zh-CN" sz="2400" dirty="0" err="1">
                <a:solidFill>
                  <a:schemeClr val="bg1"/>
                </a:solidFill>
              </a:rPr>
              <a:t>firstPage</a:t>
            </a:r>
            <a:r>
              <a:rPr lang="en-US" altLang="zh-CN" sz="2400" dirty="0">
                <a:solidFill>
                  <a:schemeClr val="bg1"/>
                </a:solidFill>
              </a:rPr>
              <a:t> =(</a:t>
            </a:r>
            <a:r>
              <a:rPr lang="en-US" altLang="zh-CN" sz="2400" dirty="0" err="1">
                <a:solidFill>
                  <a:schemeClr val="bg1"/>
                </a:solidFill>
              </a:rPr>
              <a:t>currentPage</a:t>
            </a:r>
            <a:r>
              <a:rPr lang="en-US" altLang="zh-CN" sz="2400" dirty="0">
                <a:solidFill>
                  <a:schemeClr val="bg1"/>
                </a:solidFill>
              </a:rPr>
              <a:t> -1)*</a:t>
            </a:r>
            <a:r>
              <a:rPr lang="en-US" altLang="zh-CN" sz="2400" dirty="0" err="1">
                <a:solidFill>
                  <a:schemeClr val="bg1"/>
                </a:solidFill>
              </a:rPr>
              <a:t>pageSize</a:t>
            </a:r>
            <a:r>
              <a:rPr lang="en-US" altLang="zh-CN" sz="2400" dirty="0">
                <a:solidFill>
                  <a:schemeClr val="bg1"/>
                </a:solidFill>
              </a:rPr>
              <a:t>;</a:t>
            </a:r>
          </a:p>
          <a:p>
            <a:r>
              <a:rPr lang="en-US" altLang="zh-CN" sz="2400" dirty="0">
                <a:solidFill>
                  <a:schemeClr val="bg1"/>
                </a:solidFill>
              </a:rPr>
              <a:t>Integer </a:t>
            </a:r>
            <a:r>
              <a:rPr lang="en-US" altLang="zh-CN" sz="2400" dirty="0" err="1">
                <a:solidFill>
                  <a:schemeClr val="bg1"/>
                </a:solidFill>
              </a:rPr>
              <a:t>endPage</a:t>
            </a:r>
            <a:r>
              <a:rPr lang="en-US" altLang="zh-CN" sz="2400" dirty="0">
                <a:solidFill>
                  <a:schemeClr val="bg1"/>
                </a:solidFill>
              </a:rPr>
              <a:t> = </a:t>
            </a:r>
            <a:r>
              <a:rPr lang="en-US" altLang="zh-CN" sz="2400" dirty="0" err="1">
                <a:solidFill>
                  <a:schemeClr val="bg1"/>
                </a:solidFill>
              </a:rPr>
              <a:t>firstPage</a:t>
            </a:r>
            <a:r>
              <a:rPr lang="en-US" altLang="zh-CN" sz="2400" dirty="0">
                <a:solidFill>
                  <a:schemeClr val="bg1"/>
                </a:solidFill>
              </a:rPr>
              <a:t> + </a:t>
            </a:r>
            <a:r>
              <a:rPr lang="en-US" altLang="zh-CN" sz="2400" dirty="0" err="1">
                <a:solidFill>
                  <a:schemeClr val="bg1"/>
                </a:solidFill>
              </a:rPr>
              <a:t>pageSize</a:t>
            </a:r>
            <a:r>
              <a:rPr lang="en-US" altLang="zh-CN" sz="2400" dirty="0">
                <a:solidFill>
                  <a:schemeClr val="bg1"/>
                </a:solidFill>
              </a:rPr>
              <a:t>;</a:t>
            </a:r>
          </a:p>
          <a:p>
            <a:r>
              <a:rPr lang="en-US" altLang="zh-CN" sz="2400" dirty="0" err="1">
                <a:solidFill>
                  <a:schemeClr val="bg1"/>
                </a:solidFill>
              </a:rPr>
              <a:t>HTableInterface</a:t>
            </a:r>
            <a:r>
              <a:rPr lang="en-US" altLang="zh-CN" sz="2400" dirty="0">
                <a:solidFill>
                  <a:schemeClr val="bg1"/>
                </a:solidFill>
              </a:rPr>
              <a:t> table = </a:t>
            </a:r>
            <a:r>
              <a:rPr lang="en-US" altLang="zh-CN" sz="2400" dirty="0" err="1">
                <a:solidFill>
                  <a:schemeClr val="bg1"/>
                </a:solidFill>
              </a:rPr>
              <a:t>HBaseUtil.getTable</a:t>
            </a:r>
            <a:r>
              <a:rPr lang="en-US" altLang="zh-CN" sz="2400" dirty="0">
                <a:solidFill>
                  <a:schemeClr val="bg1"/>
                </a:solidFill>
              </a:rPr>
              <a:t>(</a:t>
            </a:r>
            <a:r>
              <a:rPr lang="en-US" altLang="zh-CN" sz="2400" dirty="0" err="1">
                <a:solidFill>
                  <a:schemeClr val="bg1"/>
                </a:solidFill>
              </a:rPr>
              <a:t>tableName</a:t>
            </a:r>
            <a:r>
              <a:rPr lang="en-US" altLang="zh-CN" sz="2400" dirty="0" smtClean="0">
                <a:solidFill>
                  <a:schemeClr val="bg1"/>
                </a:solidFill>
              </a:rPr>
              <a:t>);   //</a:t>
            </a:r>
            <a:r>
              <a:rPr lang="zh-CN" altLang="en-US" sz="2400" dirty="0" smtClean="0">
                <a:solidFill>
                  <a:schemeClr val="bg1"/>
                </a:solidFill>
              </a:rPr>
              <a:t>从表池中取出表对象</a:t>
            </a:r>
            <a:endParaRPr lang="en-US" altLang="zh-CN" sz="2400" dirty="0">
              <a:solidFill>
                <a:schemeClr val="bg1"/>
              </a:solidFill>
            </a:endParaRPr>
          </a:p>
          <a:p>
            <a:r>
              <a:rPr lang="en-US" altLang="zh-CN" sz="2400" dirty="0">
                <a:solidFill>
                  <a:schemeClr val="bg1"/>
                </a:solidFill>
              </a:rPr>
              <a:t>Scan </a:t>
            </a:r>
            <a:r>
              <a:rPr lang="en-US" altLang="zh-CN" sz="2400" dirty="0" err="1">
                <a:solidFill>
                  <a:schemeClr val="bg1"/>
                </a:solidFill>
              </a:rPr>
              <a:t>scan</a:t>
            </a:r>
            <a:r>
              <a:rPr lang="en-US" altLang="zh-CN" sz="2400" dirty="0">
                <a:solidFill>
                  <a:schemeClr val="bg1"/>
                </a:solidFill>
              </a:rPr>
              <a:t> = new Scan</a:t>
            </a:r>
            <a:r>
              <a:rPr lang="en-US" altLang="zh-CN" sz="2400" dirty="0" smtClean="0">
                <a:solidFill>
                  <a:schemeClr val="bg1"/>
                </a:solidFill>
              </a:rPr>
              <a:t>();                                                     //</a:t>
            </a:r>
            <a:r>
              <a:rPr lang="zh-CN" altLang="en-US" sz="2400" dirty="0" smtClean="0">
                <a:solidFill>
                  <a:schemeClr val="bg1"/>
                </a:solidFill>
              </a:rPr>
              <a:t>生成扫描器</a:t>
            </a:r>
            <a:endParaRPr lang="en-US" altLang="zh-CN" sz="2400" dirty="0">
              <a:solidFill>
                <a:schemeClr val="bg1"/>
              </a:solidFill>
            </a:endParaRPr>
          </a:p>
          <a:p>
            <a:r>
              <a:rPr lang="en-US" altLang="zh-CN" sz="2400" dirty="0" err="1">
                <a:solidFill>
                  <a:schemeClr val="bg1"/>
                </a:solidFill>
              </a:rPr>
              <a:t>scan.setFilter</a:t>
            </a:r>
            <a:r>
              <a:rPr lang="en-US" altLang="zh-CN" sz="2400" dirty="0">
                <a:solidFill>
                  <a:schemeClr val="bg1"/>
                </a:solidFill>
              </a:rPr>
              <a:t>(</a:t>
            </a:r>
            <a:r>
              <a:rPr lang="zh-CN" altLang="en-US" sz="2400" dirty="0">
                <a:solidFill>
                  <a:schemeClr val="bg1"/>
                </a:solidFill>
              </a:rPr>
              <a:t>过滤器集合方法</a:t>
            </a:r>
            <a:r>
              <a:rPr lang="en-US" altLang="zh-CN" sz="2400" dirty="0" smtClean="0">
                <a:solidFill>
                  <a:schemeClr val="bg1"/>
                </a:solidFill>
              </a:rPr>
              <a:t>);                                         //</a:t>
            </a:r>
            <a:r>
              <a:rPr lang="zh-CN" altLang="en-US" sz="2400" dirty="0" smtClean="0">
                <a:solidFill>
                  <a:schemeClr val="bg1"/>
                </a:solidFill>
              </a:rPr>
              <a:t>给筛选对象放入过滤器</a:t>
            </a:r>
            <a:endParaRPr lang="en-US" altLang="zh-CN" sz="2400" dirty="0">
              <a:solidFill>
                <a:schemeClr val="bg1"/>
              </a:solidFill>
            </a:endParaRPr>
          </a:p>
          <a:p>
            <a:r>
              <a:rPr lang="en-US" altLang="zh-CN" sz="2400" dirty="0" err="1">
                <a:solidFill>
                  <a:schemeClr val="bg1"/>
                </a:solidFill>
              </a:rPr>
              <a:t>scan.setCaching</a:t>
            </a:r>
            <a:r>
              <a:rPr lang="en-US" altLang="zh-CN" sz="2400" dirty="0">
                <a:solidFill>
                  <a:schemeClr val="bg1"/>
                </a:solidFill>
              </a:rPr>
              <a:t>(1000</a:t>
            </a:r>
            <a:r>
              <a:rPr lang="en-US" altLang="zh-CN" sz="2400" dirty="0" smtClean="0">
                <a:solidFill>
                  <a:schemeClr val="bg1"/>
                </a:solidFill>
              </a:rPr>
              <a:t>);                                                     //</a:t>
            </a:r>
            <a:r>
              <a:rPr lang="zh-CN" altLang="en-US" sz="2400" dirty="0" smtClean="0">
                <a:solidFill>
                  <a:schemeClr val="bg1"/>
                </a:solidFill>
              </a:rPr>
              <a:t>缓存</a:t>
            </a:r>
            <a:r>
              <a:rPr lang="en-US" altLang="zh-CN" sz="2400" dirty="0" smtClean="0">
                <a:solidFill>
                  <a:schemeClr val="bg1"/>
                </a:solidFill>
              </a:rPr>
              <a:t>1000</a:t>
            </a:r>
            <a:r>
              <a:rPr lang="zh-CN" altLang="en-US" sz="2400" dirty="0" smtClean="0">
                <a:solidFill>
                  <a:schemeClr val="bg1"/>
                </a:solidFill>
              </a:rPr>
              <a:t>条</a:t>
            </a:r>
            <a:endParaRPr lang="en-US" altLang="zh-CN" sz="2400" dirty="0">
              <a:solidFill>
                <a:schemeClr val="bg1"/>
              </a:solidFill>
            </a:endParaRPr>
          </a:p>
          <a:p>
            <a:r>
              <a:rPr lang="en-US" altLang="zh-CN" sz="2400" dirty="0" err="1">
                <a:solidFill>
                  <a:schemeClr val="bg1"/>
                </a:solidFill>
              </a:rPr>
              <a:t>scan.setCacheBlocks</a:t>
            </a:r>
            <a:r>
              <a:rPr lang="en-US" altLang="zh-CN" sz="2400" dirty="0">
                <a:solidFill>
                  <a:schemeClr val="bg1"/>
                </a:solidFill>
              </a:rPr>
              <a:t>(false);</a:t>
            </a:r>
          </a:p>
          <a:p>
            <a:r>
              <a:rPr lang="en-US" altLang="zh-CN" sz="2400" dirty="0" err="1">
                <a:solidFill>
                  <a:schemeClr val="bg1"/>
                </a:solidFill>
              </a:rPr>
              <a:t>scan.setReversed</a:t>
            </a:r>
            <a:r>
              <a:rPr lang="en-US" altLang="zh-CN" sz="2400" dirty="0">
                <a:solidFill>
                  <a:schemeClr val="bg1"/>
                </a:solidFill>
              </a:rPr>
              <a:t>(true</a:t>
            </a:r>
            <a:r>
              <a:rPr lang="en-US" altLang="zh-CN" sz="2400" dirty="0" smtClean="0">
                <a:solidFill>
                  <a:schemeClr val="bg1"/>
                </a:solidFill>
              </a:rPr>
              <a:t>);                                                   //</a:t>
            </a:r>
            <a:r>
              <a:rPr lang="zh-CN" altLang="en-US" sz="2400" dirty="0" smtClean="0">
                <a:solidFill>
                  <a:schemeClr val="bg1"/>
                </a:solidFill>
              </a:rPr>
              <a:t>倒序</a:t>
            </a:r>
            <a:endParaRPr lang="en-US" altLang="zh-CN" sz="2400" dirty="0">
              <a:solidFill>
                <a:schemeClr val="bg1"/>
              </a:solidFill>
            </a:endParaRPr>
          </a:p>
          <a:p>
            <a:r>
              <a:rPr lang="en-US" altLang="zh-CN" sz="2400" dirty="0">
                <a:solidFill>
                  <a:schemeClr val="bg1"/>
                </a:solidFill>
              </a:rPr>
              <a:t>scanner = </a:t>
            </a:r>
            <a:r>
              <a:rPr lang="en-US" altLang="zh-CN" sz="2400" dirty="0" err="1">
                <a:solidFill>
                  <a:schemeClr val="bg1"/>
                </a:solidFill>
              </a:rPr>
              <a:t>table.getScanner</a:t>
            </a:r>
            <a:r>
              <a:rPr lang="en-US" altLang="zh-CN" sz="2400" dirty="0">
                <a:solidFill>
                  <a:schemeClr val="bg1"/>
                </a:solidFill>
              </a:rPr>
              <a:t>(scan</a:t>
            </a:r>
            <a:r>
              <a:rPr lang="en-US" altLang="zh-CN" sz="2400" dirty="0" smtClean="0">
                <a:solidFill>
                  <a:schemeClr val="bg1"/>
                </a:solidFill>
              </a:rPr>
              <a:t>);                                  //</a:t>
            </a:r>
            <a:r>
              <a:rPr lang="zh-CN" altLang="en-US" sz="2400" dirty="0" smtClean="0">
                <a:solidFill>
                  <a:schemeClr val="bg1"/>
                </a:solidFill>
              </a:rPr>
              <a:t>扫描全表</a:t>
            </a:r>
            <a:endParaRPr lang="en-US" altLang="zh-CN" sz="2400" dirty="0">
              <a:solidFill>
                <a:schemeClr val="bg1"/>
              </a:solidFill>
            </a:endParaRPr>
          </a:p>
          <a:p>
            <a:r>
              <a:rPr lang="en-US" altLang="zh-CN" sz="2400" dirty="0">
                <a:solidFill>
                  <a:schemeClr val="bg1"/>
                </a:solidFill>
              </a:rPr>
              <a:t>for(Result r:scanner</a:t>
            </a:r>
            <a:r>
              <a:rPr lang="en-US" altLang="zh-CN" sz="2400" dirty="0" smtClean="0">
                <a:solidFill>
                  <a:schemeClr val="bg1"/>
                </a:solidFill>
              </a:rPr>
              <a:t>){                                                       //</a:t>
            </a:r>
            <a:r>
              <a:rPr lang="zh-CN" altLang="en-US" sz="2400" dirty="0" smtClean="0">
                <a:solidFill>
                  <a:schemeClr val="bg1"/>
                </a:solidFill>
              </a:rPr>
              <a:t>获取数据</a:t>
            </a:r>
            <a:endParaRPr lang="en-US" altLang="zh-CN" sz="2400" dirty="0">
              <a:solidFill>
                <a:schemeClr val="bg1"/>
              </a:solidFill>
            </a:endParaRPr>
          </a:p>
          <a:p>
            <a:r>
              <a:rPr lang="en-US" altLang="zh-CN" sz="2400" dirty="0">
                <a:solidFill>
                  <a:schemeClr val="bg1"/>
                </a:solidFill>
              </a:rPr>
              <a:t>   //...</a:t>
            </a:r>
          </a:p>
          <a:p>
            <a:r>
              <a:rPr lang="en-US" altLang="zh-CN" sz="2400" dirty="0">
                <a:solidFill>
                  <a:schemeClr val="bg1"/>
                </a:solidFill>
              </a:rPr>
              <a:t>}</a:t>
            </a:r>
            <a:endParaRPr lang="zh-CN" altLang="en-US" sz="2400" dirty="0">
              <a:solidFill>
                <a:schemeClr val="bg1"/>
              </a:solidFill>
            </a:endParaRPr>
          </a:p>
        </p:txBody>
      </p:sp>
    </p:spTree>
    <p:extLst>
      <p:ext uri="{BB962C8B-B14F-4D97-AF65-F5344CB8AC3E}">
        <p14:creationId xmlns:p14="http://schemas.microsoft.com/office/powerpoint/2010/main" val="2454896901"/>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8337"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a:p>
            <a:endParaRPr lang="en-US" altLang="zh-CN" dirty="0"/>
          </a:p>
          <a:p>
            <a:endParaRPr lang="zh-CN" altLang="en-US" dirty="0"/>
          </a:p>
        </p:txBody>
      </p:sp>
      <p:sp>
        <p:nvSpPr>
          <p:cNvPr id="22" name="文本框 21"/>
          <p:cNvSpPr txBox="1"/>
          <p:nvPr/>
        </p:nvSpPr>
        <p:spPr>
          <a:xfrm>
            <a:off x="482248" y="376422"/>
            <a:ext cx="3063057"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概述</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12" name="文本框 15"/>
          <p:cNvSpPr txBox="1"/>
          <p:nvPr/>
        </p:nvSpPr>
        <p:spPr>
          <a:xfrm>
            <a:off x="872307" y="1310667"/>
            <a:ext cx="10020282" cy="830997"/>
          </a:xfrm>
          <a:prstGeom prst="rect">
            <a:avLst/>
          </a:prstGeom>
          <a:noFill/>
        </p:spPr>
        <p:txBody>
          <a:bodyPr wrap="square" rtlCol="0">
            <a:spAutoFit/>
          </a:bodyPr>
          <a:lstStyle/>
          <a:p>
            <a:r>
              <a:rPr lang="en-US" altLang="zh-CN" sz="2400" dirty="0" err="1">
                <a:solidFill>
                  <a:schemeClr val="bg1"/>
                </a:solidFill>
                <a:latin typeface="+mn-ea"/>
              </a:rPr>
              <a:t>HBase</a:t>
            </a:r>
            <a:r>
              <a:rPr lang="zh-CN" altLang="en-US" sz="2400" dirty="0">
                <a:solidFill>
                  <a:schemeClr val="bg1"/>
                </a:solidFill>
                <a:latin typeface="+mn-ea"/>
              </a:rPr>
              <a:t>：是</a:t>
            </a:r>
            <a:r>
              <a:rPr lang="en-US" altLang="zh-CN" sz="2400" dirty="0" err="1">
                <a:solidFill>
                  <a:schemeClr val="bg1"/>
                </a:solidFill>
                <a:latin typeface="+mn-ea"/>
              </a:rPr>
              <a:t>Hadoop</a:t>
            </a:r>
            <a:r>
              <a:rPr lang="zh-CN" altLang="en-US" sz="2400" dirty="0">
                <a:solidFill>
                  <a:schemeClr val="bg1"/>
                </a:solidFill>
                <a:latin typeface="+mn-ea"/>
              </a:rPr>
              <a:t>的子项目，是一个</a:t>
            </a:r>
            <a:r>
              <a:rPr lang="zh-CN" altLang="en-US" sz="2400" b="1" dirty="0">
                <a:solidFill>
                  <a:schemeClr val="bg1"/>
                </a:solidFill>
                <a:latin typeface="+mn-ea"/>
              </a:rPr>
              <a:t>高可靠性、高性能、面向列、可伸缩</a:t>
            </a:r>
            <a:r>
              <a:rPr lang="zh-CN" altLang="en-US" sz="2400" dirty="0">
                <a:solidFill>
                  <a:schemeClr val="bg1"/>
                </a:solidFill>
                <a:latin typeface="+mn-ea"/>
              </a:rPr>
              <a:t>的分布式存储系统。</a:t>
            </a:r>
            <a:endParaRPr lang="en-US" altLang="zh-CN" sz="2400" dirty="0">
              <a:solidFill>
                <a:schemeClr val="bg1"/>
              </a:solidFill>
              <a:latin typeface="+mn-ea"/>
            </a:endParaRPr>
          </a:p>
        </p:txBody>
      </p:sp>
      <p:sp>
        <p:nvSpPr>
          <p:cNvPr id="13" name="文本框 15"/>
          <p:cNvSpPr txBox="1"/>
          <p:nvPr/>
        </p:nvSpPr>
        <p:spPr>
          <a:xfrm>
            <a:off x="848245" y="2409545"/>
            <a:ext cx="10020282" cy="830997"/>
          </a:xfrm>
          <a:prstGeom prst="rect">
            <a:avLst/>
          </a:prstGeom>
          <a:noFill/>
        </p:spPr>
        <p:txBody>
          <a:bodyPr wrap="square" rtlCol="0">
            <a:spAutoFit/>
          </a:bodyPr>
          <a:lstStyle/>
          <a:p>
            <a:r>
              <a:rPr lang="en-US" altLang="zh-CN" sz="2400" dirty="0" err="1">
                <a:solidFill>
                  <a:schemeClr val="bg1"/>
                </a:solidFill>
                <a:latin typeface="+mn-ea"/>
              </a:rPr>
              <a:t>HBase</a:t>
            </a:r>
            <a:r>
              <a:rPr lang="zh-CN" altLang="en-US" sz="2400" dirty="0">
                <a:solidFill>
                  <a:schemeClr val="bg1"/>
                </a:solidFill>
                <a:latin typeface="+mn-ea"/>
              </a:rPr>
              <a:t>利用</a:t>
            </a:r>
            <a:r>
              <a:rPr lang="en-US" altLang="zh-CN" sz="2400" dirty="0">
                <a:solidFill>
                  <a:schemeClr val="bg1"/>
                </a:solidFill>
                <a:latin typeface="+mn-ea"/>
              </a:rPr>
              <a:t>HDFS</a:t>
            </a:r>
            <a:r>
              <a:rPr lang="zh-CN" altLang="en-US" sz="2400" dirty="0">
                <a:solidFill>
                  <a:schemeClr val="bg1"/>
                </a:solidFill>
                <a:latin typeface="+mn-ea"/>
              </a:rPr>
              <a:t>作为其文件存储系统、利用</a:t>
            </a:r>
            <a:r>
              <a:rPr lang="en-US" altLang="zh-CN" sz="2400" dirty="0" err="1">
                <a:solidFill>
                  <a:schemeClr val="bg1"/>
                </a:solidFill>
                <a:latin typeface="+mn-ea"/>
              </a:rPr>
              <a:t>MapReduce</a:t>
            </a:r>
            <a:r>
              <a:rPr lang="zh-CN" altLang="en-US" sz="2400" dirty="0">
                <a:solidFill>
                  <a:schemeClr val="bg1"/>
                </a:solidFill>
                <a:latin typeface="+mn-ea"/>
              </a:rPr>
              <a:t>来处理</a:t>
            </a:r>
            <a:r>
              <a:rPr lang="en-US" altLang="zh-CN" sz="2400" dirty="0" err="1">
                <a:solidFill>
                  <a:schemeClr val="bg1"/>
                </a:solidFill>
                <a:latin typeface="+mn-ea"/>
              </a:rPr>
              <a:t>HBase</a:t>
            </a:r>
            <a:r>
              <a:rPr lang="zh-CN" altLang="en-US" sz="2400" dirty="0">
                <a:solidFill>
                  <a:schemeClr val="bg1"/>
                </a:solidFill>
                <a:latin typeface="+mn-ea"/>
              </a:rPr>
              <a:t>中的海量数据、利用</a:t>
            </a:r>
            <a:r>
              <a:rPr lang="en-US" altLang="zh-CN" sz="2400" dirty="0">
                <a:solidFill>
                  <a:schemeClr val="bg1"/>
                </a:solidFill>
                <a:latin typeface="+mn-ea"/>
              </a:rPr>
              <a:t>Zookeeper</a:t>
            </a:r>
            <a:r>
              <a:rPr lang="zh-CN" altLang="en-US" sz="2400" dirty="0">
                <a:solidFill>
                  <a:schemeClr val="bg1"/>
                </a:solidFill>
                <a:latin typeface="+mn-ea"/>
              </a:rPr>
              <a:t>作为协同服务。</a:t>
            </a:r>
            <a:endParaRPr lang="en-US" altLang="zh-CN" sz="2400" dirty="0">
              <a:solidFill>
                <a:schemeClr val="bg1"/>
              </a:solidFill>
              <a:latin typeface="+mn-ea"/>
            </a:endParaRPr>
          </a:p>
        </p:txBody>
      </p:sp>
      <p:sp>
        <p:nvSpPr>
          <p:cNvPr id="14" name="文本框 15"/>
          <p:cNvSpPr txBox="1"/>
          <p:nvPr/>
        </p:nvSpPr>
        <p:spPr>
          <a:xfrm>
            <a:off x="888351" y="3476339"/>
            <a:ext cx="10020282" cy="1569660"/>
          </a:xfrm>
          <a:prstGeom prst="rect">
            <a:avLst/>
          </a:prstGeom>
          <a:noFill/>
        </p:spPr>
        <p:txBody>
          <a:bodyPr wrap="square" rtlCol="0">
            <a:spAutoFit/>
          </a:bodyPr>
          <a:lstStyle/>
          <a:p>
            <a:r>
              <a:rPr lang="zh-CN" altLang="en-US" sz="2400" dirty="0" smtClean="0">
                <a:solidFill>
                  <a:schemeClr val="bg1"/>
                </a:solidFill>
              </a:rPr>
              <a:t>它</a:t>
            </a:r>
            <a:r>
              <a:rPr lang="zh-CN" altLang="en-US" sz="2400" dirty="0">
                <a:solidFill>
                  <a:schemeClr val="bg1"/>
                </a:solidFill>
              </a:rPr>
              <a:t>介于</a:t>
            </a:r>
            <a:r>
              <a:rPr lang="en-US" altLang="zh-CN" sz="2400" dirty="0" err="1">
                <a:solidFill>
                  <a:schemeClr val="bg1"/>
                </a:solidFill>
              </a:rPr>
              <a:t>nosql</a:t>
            </a:r>
            <a:r>
              <a:rPr lang="zh-CN" altLang="en-US" sz="2400" dirty="0">
                <a:solidFill>
                  <a:schemeClr val="bg1"/>
                </a:solidFill>
              </a:rPr>
              <a:t>和</a:t>
            </a:r>
            <a:r>
              <a:rPr lang="en-US" altLang="zh-CN" sz="2400" dirty="0">
                <a:solidFill>
                  <a:schemeClr val="bg1"/>
                </a:solidFill>
              </a:rPr>
              <a:t>RDBMS</a:t>
            </a:r>
            <a:r>
              <a:rPr lang="zh-CN" altLang="en-US" sz="2400" dirty="0">
                <a:solidFill>
                  <a:schemeClr val="bg1"/>
                </a:solidFill>
              </a:rPr>
              <a:t>之间，仅能通过主键</a:t>
            </a:r>
            <a:r>
              <a:rPr lang="en-US" altLang="zh-CN" sz="2400" dirty="0">
                <a:solidFill>
                  <a:schemeClr val="bg1"/>
                </a:solidFill>
              </a:rPr>
              <a:t>(row key)</a:t>
            </a:r>
            <a:r>
              <a:rPr lang="zh-CN" altLang="en-US" sz="2400" dirty="0">
                <a:solidFill>
                  <a:schemeClr val="bg1"/>
                </a:solidFill>
              </a:rPr>
              <a:t>和主键的</a:t>
            </a:r>
            <a:r>
              <a:rPr lang="en-US" altLang="zh-CN" sz="2400" dirty="0">
                <a:solidFill>
                  <a:schemeClr val="bg1"/>
                </a:solidFill>
              </a:rPr>
              <a:t>range</a:t>
            </a:r>
            <a:r>
              <a:rPr lang="zh-CN" altLang="en-US" sz="2400" dirty="0">
                <a:solidFill>
                  <a:schemeClr val="bg1"/>
                </a:solidFill>
              </a:rPr>
              <a:t>来检索数据，仅支持单行事务</a:t>
            </a:r>
            <a:r>
              <a:rPr lang="en-US" altLang="zh-CN" sz="2400" dirty="0">
                <a:solidFill>
                  <a:schemeClr val="bg1"/>
                </a:solidFill>
              </a:rPr>
              <a:t>(</a:t>
            </a:r>
            <a:r>
              <a:rPr lang="zh-CN" altLang="en-US" sz="2400" dirty="0">
                <a:solidFill>
                  <a:schemeClr val="bg1"/>
                </a:solidFill>
              </a:rPr>
              <a:t>可通过</a:t>
            </a:r>
            <a:r>
              <a:rPr lang="en-US" altLang="zh-CN" sz="2400" dirty="0">
                <a:solidFill>
                  <a:schemeClr val="bg1"/>
                </a:solidFill>
              </a:rPr>
              <a:t>hive</a:t>
            </a:r>
            <a:r>
              <a:rPr lang="zh-CN" altLang="en-US" sz="2400" dirty="0">
                <a:solidFill>
                  <a:schemeClr val="bg1"/>
                </a:solidFill>
              </a:rPr>
              <a:t>支持来实现多表</a:t>
            </a:r>
            <a:r>
              <a:rPr lang="en-US" altLang="zh-CN" sz="2400" dirty="0">
                <a:solidFill>
                  <a:schemeClr val="bg1"/>
                </a:solidFill>
              </a:rPr>
              <a:t>join</a:t>
            </a:r>
            <a:r>
              <a:rPr lang="zh-CN" altLang="en-US" sz="2400" dirty="0">
                <a:solidFill>
                  <a:schemeClr val="bg1"/>
                </a:solidFill>
              </a:rPr>
              <a:t>等复杂操作</a:t>
            </a:r>
            <a:r>
              <a:rPr lang="en-US" altLang="zh-CN" sz="2400" dirty="0">
                <a:solidFill>
                  <a:schemeClr val="bg1"/>
                </a:solidFill>
              </a:rPr>
              <a:t>)</a:t>
            </a:r>
            <a:r>
              <a:rPr lang="zh-CN" altLang="en-US" sz="2400" dirty="0">
                <a:solidFill>
                  <a:schemeClr val="bg1"/>
                </a:solidFill>
              </a:rPr>
              <a:t>。主要用来存储</a:t>
            </a:r>
            <a:r>
              <a:rPr lang="zh-CN" altLang="en-US" sz="2400" b="1" dirty="0">
                <a:solidFill>
                  <a:schemeClr val="bg1"/>
                </a:solidFill>
              </a:rPr>
              <a:t>非结构化和半结构化</a:t>
            </a:r>
            <a:r>
              <a:rPr lang="zh-CN" altLang="en-US" sz="2400" dirty="0">
                <a:solidFill>
                  <a:schemeClr val="bg1"/>
                </a:solidFill>
              </a:rPr>
              <a:t>的松散数据，</a:t>
            </a:r>
            <a:r>
              <a:rPr lang="zh-CN" altLang="en-US" sz="2400" dirty="0">
                <a:solidFill>
                  <a:schemeClr val="bg1"/>
                </a:solidFill>
                <a:latin typeface="+mn-ea"/>
              </a:rPr>
              <a:t>用于</a:t>
            </a:r>
            <a:r>
              <a:rPr lang="zh-CN" altLang="en-US" sz="2400" b="1" dirty="0">
                <a:solidFill>
                  <a:schemeClr val="bg1"/>
                </a:solidFill>
                <a:latin typeface="+mn-ea"/>
              </a:rPr>
              <a:t>实时随机读</a:t>
            </a:r>
            <a:r>
              <a:rPr lang="en-US" altLang="zh-CN" sz="2400" b="1" dirty="0">
                <a:solidFill>
                  <a:schemeClr val="bg1"/>
                </a:solidFill>
                <a:latin typeface="+mn-ea"/>
              </a:rPr>
              <a:t>/</a:t>
            </a:r>
            <a:r>
              <a:rPr lang="zh-CN" altLang="en-US" sz="2400" b="1" dirty="0">
                <a:solidFill>
                  <a:schemeClr val="bg1"/>
                </a:solidFill>
                <a:latin typeface="+mn-ea"/>
              </a:rPr>
              <a:t>写超大规模数据集</a:t>
            </a:r>
            <a:r>
              <a:rPr lang="zh-CN" altLang="en-US" sz="2400" dirty="0" smtClean="0">
                <a:solidFill>
                  <a:schemeClr val="bg1"/>
                </a:solidFill>
                <a:latin typeface="+mn-ea"/>
              </a:rPr>
              <a:t>。</a:t>
            </a:r>
            <a:endParaRPr lang="en-US" altLang="zh-CN" sz="2400" dirty="0">
              <a:solidFill>
                <a:schemeClr val="bg1"/>
              </a:solidFill>
              <a:latin typeface="+mn-ea"/>
            </a:endParaRPr>
          </a:p>
        </p:txBody>
      </p:sp>
      <p:sp>
        <p:nvSpPr>
          <p:cNvPr id="15" name="文本框 15"/>
          <p:cNvSpPr txBox="1"/>
          <p:nvPr/>
        </p:nvSpPr>
        <p:spPr>
          <a:xfrm>
            <a:off x="952517" y="5273041"/>
            <a:ext cx="9731526" cy="830997"/>
          </a:xfrm>
          <a:prstGeom prst="rect">
            <a:avLst/>
          </a:prstGeom>
          <a:noFill/>
        </p:spPr>
        <p:txBody>
          <a:bodyPr wrap="square" rtlCol="0">
            <a:spAutoFit/>
          </a:bodyPr>
          <a:lstStyle/>
          <a:p>
            <a:r>
              <a:rPr lang="zh-CN" altLang="en-US" sz="2400" dirty="0">
                <a:solidFill>
                  <a:schemeClr val="bg1"/>
                </a:solidFill>
              </a:rPr>
              <a:t>与</a:t>
            </a:r>
            <a:r>
              <a:rPr lang="en-US" altLang="zh-CN" sz="2400" dirty="0" err="1">
                <a:solidFill>
                  <a:schemeClr val="bg1"/>
                </a:solidFill>
              </a:rPr>
              <a:t>hadoop</a:t>
            </a:r>
            <a:r>
              <a:rPr lang="zh-CN" altLang="en-US" sz="2400" dirty="0">
                <a:solidFill>
                  <a:schemeClr val="bg1"/>
                </a:solidFill>
              </a:rPr>
              <a:t>一样，</a:t>
            </a:r>
            <a:r>
              <a:rPr lang="en-US" altLang="zh-CN" sz="2400" dirty="0" err="1">
                <a:solidFill>
                  <a:schemeClr val="bg1"/>
                </a:solidFill>
              </a:rPr>
              <a:t>Hbase</a:t>
            </a:r>
            <a:r>
              <a:rPr lang="zh-CN" altLang="en-US" sz="2400" dirty="0">
                <a:solidFill>
                  <a:schemeClr val="bg1"/>
                </a:solidFill>
              </a:rPr>
              <a:t>目标主要依靠横向扩展，通过不断增加廉价的商用服务器，来增加计算和存储能力。</a:t>
            </a:r>
          </a:p>
        </p:txBody>
      </p:sp>
    </p:spTree>
    <p:extLst>
      <p:ext uri="{BB962C8B-B14F-4D97-AF65-F5344CB8AC3E}">
        <p14:creationId xmlns:p14="http://schemas.microsoft.com/office/powerpoint/2010/main" val="3077370936"/>
      </p:ext>
    </p:extLst>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72305" y="1310667"/>
            <a:ext cx="4277211"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根据列名条件查找数据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82249" y="376422"/>
            <a:ext cx="3480151"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读操作六</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7" name="矩形 6"/>
          <p:cNvSpPr/>
          <p:nvPr/>
        </p:nvSpPr>
        <p:spPr>
          <a:xfrm>
            <a:off x="210028" y="966607"/>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8" name="文本框 15"/>
          <p:cNvSpPr txBox="1"/>
          <p:nvPr/>
        </p:nvSpPr>
        <p:spPr>
          <a:xfrm>
            <a:off x="415109" y="901597"/>
            <a:ext cx="6290491" cy="461665"/>
          </a:xfrm>
          <a:prstGeom prst="rect">
            <a:avLst/>
          </a:prstGeom>
          <a:noFill/>
        </p:spPr>
        <p:txBody>
          <a:bodyPr wrap="square" rtlCol="0">
            <a:spAutoFit/>
          </a:bodyPr>
          <a:lstStyle/>
          <a:p>
            <a:pPr algn="dist"/>
            <a:r>
              <a:rPr lang="zh-CN" altLang="en-US" sz="2400" b="1" dirty="0">
                <a:solidFill>
                  <a:schemeClr val="bg1"/>
                </a:solidFill>
                <a:latin typeface="微软雅黑" panose="020B0503020204020204" pitchFamily="34" charset="-122"/>
                <a:ea typeface="微软雅黑" panose="020B0503020204020204" pitchFamily="34" charset="-122"/>
              </a:rPr>
              <a:t>根据过滤条件分页查找</a:t>
            </a:r>
            <a:r>
              <a:rPr lang="zh-CN" altLang="en-US" sz="2400" b="1" dirty="0" smtClean="0">
                <a:solidFill>
                  <a:schemeClr val="bg1"/>
                </a:solidFill>
                <a:latin typeface="微软雅黑" panose="020B0503020204020204" pitchFamily="34" charset="-122"/>
                <a:ea typeface="微软雅黑" panose="020B0503020204020204" pitchFamily="34" charset="-122"/>
              </a:rPr>
              <a:t>数据二</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zh-CN" altLang="en-US" sz="2400" b="1" dirty="0" smtClean="0">
                <a:solidFill>
                  <a:schemeClr val="bg1"/>
                </a:solidFill>
                <a:latin typeface="微软雅黑" panose="020B0503020204020204" pitchFamily="34" charset="-122"/>
                <a:ea typeface="微软雅黑" panose="020B0503020204020204" pitchFamily="34" charset="-122"/>
              </a:rPr>
              <a:t>代码片段</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225577" y="1291071"/>
            <a:ext cx="11966423" cy="4893647"/>
          </a:xfrm>
          <a:prstGeom prst="rect">
            <a:avLst/>
          </a:prstGeom>
          <a:noFill/>
        </p:spPr>
        <p:txBody>
          <a:bodyPr wrap="square" rtlCol="0">
            <a:spAutoFit/>
          </a:bodyPr>
          <a:lstStyle/>
          <a:p>
            <a:r>
              <a:rPr lang="en-US" altLang="zh-CN" sz="2400" dirty="0" smtClean="0">
                <a:solidFill>
                  <a:schemeClr val="bg1"/>
                </a:solidFill>
              </a:rPr>
              <a:t>//MUST_PASS_ALL(</a:t>
            </a:r>
            <a:r>
              <a:rPr lang="zh-CN" altLang="en-US" sz="2400" dirty="0" smtClean="0">
                <a:solidFill>
                  <a:schemeClr val="bg1"/>
                </a:solidFill>
              </a:rPr>
              <a:t>条件</a:t>
            </a:r>
            <a:r>
              <a:rPr lang="en-US" altLang="zh-CN" sz="2400" dirty="0" smtClean="0">
                <a:solidFill>
                  <a:schemeClr val="bg1"/>
                </a:solidFill>
              </a:rPr>
              <a:t>and) MUST_PASS_ONE(</a:t>
            </a:r>
            <a:r>
              <a:rPr lang="zh-CN" altLang="en-US" sz="2400" dirty="0" smtClean="0">
                <a:solidFill>
                  <a:schemeClr val="bg1"/>
                </a:solidFill>
              </a:rPr>
              <a:t>条件</a:t>
            </a:r>
            <a:r>
              <a:rPr lang="en-US" altLang="zh-CN" sz="2400" dirty="0" smtClean="0">
                <a:solidFill>
                  <a:schemeClr val="bg1"/>
                </a:solidFill>
              </a:rPr>
              <a:t>or)</a:t>
            </a:r>
          </a:p>
          <a:p>
            <a:r>
              <a:rPr lang="en-US" altLang="zh-CN" sz="2400" dirty="0" err="1" smtClean="0">
                <a:solidFill>
                  <a:schemeClr val="bg1"/>
                </a:solidFill>
              </a:rPr>
              <a:t>FilterList</a:t>
            </a:r>
            <a:r>
              <a:rPr lang="en-US" altLang="zh-CN" sz="2400" dirty="0" smtClean="0">
                <a:solidFill>
                  <a:schemeClr val="bg1"/>
                </a:solidFill>
              </a:rPr>
              <a:t> </a:t>
            </a:r>
            <a:r>
              <a:rPr lang="en-US" altLang="zh-CN" sz="2400" dirty="0" err="1">
                <a:solidFill>
                  <a:schemeClr val="bg1"/>
                </a:solidFill>
              </a:rPr>
              <a:t>filterList_and</a:t>
            </a:r>
            <a:r>
              <a:rPr lang="en-US" altLang="zh-CN" sz="2400" dirty="0">
                <a:solidFill>
                  <a:schemeClr val="bg1"/>
                </a:solidFill>
              </a:rPr>
              <a:t> = new </a:t>
            </a:r>
            <a:r>
              <a:rPr lang="en-US" altLang="zh-CN" sz="2400" dirty="0" err="1">
                <a:solidFill>
                  <a:schemeClr val="bg1"/>
                </a:solidFill>
              </a:rPr>
              <a:t>FilterList</a:t>
            </a:r>
            <a:r>
              <a:rPr lang="en-US" altLang="zh-CN" sz="2400" dirty="0">
                <a:solidFill>
                  <a:schemeClr val="bg1"/>
                </a:solidFill>
              </a:rPr>
              <a:t>(</a:t>
            </a:r>
            <a:r>
              <a:rPr lang="en-US" altLang="zh-CN" sz="2400" dirty="0" err="1">
                <a:solidFill>
                  <a:schemeClr val="bg1"/>
                </a:solidFill>
              </a:rPr>
              <a:t>FilterList.Operator.MUST_PASS_ALL</a:t>
            </a:r>
            <a:r>
              <a:rPr lang="en-US" altLang="zh-CN" sz="2400" dirty="0" smtClean="0">
                <a:solidFill>
                  <a:schemeClr val="bg1"/>
                </a:solidFill>
              </a:rPr>
              <a:t>);  </a:t>
            </a:r>
          </a:p>
          <a:p>
            <a:r>
              <a:rPr lang="en-US" altLang="zh-CN" sz="2400" dirty="0">
                <a:solidFill>
                  <a:schemeClr val="bg1"/>
                </a:solidFill>
              </a:rPr>
              <a:t> </a:t>
            </a:r>
            <a:r>
              <a:rPr lang="en-US" altLang="zh-CN" sz="2400" dirty="0" smtClean="0">
                <a:solidFill>
                  <a:schemeClr val="bg1"/>
                </a:solidFill>
              </a:rPr>
              <a:t>                                                                                                   //</a:t>
            </a:r>
            <a:r>
              <a:rPr lang="zh-CN" altLang="en-US" sz="2400" dirty="0" smtClean="0">
                <a:solidFill>
                  <a:schemeClr val="bg1"/>
                </a:solidFill>
              </a:rPr>
              <a:t>匹配所有过滤器，求和</a:t>
            </a:r>
            <a:r>
              <a:rPr lang="en-US" altLang="zh-CN" sz="2400" dirty="0" smtClean="0">
                <a:solidFill>
                  <a:schemeClr val="bg1"/>
                </a:solidFill>
              </a:rPr>
              <a:t> </a:t>
            </a:r>
            <a:endParaRPr lang="en-US" altLang="zh-CN" sz="2400" dirty="0">
              <a:solidFill>
                <a:schemeClr val="bg1"/>
              </a:solidFill>
            </a:endParaRPr>
          </a:p>
          <a:p>
            <a:r>
              <a:rPr lang="en-US" altLang="zh-CN" sz="2400" dirty="0">
                <a:solidFill>
                  <a:schemeClr val="bg1"/>
                </a:solidFill>
              </a:rPr>
              <a:t>Filter </a:t>
            </a:r>
            <a:r>
              <a:rPr lang="en-US" altLang="zh-CN" sz="2400" dirty="0" err="1">
                <a:solidFill>
                  <a:schemeClr val="bg1"/>
                </a:solidFill>
              </a:rPr>
              <a:t>filter_addTime_start</a:t>
            </a:r>
            <a:r>
              <a:rPr lang="en-US" altLang="zh-CN" sz="2400" dirty="0">
                <a:solidFill>
                  <a:schemeClr val="bg1"/>
                </a:solidFill>
              </a:rPr>
              <a:t> = </a:t>
            </a:r>
            <a:r>
              <a:rPr lang="en-US" altLang="zh-CN" sz="2400" dirty="0" err="1">
                <a:solidFill>
                  <a:schemeClr val="bg1"/>
                </a:solidFill>
              </a:rPr>
              <a:t>newFilter</a:t>
            </a:r>
            <a:r>
              <a:rPr lang="en-US" altLang="zh-CN" sz="2400" dirty="0">
                <a:solidFill>
                  <a:schemeClr val="bg1"/>
                </a:solidFill>
              </a:rPr>
              <a:t>(</a:t>
            </a:r>
            <a:r>
              <a:rPr lang="en-US" altLang="zh-CN" sz="2400" dirty="0" err="1">
                <a:solidFill>
                  <a:schemeClr val="bg1"/>
                </a:solidFill>
              </a:rPr>
              <a:t>getBytes</a:t>
            </a:r>
            <a:r>
              <a:rPr lang="en-US" altLang="zh-CN" sz="2400" dirty="0">
                <a:solidFill>
                  <a:schemeClr val="bg1"/>
                </a:solidFill>
              </a:rPr>
              <a:t>("</a:t>
            </a:r>
            <a:r>
              <a:rPr lang="en-US" altLang="zh-CN" sz="2400" dirty="0" err="1">
                <a:solidFill>
                  <a:schemeClr val="bg1"/>
                </a:solidFill>
              </a:rPr>
              <a:t>infor</a:t>
            </a:r>
            <a:r>
              <a:rPr lang="en-US" altLang="zh-CN" sz="2400" dirty="0">
                <a:solidFill>
                  <a:schemeClr val="bg1"/>
                </a:solidFill>
              </a:rPr>
              <a:t>"),</a:t>
            </a:r>
            <a:r>
              <a:rPr lang="en-US" altLang="zh-CN" sz="2400" dirty="0" err="1">
                <a:solidFill>
                  <a:schemeClr val="bg1"/>
                </a:solidFill>
              </a:rPr>
              <a:t>getBytes</a:t>
            </a:r>
            <a:r>
              <a:rPr lang="en-US" altLang="zh-CN" sz="2400" dirty="0">
                <a:solidFill>
                  <a:schemeClr val="bg1"/>
                </a:solidFill>
              </a:rPr>
              <a:t>("</a:t>
            </a:r>
            <a:r>
              <a:rPr lang="en-US" altLang="zh-CN" sz="2400" dirty="0" err="1">
                <a:solidFill>
                  <a:schemeClr val="bg1"/>
                </a:solidFill>
              </a:rPr>
              <a:t>add_time</a:t>
            </a:r>
            <a:r>
              <a:rPr lang="en-US" altLang="zh-CN" sz="2400" dirty="0" smtClean="0">
                <a:solidFill>
                  <a:schemeClr val="bg1"/>
                </a:solidFill>
              </a:rPr>
              <a:t>"),</a:t>
            </a:r>
          </a:p>
          <a:p>
            <a:r>
              <a:rPr lang="en-US" altLang="zh-CN" sz="2400" dirty="0" err="1" smtClean="0">
                <a:solidFill>
                  <a:schemeClr val="bg1"/>
                </a:solidFill>
              </a:rPr>
              <a:t>CompareOp.GREATER_OR_EQUAL,getBytes</a:t>
            </a:r>
            <a:r>
              <a:rPr lang="en-US" altLang="zh-CN" sz="2400" dirty="0" smtClean="0">
                <a:solidFill>
                  <a:schemeClr val="bg1"/>
                </a:solidFill>
              </a:rPr>
              <a:t>(</a:t>
            </a:r>
            <a:r>
              <a:rPr lang="en-US" altLang="zh-CN" sz="2400" dirty="0" err="1" smtClean="0">
                <a:solidFill>
                  <a:schemeClr val="bg1"/>
                </a:solidFill>
              </a:rPr>
              <a:t>qc.getAdd_time_start</a:t>
            </a:r>
            <a:r>
              <a:rPr lang="en-US" altLang="zh-CN" sz="2400" dirty="0" smtClean="0">
                <a:solidFill>
                  <a:schemeClr val="bg1"/>
                </a:solidFill>
              </a:rPr>
              <a:t>()));  //</a:t>
            </a:r>
            <a:r>
              <a:rPr lang="zh-CN" altLang="en-US" sz="2400" dirty="0" smtClean="0">
                <a:solidFill>
                  <a:schemeClr val="bg1"/>
                </a:solidFill>
              </a:rPr>
              <a:t>下单时间</a:t>
            </a:r>
            <a:endParaRPr lang="en-US" altLang="zh-CN" sz="2400" dirty="0">
              <a:solidFill>
                <a:schemeClr val="bg1"/>
              </a:solidFill>
            </a:endParaRPr>
          </a:p>
          <a:p>
            <a:r>
              <a:rPr lang="en-US" altLang="zh-CN" sz="2400" dirty="0" err="1">
                <a:solidFill>
                  <a:schemeClr val="bg1"/>
                </a:solidFill>
              </a:rPr>
              <a:t>filterList_and.addFilter</a:t>
            </a:r>
            <a:r>
              <a:rPr lang="en-US" altLang="zh-CN" sz="2400" dirty="0">
                <a:solidFill>
                  <a:schemeClr val="bg1"/>
                </a:solidFill>
              </a:rPr>
              <a:t>(</a:t>
            </a:r>
            <a:r>
              <a:rPr lang="en-US" altLang="zh-CN" sz="2400" dirty="0" err="1">
                <a:solidFill>
                  <a:schemeClr val="bg1"/>
                </a:solidFill>
              </a:rPr>
              <a:t>filter_addTime_start</a:t>
            </a:r>
            <a:r>
              <a:rPr lang="en-US" altLang="zh-CN" sz="2400" dirty="0">
                <a:solidFill>
                  <a:schemeClr val="bg1"/>
                </a:solidFill>
              </a:rPr>
              <a:t>);</a:t>
            </a:r>
          </a:p>
          <a:p>
            <a:r>
              <a:rPr lang="en-US" altLang="zh-CN" sz="2400" dirty="0" err="1">
                <a:solidFill>
                  <a:schemeClr val="bg1"/>
                </a:solidFill>
              </a:rPr>
              <a:t>FilterList</a:t>
            </a:r>
            <a:r>
              <a:rPr lang="en-US" altLang="zh-CN" sz="2400" dirty="0">
                <a:solidFill>
                  <a:schemeClr val="bg1"/>
                </a:solidFill>
              </a:rPr>
              <a:t> </a:t>
            </a:r>
            <a:r>
              <a:rPr lang="en-US" altLang="zh-CN" sz="2400" dirty="0" err="1">
                <a:solidFill>
                  <a:schemeClr val="bg1"/>
                </a:solidFill>
              </a:rPr>
              <a:t>filterList_or</a:t>
            </a:r>
            <a:r>
              <a:rPr lang="en-US" altLang="zh-CN" sz="2400" dirty="0">
                <a:solidFill>
                  <a:schemeClr val="bg1"/>
                </a:solidFill>
              </a:rPr>
              <a:t> = new </a:t>
            </a:r>
            <a:r>
              <a:rPr lang="en-US" altLang="zh-CN" sz="2400" dirty="0" err="1">
                <a:solidFill>
                  <a:schemeClr val="bg1"/>
                </a:solidFill>
              </a:rPr>
              <a:t>FilterList</a:t>
            </a:r>
            <a:r>
              <a:rPr lang="en-US" altLang="zh-CN" sz="2400" dirty="0">
                <a:solidFill>
                  <a:schemeClr val="bg1"/>
                </a:solidFill>
              </a:rPr>
              <a:t>(</a:t>
            </a:r>
            <a:r>
              <a:rPr lang="en-US" altLang="zh-CN" sz="2400" dirty="0" err="1">
                <a:solidFill>
                  <a:schemeClr val="bg1"/>
                </a:solidFill>
              </a:rPr>
              <a:t>FilterList.Operator.MUST_PASS_ONE</a:t>
            </a:r>
            <a:r>
              <a:rPr lang="en-US" altLang="zh-CN" sz="2400" dirty="0" smtClean="0">
                <a:solidFill>
                  <a:schemeClr val="bg1"/>
                </a:solidFill>
              </a:rPr>
              <a:t>);  //</a:t>
            </a:r>
            <a:r>
              <a:rPr lang="zh-CN" altLang="en-US" sz="2400" dirty="0" smtClean="0">
                <a:solidFill>
                  <a:schemeClr val="bg1"/>
                </a:solidFill>
              </a:rPr>
              <a:t>匹配所有过滤器，求或</a:t>
            </a:r>
            <a:endParaRPr lang="en-US" altLang="zh-CN" sz="2400" dirty="0">
              <a:solidFill>
                <a:schemeClr val="bg1"/>
              </a:solidFill>
            </a:endParaRPr>
          </a:p>
          <a:p>
            <a:r>
              <a:rPr lang="en-US" altLang="zh-CN" sz="2400" dirty="0">
                <a:solidFill>
                  <a:schemeClr val="bg1"/>
                </a:solidFill>
              </a:rPr>
              <a:t>Filter </a:t>
            </a:r>
            <a:r>
              <a:rPr lang="en-US" altLang="zh-CN" sz="2400" dirty="0" err="1">
                <a:solidFill>
                  <a:schemeClr val="bg1"/>
                </a:solidFill>
              </a:rPr>
              <a:t>filter_order_status</a:t>
            </a:r>
            <a:r>
              <a:rPr lang="en-US" altLang="zh-CN" sz="2400" dirty="0">
                <a:solidFill>
                  <a:schemeClr val="bg1"/>
                </a:solidFill>
              </a:rPr>
              <a:t> = </a:t>
            </a:r>
            <a:r>
              <a:rPr lang="en-US" altLang="zh-CN" sz="2400" dirty="0" err="1">
                <a:solidFill>
                  <a:schemeClr val="bg1"/>
                </a:solidFill>
              </a:rPr>
              <a:t>newFilter</a:t>
            </a:r>
            <a:r>
              <a:rPr lang="en-US" altLang="zh-CN" sz="2400" dirty="0">
                <a:solidFill>
                  <a:schemeClr val="bg1"/>
                </a:solidFill>
              </a:rPr>
              <a:t>(</a:t>
            </a:r>
            <a:r>
              <a:rPr lang="en-US" altLang="zh-CN" sz="2400" dirty="0" err="1">
                <a:solidFill>
                  <a:schemeClr val="bg1"/>
                </a:solidFill>
              </a:rPr>
              <a:t>getBytes</a:t>
            </a:r>
            <a:r>
              <a:rPr lang="en-US" altLang="zh-CN" sz="2400" dirty="0">
                <a:solidFill>
                  <a:schemeClr val="bg1"/>
                </a:solidFill>
              </a:rPr>
              <a:t>("state"),</a:t>
            </a:r>
            <a:r>
              <a:rPr lang="en-US" altLang="zh-CN" sz="2400" dirty="0" err="1">
                <a:solidFill>
                  <a:schemeClr val="bg1"/>
                </a:solidFill>
              </a:rPr>
              <a:t>getBytes</a:t>
            </a:r>
            <a:r>
              <a:rPr lang="en-US" altLang="zh-CN" sz="2400" dirty="0">
                <a:solidFill>
                  <a:schemeClr val="bg1"/>
                </a:solidFill>
              </a:rPr>
              <a:t>("</a:t>
            </a:r>
            <a:r>
              <a:rPr lang="en-US" altLang="zh-CN" sz="2400" dirty="0" err="1">
                <a:solidFill>
                  <a:schemeClr val="bg1"/>
                </a:solidFill>
              </a:rPr>
              <a:t>order_status</a:t>
            </a:r>
            <a:r>
              <a:rPr lang="en-US" altLang="zh-CN" sz="2400" dirty="0">
                <a:solidFill>
                  <a:schemeClr val="bg1"/>
                </a:solidFill>
              </a:rPr>
              <a:t>"),</a:t>
            </a:r>
          </a:p>
          <a:p>
            <a:r>
              <a:rPr lang="en-US" altLang="zh-CN" sz="2400" dirty="0" err="1">
                <a:solidFill>
                  <a:schemeClr val="bg1"/>
                </a:solidFill>
              </a:rPr>
              <a:t>CompareOp.EQUAL,getBytes</a:t>
            </a:r>
            <a:r>
              <a:rPr lang="en-US" altLang="zh-CN" sz="2400" dirty="0" smtClean="0">
                <a:solidFill>
                  <a:schemeClr val="bg1"/>
                </a:solidFill>
              </a:rPr>
              <a:t>(“2”));                                                      //</a:t>
            </a:r>
            <a:r>
              <a:rPr lang="zh-CN" altLang="en-US" sz="2400" dirty="0" smtClean="0">
                <a:solidFill>
                  <a:schemeClr val="bg1"/>
                </a:solidFill>
              </a:rPr>
              <a:t>下单状态</a:t>
            </a:r>
            <a:endParaRPr lang="en-US" altLang="zh-CN" sz="2400" dirty="0">
              <a:solidFill>
                <a:schemeClr val="bg1"/>
              </a:solidFill>
            </a:endParaRPr>
          </a:p>
          <a:p>
            <a:r>
              <a:rPr lang="en-US" altLang="zh-CN" sz="2400" dirty="0" err="1">
                <a:solidFill>
                  <a:schemeClr val="bg1"/>
                </a:solidFill>
              </a:rPr>
              <a:t>filterList</a:t>
            </a:r>
            <a:r>
              <a:rPr lang="en-US" altLang="zh-CN" sz="2400" dirty="0">
                <a:solidFill>
                  <a:schemeClr val="bg1"/>
                </a:solidFill>
              </a:rPr>
              <a:t> list = new </a:t>
            </a:r>
            <a:r>
              <a:rPr lang="en-US" altLang="zh-CN" sz="2400" dirty="0" err="1">
                <a:solidFill>
                  <a:schemeClr val="bg1"/>
                </a:solidFill>
              </a:rPr>
              <a:t>FilterList</a:t>
            </a:r>
            <a:r>
              <a:rPr lang="en-US" altLang="zh-CN" sz="2400" dirty="0">
                <a:solidFill>
                  <a:schemeClr val="bg1"/>
                </a:solidFill>
              </a:rPr>
              <a:t>(</a:t>
            </a:r>
            <a:r>
              <a:rPr lang="en-US" altLang="zh-CN" sz="2400" dirty="0" err="1">
                <a:solidFill>
                  <a:schemeClr val="bg1"/>
                </a:solidFill>
              </a:rPr>
              <a:t>FilterList.Operator.MUST_PASS_ALL</a:t>
            </a:r>
            <a:r>
              <a:rPr lang="en-US" altLang="zh-CN" sz="2400" dirty="0" smtClean="0">
                <a:solidFill>
                  <a:schemeClr val="bg1"/>
                </a:solidFill>
              </a:rPr>
              <a:t>);</a:t>
            </a:r>
            <a:r>
              <a:rPr lang="en-US" altLang="zh-CN" sz="2400" dirty="0">
                <a:solidFill>
                  <a:schemeClr val="bg1"/>
                </a:solidFill>
              </a:rPr>
              <a:t> //</a:t>
            </a:r>
            <a:r>
              <a:rPr lang="zh-CN" altLang="en-US" sz="2400" dirty="0">
                <a:solidFill>
                  <a:schemeClr val="bg1"/>
                </a:solidFill>
              </a:rPr>
              <a:t>匹配所有</a:t>
            </a:r>
            <a:r>
              <a:rPr lang="zh-CN" altLang="en-US" sz="2400" dirty="0" smtClean="0">
                <a:solidFill>
                  <a:schemeClr val="bg1"/>
                </a:solidFill>
              </a:rPr>
              <a:t>过滤器</a:t>
            </a:r>
            <a:r>
              <a:rPr lang="en-US" altLang="zh-CN" sz="2400" dirty="0" smtClean="0">
                <a:solidFill>
                  <a:schemeClr val="bg1"/>
                </a:solidFill>
              </a:rPr>
              <a:t>   </a:t>
            </a:r>
            <a:endParaRPr lang="en-US" altLang="zh-CN" sz="2400" dirty="0">
              <a:solidFill>
                <a:schemeClr val="bg1"/>
              </a:solidFill>
            </a:endParaRPr>
          </a:p>
          <a:p>
            <a:r>
              <a:rPr lang="en-US" altLang="zh-CN" sz="2400" dirty="0" err="1">
                <a:solidFill>
                  <a:schemeClr val="bg1"/>
                </a:solidFill>
              </a:rPr>
              <a:t>list.addFilter</a:t>
            </a:r>
            <a:r>
              <a:rPr lang="en-US" altLang="zh-CN" sz="2400" dirty="0">
                <a:solidFill>
                  <a:schemeClr val="bg1"/>
                </a:solidFill>
              </a:rPr>
              <a:t>(</a:t>
            </a:r>
            <a:r>
              <a:rPr lang="en-US" altLang="zh-CN" sz="2400" dirty="0" err="1">
                <a:solidFill>
                  <a:schemeClr val="bg1"/>
                </a:solidFill>
              </a:rPr>
              <a:t>filterList_and</a:t>
            </a:r>
            <a:r>
              <a:rPr lang="en-US" altLang="zh-CN" sz="2400" dirty="0">
                <a:solidFill>
                  <a:schemeClr val="bg1"/>
                </a:solidFill>
              </a:rPr>
              <a:t>);</a:t>
            </a:r>
          </a:p>
          <a:p>
            <a:r>
              <a:rPr lang="en-US" altLang="zh-CN" sz="2400" dirty="0" err="1">
                <a:solidFill>
                  <a:schemeClr val="bg1"/>
                </a:solidFill>
              </a:rPr>
              <a:t>list.addFilter</a:t>
            </a:r>
            <a:r>
              <a:rPr lang="en-US" altLang="zh-CN" sz="2400" dirty="0">
                <a:solidFill>
                  <a:schemeClr val="bg1"/>
                </a:solidFill>
              </a:rPr>
              <a:t>(</a:t>
            </a:r>
            <a:r>
              <a:rPr lang="en-US" altLang="zh-CN" sz="2400" dirty="0" err="1">
                <a:solidFill>
                  <a:schemeClr val="bg1"/>
                </a:solidFill>
              </a:rPr>
              <a:t>filterList_or</a:t>
            </a:r>
            <a:r>
              <a:rPr lang="en-US" altLang="zh-CN" sz="2400" dirty="0">
                <a:solidFill>
                  <a:schemeClr val="bg1"/>
                </a:solidFill>
              </a:rPr>
              <a:t>);</a:t>
            </a:r>
            <a:endParaRPr lang="zh-CN" altLang="en-US" sz="2400" dirty="0">
              <a:solidFill>
                <a:schemeClr val="bg1"/>
              </a:solidFill>
            </a:endParaRPr>
          </a:p>
        </p:txBody>
      </p:sp>
    </p:spTree>
    <p:extLst>
      <p:ext uri="{BB962C8B-B14F-4D97-AF65-F5344CB8AC3E}">
        <p14:creationId xmlns:p14="http://schemas.microsoft.com/office/powerpoint/2010/main" val="2660713196"/>
      </p:ext>
    </p:extLst>
  </p:cSld>
  <p:clrMapOvr>
    <a:masterClrMapping/>
  </p:clrMapOvr>
  <p:transition spd="slow"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72305" y="1310667"/>
            <a:ext cx="4277211"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根据列名条件查找数据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82249" y="376422"/>
            <a:ext cx="6640446"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技术与现有框架相结合</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7" name="矩形 6"/>
          <p:cNvSpPr/>
          <p:nvPr/>
        </p:nvSpPr>
        <p:spPr>
          <a:xfrm>
            <a:off x="280737" y="966607"/>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8" name="文本框 15"/>
          <p:cNvSpPr txBox="1"/>
          <p:nvPr/>
        </p:nvSpPr>
        <p:spPr>
          <a:xfrm>
            <a:off x="1024705" y="1174311"/>
            <a:ext cx="7124684"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分前台框架层，后台框架层，</a:t>
            </a:r>
            <a:r>
              <a:rPr lang="en-US" altLang="zh-CN" sz="2400" b="1" dirty="0" err="1" smtClean="0">
                <a:solidFill>
                  <a:schemeClr val="bg1"/>
                </a:solidFill>
                <a:latin typeface="微软雅黑" panose="020B0503020204020204" pitchFamily="34" charset="-122"/>
                <a:ea typeface="微软雅黑" panose="020B0503020204020204" pitchFamily="34" charset="-122"/>
              </a:rPr>
              <a:t>hbase</a:t>
            </a:r>
            <a:r>
              <a:rPr lang="zh-CN" altLang="en-US" sz="2400" b="1" dirty="0" smtClean="0">
                <a:solidFill>
                  <a:schemeClr val="bg1"/>
                </a:solidFill>
                <a:latin typeface="微软雅黑" panose="020B0503020204020204" pitchFamily="34" charset="-122"/>
                <a:ea typeface="微软雅黑" panose="020B0503020204020204" pitchFamily="34" charset="-122"/>
              </a:rPr>
              <a:t>技术处理层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2052" name="Picture 4" descr="d:\user\782964\appdata\local\sfim\NIM\11599e21e2ccdbdf9b5140e066ee5f9e\image\52dc851552e33a459b4d6ae9cb3532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6" y="1772332"/>
            <a:ext cx="6023829" cy="378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896901"/>
      </p:ext>
    </p:extLst>
  </p:cSld>
  <p:clrMapOvr>
    <a:masterClrMapping/>
  </p:clrMapOvr>
  <p:transition spd="slow"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72305" y="1310667"/>
            <a:ext cx="4277211"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根据列名条件查找数据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82249" y="376422"/>
            <a:ext cx="6640446"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技术与现有框架相结合</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7" name="矩形 6"/>
          <p:cNvSpPr/>
          <p:nvPr/>
        </p:nvSpPr>
        <p:spPr>
          <a:xfrm>
            <a:off x="280737" y="966607"/>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8" name="文本框 15"/>
          <p:cNvSpPr txBox="1"/>
          <p:nvPr/>
        </p:nvSpPr>
        <p:spPr>
          <a:xfrm>
            <a:off x="1024705" y="1174311"/>
            <a:ext cx="7124684"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分前台框架层，后台框架层，</a:t>
            </a:r>
            <a:r>
              <a:rPr lang="en-US" altLang="zh-CN" sz="2400" b="1" dirty="0" err="1" smtClean="0">
                <a:solidFill>
                  <a:schemeClr val="bg1"/>
                </a:solidFill>
                <a:latin typeface="微软雅黑" panose="020B0503020204020204" pitchFamily="34" charset="-122"/>
                <a:ea typeface="微软雅黑" panose="020B0503020204020204" pitchFamily="34" charset="-122"/>
              </a:rPr>
              <a:t>hbase</a:t>
            </a:r>
            <a:r>
              <a:rPr lang="zh-CN" altLang="en-US" sz="2400" b="1" dirty="0" smtClean="0">
                <a:solidFill>
                  <a:schemeClr val="bg1"/>
                </a:solidFill>
                <a:latin typeface="微软雅黑" panose="020B0503020204020204" pitchFamily="34" charset="-122"/>
                <a:ea typeface="微软雅黑" panose="020B0503020204020204" pitchFamily="34" charset="-122"/>
              </a:rPr>
              <a:t>技术处理层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1026" name="Picture 2" descr="d:\user\782964\appdata\local\sfim\NIM\11599e21e2ccdbdf9b5140e066ee5f9e\image\54624474825c34a51b5818163979b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05" y="1674112"/>
            <a:ext cx="6957903" cy="4393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814178"/>
      </p:ext>
    </p:extLst>
  </p:cSld>
  <p:clrMapOvr>
    <a:masterClrMapping/>
  </p:clrMapOvr>
  <p:transition spd="slow"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72305" y="1310667"/>
            <a:ext cx="4277211"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根据列名条件查找数据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82249" y="376422"/>
            <a:ext cx="5754119"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发布生产架构管理</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7" name="矩形 6"/>
          <p:cNvSpPr/>
          <p:nvPr/>
        </p:nvSpPr>
        <p:spPr>
          <a:xfrm>
            <a:off x="280737" y="966607"/>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8" name="文本框 15"/>
          <p:cNvSpPr txBox="1"/>
          <p:nvPr/>
        </p:nvSpPr>
        <p:spPr>
          <a:xfrm>
            <a:off x="280737" y="1174311"/>
            <a:ext cx="11911263" cy="461665"/>
          </a:xfrm>
          <a:prstGeom prst="rect">
            <a:avLst/>
          </a:prstGeom>
          <a:noFill/>
        </p:spPr>
        <p:txBody>
          <a:bodyPr wrap="square" rtlCol="0">
            <a:spAutoFit/>
          </a:bodyPr>
          <a:lstStyle/>
          <a:p>
            <a:pPr algn="dist"/>
            <a:r>
              <a:rPr lang="zh-CN" altLang="en-US" sz="2400" b="1" dirty="0" smtClean="0">
                <a:solidFill>
                  <a:schemeClr val="bg1"/>
                </a:solidFill>
                <a:latin typeface="微软雅黑" panose="020B0503020204020204" pitchFamily="34" charset="-122"/>
                <a:ea typeface="微软雅黑" panose="020B0503020204020204" pitchFamily="34" charset="-122"/>
              </a:rPr>
              <a:t>前台服务器，后台服务器，接口服务器，</a:t>
            </a:r>
            <a:r>
              <a:rPr lang="en-US" altLang="zh-CN" sz="2400" b="1" dirty="0" err="1" smtClean="0">
                <a:solidFill>
                  <a:schemeClr val="bg1"/>
                </a:solidFill>
                <a:latin typeface="微软雅黑" panose="020B0503020204020204" pitchFamily="34" charset="-122"/>
                <a:ea typeface="微软雅黑" panose="020B0503020204020204" pitchFamily="34" charset="-122"/>
              </a:rPr>
              <a:t>mysql</a:t>
            </a:r>
            <a:r>
              <a:rPr lang="zh-CN" altLang="en-US" sz="2400" b="1" dirty="0" smtClean="0">
                <a:solidFill>
                  <a:schemeClr val="bg1"/>
                </a:solidFill>
                <a:latin typeface="微软雅黑" panose="020B0503020204020204" pitchFamily="34" charset="-122"/>
                <a:ea typeface="微软雅黑" panose="020B0503020204020204" pitchFamily="34" charset="-122"/>
              </a:rPr>
              <a:t>，</a:t>
            </a:r>
            <a:r>
              <a:rPr lang="en-US" altLang="zh-CN" sz="2400" b="1" dirty="0" smtClean="0">
                <a:solidFill>
                  <a:schemeClr val="bg1"/>
                </a:solidFill>
                <a:latin typeface="微软雅黑" panose="020B0503020204020204" pitchFamily="34" charset="-122"/>
                <a:ea typeface="微软雅黑" panose="020B0503020204020204" pitchFamily="34" charset="-122"/>
              </a:rPr>
              <a:t>zookeeper</a:t>
            </a:r>
            <a:r>
              <a:rPr lang="zh-CN" altLang="en-US" sz="2400" b="1" dirty="0" smtClean="0">
                <a:solidFill>
                  <a:schemeClr val="bg1"/>
                </a:solidFill>
                <a:latin typeface="微软雅黑" panose="020B0503020204020204" pitchFamily="34" charset="-122"/>
                <a:ea typeface="微软雅黑" panose="020B0503020204020204" pitchFamily="34" charset="-122"/>
              </a:rPr>
              <a:t>集群，</a:t>
            </a:r>
            <a:r>
              <a:rPr lang="en-US" altLang="zh-CN" sz="2400" b="1" dirty="0" err="1" smtClean="0">
                <a:solidFill>
                  <a:schemeClr val="bg1"/>
                </a:solidFill>
                <a:latin typeface="微软雅黑" panose="020B0503020204020204" pitchFamily="34" charset="-122"/>
                <a:ea typeface="微软雅黑" panose="020B0503020204020204" pitchFamily="34" charset="-122"/>
              </a:rPr>
              <a:t>hbase</a:t>
            </a:r>
            <a:r>
              <a:rPr lang="zh-CN" altLang="en-US" sz="2400" b="1" dirty="0" smtClean="0">
                <a:solidFill>
                  <a:schemeClr val="bg1"/>
                </a:solidFill>
                <a:latin typeface="微软雅黑" panose="020B0503020204020204" pitchFamily="34" charset="-122"/>
                <a:ea typeface="微软雅黑" panose="020B0503020204020204" pitchFamily="34" charset="-122"/>
              </a:rPr>
              <a:t>集群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10245" name="Picture 5" descr="d:\user\782964\appdata\local\sfim\NIM\11599e21e2ccdbdf9b5140e066ee5f9e\image\9fff108bb1f89f43bba0591e9fb0b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717" y="1999498"/>
            <a:ext cx="6718136" cy="262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6114"/>
      </p:ext>
    </p:extLst>
  </p:cSld>
  <p:clrMapOvr>
    <a:masterClrMapping/>
  </p:clrMapOvr>
  <p:transition spd="slow"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509032" y="2016158"/>
            <a:ext cx="152400" cy="152400"/>
          </a:xfrm>
          <a:prstGeom prst="ellipse">
            <a:avLst/>
          </a:pr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53983" y="1892973"/>
            <a:ext cx="9956403" cy="400110"/>
          </a:xfrm>
          <a:prstGeom prst="rect">
            <a:avLst/>
          </a:prstGeom>
          <a:noFill/>
        </p:spPr>
        <p:txBody>
          <a:bodyPr wrap="square" rtlCol="0">
            <a:spAutoFit/>
          </a:bodyPr>
          <a:lstStyle/>
          <a:p>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大数据技术</a:t>
            </a:r>
            <a:r>
              <a:rPr lang="en-US" altLang="zh-CN" sz="2000" dirty="0" err="1" smtClean="0">
                <a:solidFill>
                  <a:schemeClr val="bg2">
                    <a:lumMod val="25000"/>
                  </a:schemeClr>
                </a:solidFill>
                <a:latin typeface="微软雅黑" panose="020B0503020204020204" pitchFamily="34" charset="-122"/>
                <a:ea typeface="微软雅黑" panose="020B0503020204020204" pitchFamily="34" charset="-122"/>
              </a:rPr>
              <a:t>hbase</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初步在解决业务要求</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82249" y="376422"/>
            <a:ext cx="2914128" cy="646331"/>
          </a:xfrm>
          <a:prstGeom prst="rect">
            <a:avLst/>
          </a:prstGeom>
          <a:noFill/>
        </p:spPr>
        <p:txBody>
          <a:bodyPr wrap="square" rtlCol="0">
            <a:spAutoFit/>
          </a:bodyPr>
          <a:lstStyle/>
          <a:p>
            <a:pPr algn="dist"/>
            <a:r>
              <a:rPr lang="zh-CN" altLang="en-US" sz="3600" b="1" dirty="0" smtClean="0">
                <a:solidFill>
                  <a:srgbClr val="519CD6"/>
                </a:solidFill>
                <a:latin typeface="微软雅黑" panose="020B0503020204020204" pitchFamily="34" charset="-122"/>
                <a:ea typeface="微软雅黑" panose="020B0503020204020204" pitchFamily="34" charset="-122"/>
              </a:rPr>
              <a:t>结语</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24" name="椭圆 23"/>
          <p:cNvSpPr/>
          <p:nvPr/>
        </p:nvSpPr>
        <p:spPr>
          <a:xfrm>
            <a:off x="533096" y="2794196"/>
            <a:ext cx="152400" cy="152400"/>
          </a:xfrm>
          <a:prstGeom prst="ellipse">
            <a:avLst/>
          </a:pr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3096" y="4254018"/>
            <a:ext cx="152400" cy="152400"/>
          </a:xfrm>
          <a:prstGeom prst="ellipse">
            <a:avLst/>
          </a:pr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1"/>
          <p:cNvSpPr txBox="1"/>
          <p:nvPr/>
        </p:nvSpPr>
        <p:spPr>
          <a:xfrm>
            <a:off x="745963" y="2671011"/>
            <a:ext cx="9956403" cy="400110"/>
          </a:xfrm>
          <a:prstGeom prst="rect">
            <a:avLst/>
          </a:prstGeom>
          <a:noFill/>
        </p:spPr>
        <p:txBody>
          <a:bodyPr wrap="square" rtlCol="0">
            <a:spAutoFit/>
          </a:bodyPr>
          <a:lstStyle/>
          <a:p>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大数据技术很广，可以解决复杂繁琐的业务。</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7" name="文本框 21"/>
          <p:cNvSpPr txBox="1"/>
          <p:nvPr/>
        </p:nvSpPr>
        <p:spPr>
          <a:xfrm>
            <a:off x="794089" y="4114791"/>
            <a:ext cx="9956403" cy="400110"/>
          </a:xfrm>
          <a:prstGeom prst="rect">
            <a:avLst/>
          </a:prstGeom>
          <a:noFill/>
        </p:spPr>
        <p:txBody>
          <a:bodyPr wrap="square" rtlCol="0">
            <a:spAutoFit/>
          </a:bodyPr>
          <a:lstStyle/>
          <a:p>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在大数据的路上，大家一起探讨学习</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533096" y="3564212"/>
            <a:ext cx="152400" cy="152400"/>
          </a:xfrm>
          <a:prstGeom prst="ellipse">
            <a:avLst/>
          </a:pr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1"/>
          <p:cNvSpPr txBox="1"/>
          <p:nvPr/>
        </p:nvSpPr>
        <p:spPr>
          <a:xfrm>
            <a:off x="802111" y="3449049"/>
            <a:ext cx="9956403" cy="400110"/>
          </a:xfrm>
          <a:prstGeom prst="rect">
            <a:avLst/>
          </a:prstGeom>
          <a:noFill/>
        </p:spPr>
        <p:txBody>
          <a:bodyPr wrap="square" rtlCol="0">
            <a:spAutoFit/>
          </a:bodyPr>
          <a:lstStyle/>
          <a:p>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大数据也是一种技术，不是传说中的高大上</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0641919"/>
      </p:ext>
    </p:extLst>
  </p:cSld>
  <p:clrMapOvr>
    <a:masterClrMapping/>
  </p:clrMapOvr>
  <p:transition spd="slow"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21772" y="2643647"/>
            <a:ext cx="7101384" cy="923330"/>
          </a:xfrm>
          <a:prstGeom prst="rect">
            <a:avLst/>
          </a:prstGeom>
          <a:noFill/>
        </p:spPr>
        <p:txBody>
          <a:bodyPr wrap="square" rtlCol="0">
            <a:spAutoFit/>
          </a:bodyPr>
          <a:lstStyle/>
          <a:p>
            <a:pPr algn="ctr"/>
            <a:r>
              <a:rPr lang="en-US" altLang="zh-CN" sz="5400" dirty="0" smtClean="0">
                <a:solidFill>
                  <a:srgbClr val="3A87C5"/>
                </a:solidFill>
                <a:latin typeface="微软雅黑" panose="020B0503020204020204" pitchFamily="34" charset="-122"/>
                <a:ea typeface="微软雅黑" panose="020B0503020204020204" pitchFamily="34" charset="-122"/>
              </a:rPr>
              <a:t>Thank  You</a:t>
            </a:r>
            <a:endParaRPr lang="zh-CN" altLang="en-US" sz="5400" dirty="0">
              <a:solidFill>
                <a:srgbClr val="3A87C5"/>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694832" y="4283719"/>
            <a:ext cx="2802338" cy="400110"/>
          </a:xfrm>
          <a:prstGeom prst="rect">
            <a:avLst/>
          </a:prstGeom>
          <a:noFill/>
        </p:spPr>
        <p:txBody>
          <a:bodyPr wrap="square" rtlCol="0">
            <a:spAutoFit/>
          </a:bodyPr>
          <a:lstStyle/>
          <a:p>
            <a:pPr algn="ctr"/>
            <a:r>
              <a:rPr lang="en-US" altLang="zh-CN" sz="20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www.sf-tech.com</a:t>
            </a:r>
            <a:endParaRPr lang="zh-CN" altLang="en-US" sz="20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604688683"/>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8336"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a:p>
            <a:endParaRPr lang="en-US" altLang="zh-CN" dirty="0"/>
          </a:p>
          <a:p>
            <a:endParaRPr lang="zh-CN" altLang="en-US" dirty="0"/>
          </a:p>
        </p:txBody>
      </p:sp>
      <p:sp>
        <p:nvSpPr>
          <p:cNvPr id="22" name="文本框 21"/>
          <p:cNvSpPr txBox="1"/>
          <p:nvPr/>
        </p:nvSpPr>
        <p:spPr>
          <a:xfrm>
            <a:off x="482248" y="376422"/>
            <a:ext cx="7538805" cy="646331"/>
          </a:xfrm>
          <a:prstGeom prst="rect">
            <a:avLst/>
          </a:prstGeom>
          <a:noFill/>
        </p:spPr>
        <p:txBody>
          <a:bodyPr wrap="square" rtlCol="0">
            <a:spAutoFit/>
          </a:bodyPr>
          <a:lstStyle/>
          <a:p>
            <a:pPr algn="dist"/>
            <a:r>
              <a:rPr lang="zh-CN" altLang="en-US" sz="3600" b="1" dirty="0" smtClean="0">
                <a:solidFill>
                  <a:srgbClr val="519CD6"/>
                </a:solidFill>
                <a:latin typeface="微软雅黑" panose="020B0503020204020204" pitchFamily="34" charset="-122"/>
                <a:ea typeface="微软雅黑" panose="020B0503020204020204" pitchFamily="34" charset="-122"/>
              </a:rPr>
              <a:t>关系型数据库与</a:t>
            </a:r>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数据库对比</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12" name="文本框 15"/>
          <p:cNvSpPr txBox="1"/>
          <p:nvPr/>
        </p:nvSpPr>
        <p:spPr>
          <a:xfrm>
            <a:off x="872307" y="1310667"/>
            <a:ext cx="10020282" cy="1569660"/>
          </a:xfrm>
          <a:prstGeom prst="rect">
            <a:avLst/>
          </a:prstGeom>
          <a:noFill/>
        </p:spPr>
        <p:txBody>
          <a:bodyPr wrap="square" rtlCol="0">
            <a:spAutoFit/>
          </a:bodyPr>
          <a:lstStyle/>
          <a:p>
            <a:r>
              <a:rPr lang="zh-CN" altLang="en-US" sz="2400" dirty="0" smtClean="0">
                <a:solidFill>
                  <a:schemeClr val="bg1"/>
                </a:solidFill>
              </a:rPr>
              <a:t>数据类型：</a:t>
            </a:r>
            <a:endParaRPr lang="zh-CN" altLang="en-US" sz="2400" dirty="0">
              <a:solidFill>
                <a:schemeClr val="bg1"/>
              </a:solidFill>
            </a:endParaRPr>
          </a:p>
          <a:p>
            <a:pPr marL="342900" indent="-342900">
              <a:buFont typeface="+mj-lt"/>
              <a:buAutoNum type="arabicPeriod"/>
            </a:pPr>
            <a:r>
              <a:rPr lang="en-US" altLang="zh-CN" sz="2400" dirty="0" err="1">
                <a:solidFill>
                  <a:schemeClr val="bg1"/>
                </a:solidFill>
              </a:rPr>
              <a:t>HBase</a:t>
            </a:r>
            <a:r>
              <a:rPr lang="zh-CN" altLang="en-US" sz="2400" dirty="0">
                <a:solidFill>
                  <a:schemeClr val="bg1"/>
                </a:solidFill>
              </a:rPr>
              <a:t>只有简单的字符串类型，所有的类型都是交由用户自己处理的，它只保存字符串</a:t>
            </a:r>
            <a:r>
              <a:rPr lang="zh-CN" altLang="en-US" sz="2400" dirty="0" smtClean="0">
                <a:solidFill>
                  <a:schemeClr val="bg1"/>
                </a:solidFill>
              </a:rPr>
              <a:t>。</a:t>
            </a:r>
            <a:endParaRPr lang="en-US" altLang="zh-CN" sz="2400" dirty="0" smtClean="0">
              <a:solidFill>
                <a:schemeClr val="bg1"/>
              </a:solidFill>
            </a:endParaRPr>
          </a:p>
          <a:p>
            <a:pPr marL="342900" indent="-342900">
              <a:buFont typeface="+mj-lt"/>
              <a:buAutoNum type="arabicPeriod"/>
            </a:pPr>
            <a:r>
              <a:rPr lang="zh-CN" altLang="en-US" sz="2400" dirty="0">
                <a:solidFill>
                  <a:schemeClr val="bg1"/>
                </a:solidFill>
              </a:rPr>
              <a:t>关系数据库有丰富的类型选择和存储方式。</a:t>
            </a:r>
          </a:p>
        </p:txBody>
      </p:sp>
      <p:sp>
        <p:nvSpPr>
          <p:cNvPr id="13" name="文本框 15"/>
          <p:cNvSpPr txBox="1"/>
          <p:nvPr/>
        </p:nvSpPr>
        <p:spPr>
          <a:xfrm>
            <a:off x="848245" y="3035183"/>
            <a:ext cx="10020282" cy="1569660"/>
          </a:xfrm>
          <a:prstGeom prst="rect">
            <a:avLst/>
          </a:prstGeom>
          <a:noFill/>
        </p:spPr>
        <p:txBody>
          <a:bodyPr wrap="square" rtlCol="0">
            <a:spAutoFit/>
          </a:bodyPr>
          <a:lstStyle/>
          <a:p>
            <a:r>
              <a:rPr lang="zh-CN" altLang="en-US" sz="2400" dirty="0" smtClean="0">
                <a:solidFill>
                  <a:schemeClr val="bg1"/>
                </a:solidFill>
              </a:rPr>
              <a:t>数据操作：</a:t>
            </a:r>
            <a:endParaRPr lang="zh-CN" altLang="en-US" sz="2400" dirty="0">
              <a:solidFill>
                <a:schemeClr val="bg1"/>
              </a:solidFill>
            </a:endParaRPr>
          </a:p>
          <a:p>
            <a:r>
              <a:rPr lang="en-US" altLang="zh-CN" sz="2400" dirty="0">
                <a:solidFill>
                  <a:schemeClr val="bg1"/>
                </a:solidFill>
              </a:rPr>
              <a:t>1</a:t>
            </a:r>
            <a:r>
              <a:rPr lang="zh-CN" altLang="en-US" sz="2400" dirty="0" smtClean="0">
                <a:solidFill>
                  <a:schemeClr val="bg1"/>
                </a:solidFill>
              </a:rPr>
              <a:t>、</a:t>
            </a:r>
            <a:r>
              <a:rPr lang="en-US" altLang="zh-CN" sz="2400" dirty="0" err="1">
                <a:solidFill>
                  <a:schemeClr val="bg1"/>
                </a:solidFill>
              </a:rPr>
              <a:t>HBase</a:t>
            </a:r>
            <a:r>
              <a:rPr lang="zh-CN" altLang="en-US" sz="2400" dirty="0">
                <a:solidFill>
                  <a:schemeClr val="bg1"/>
                </a:solidFill>
              </a:rPr>
              <a:t>只有很简单的插入、查询、删除、清空等操作，表和表之间是分离的，没有复杂的表和表之间的关系，所以不能、也没有必要实现表和表之间的关联等操作</a:t>
            </a:r>
            <a:r>
              <a:rPr lang="zh-CN" altLang="en-US" sz="2400" dirty="0" smtClean="0">
                <a:solidFill>
                  <a:schemeClr val="bg1"/>
                </a:solidFill>
              </a:rPr>
              <a:t>。</a:t>
            </a:r>
            <a:endParaRPr lang="en-US" altLang="zh-CN" sz="2400" dirty="0">
              <a:solidFill>
                <a:schemeClr val="bg1"/>
              </a:solidFill>
            </a:endParaRPr>
          </a:p>
        </p:txBody>
      </p:sp>
      <p:sp>
        <p:nvSpPr>
          <p:cNvPr id="14" name="文本框 15"/>
          <p:cNvSpPr txBox="1"/>
          <p:nvPr/>
        </p:nvSpPr>
        <p:spPr>
          <a:xfrm>
            <a:off x="888351" y="4775741"/>
            <a:ext cx="10020282" cy="461665"/>
          </a:xfrm>
          <a:prstGeom prst="rect">
            <a:avLst/>
          </a:prstGeom>
          <a:noFill/>
        </p:spPr>
        <p:txBody>
          <a:bodyPr wrap="square" rtlCol="0">
            <a:spAutoFit/>
          </a:bodyPr>
          <a:lstStyle/>
          <a:p>
            <a:r>
              <a:rPr lang="en-US" altLang="zh-CN" sz="2400" dirty="0">
                <a:solidFill>
                  <a:schemeClr val="bg1"/>
                </a:solidFill>
              </a:rPr>
              <a:t>2</a:t>
            </a:r>
            <a:r>
              <a:rPr lang="zh-CN" altLang="en-US" sz="2400" dirty="0" smtClean="0">
                <a:solidFill>
                  <a:schemeClr val="bg1"/>
                </a:solidFill>
              </a:rPr>
              <a:t>、</a:t>
            </a:r>
            <a:r>
              <a:rPr lang="zh-CN" altLang="en-US" sz="2400" dirty="0">
                <a:solidFill>
                  <a:schemeClr val="bg1"/>
                </a:solidFill>
              </a:rPr>
              <a:t>传统的关系数据通常有各种各样的函数、连接操作。</a:t>
            </a:r>
            <a:endParaRPr lang="en-US" altLang="zh-CN" sz="2400" dirty="0">
              <a:solidFill>
                <a:schemeClr val="bg1"/>
              </a:solidFill>
            </a:endParaRPr>
          </a:p>
        </p:txBody>
      </p:sp>
    </p:spTree>
    <p:extLst>
      <p:ext uri="{BB962C8B-B14F-4D97-AF65-F5344CB8AC3E}">
        <p14:creationId xmlns:p14="http://schemas.microsoft.com/office/powerpoint/2010/main" val="4154249114"/>
      </p:ext>
    </p:extLst>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8337"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a:p>
            <a:endParaRPr lang="en-US" altLang="zh-CN" dirty="0"/>
          </a:p>
          <a:p>
            <a:endParaRPr lang="zh-CN" altLang="en-US" dirty="0"/>
          </a:p>
        </p:txBody>
      </p:sp>
      <p:sp>
        <p:nvSpPr>
          <p:cNvPr id="22" name="文本框 21"/>
          <p:cNvSpPr txBox="1"/>
          <p:nvPr/>
        </p:nvSpPr>
        <p:spPr>
          <a:xfrm>
            <a:off x="482248" y="376422"/>
            <a:ext cx="7538805" cy="646331"/>
          </a:xfrm>
          <a:prstGeom prst="rect">
            <a:avLst/>
          </a:prstGeom>
          <a:noFill/>
        </p:spPr>
        <p:txBody>
          <a:bodyPr wrap="square" rtlCol="0">
            <a:spAutoFit/>
          </a:bodyPr>
          <a:lstStyle/>
          <a:p>
            <a:pPr algn="dist"/>
            <a:r>
              <a:rPr lang="zh-CN" altLang="en-US" sz="3600" b="1" dirty="0" smtClean="0">
                <a:solidFill>
                  <a:srgbClr val="519CD6"/>
                </a:solidFill>
                <a:latin typeface="微软雅黑" panose="020B0503020204020204" pitchFamily="34" charset="-122"/>
                <a:ea typeface="微软雅黑" panose="020B0503020204020204" pitchFamily="34" charset="-122"/>
              </a:rPr>
              <a:t>关系型数据库与</a:t>
            </a:r>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数据库对比</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12" name="文本框 15"/>
          <p:cNvSpPr txBox="1"/>
          <p:nvPr/>
        </p:nvSpPr>
        <p:spPr>
          <a:xfrm>
            <a:off x="872307" y="1310667"/>
            <a:ext cx="10020282" cy="1569660"/>
          </a:xfrm>
          <a:prstGeom prst="rect">
            <a:avLst/>
          </a:prstGeom>
          <a:noFill/>
        </p:spPr>
        <p:txBody>
          <a:bodyPr wrap="square" rtlCol="0">
            <a:spAutoFit/>
          </a:bodyPr>
          <a:lstStyle/>
          <a:p>
            <a:r>
              <a:rPr lang="zh-CN" altLang="en-US" sz="2400" dirty="0" smtClean="0">
                <a:solidFill>
                  <a:schemeClr val="bg1"/>
                </a:solidFill>
              </a:rPr>
              <a:t>存储模式：</a:t>
            </a:r>
            <a:endParaRPr lang="zh-CN" altLang="en-US" sz="2400" dirty="0">
              <a:solidFill>
                <a:schemeClr val="bg1"/>
              </a:solidFill>
            </a:endParaRPr>
          </a:p>
          <a:p>
            <a:r>
              <a:rPr lang="en-US" altLang="zh-CN" sz="2400" dirty="0" smtClean="0"/>
              <a:t>1</a:t>
            </a:r>
            <a:r>
              <a:rPr lang="zh-CN" altLang="en-US" sz="2400" dirty="0" smtClean="0"/>
              <a:t>、</a:t>
            </a:r>
            <a:r>
              <a:rPr lang="en-US" altLang="zh-CN" sz="2400" dirty="0" err="1" smtClean="0">
                <a:solidFill>
                  <a:schemeClr val="bg1"/>
                </a:solidFill>
              </a:rPr>
              <a:t>HBase</a:t>
            </a:r>
            <a:r>
              <a:rPr lang="zh-CN" altLang="en-US" sz="2400" dirty="0">
                <a:solidFill>
                  <a:schemeClr val="bg1"/>
                </a:solidFill>
              </a:rPr>
              <a:t>是基于列存储的，每个列族都由几个文件保存，不同列族的文件是分离的</a:t>
            </a:r>
            <a:r>
              <a:rPr lang="zh-CN" altLang="en-US" sz="2400" dirty="0" smtClean="0">
                <a:solidFill>
                  <a:schemeClr val="bg1"/>
                </a:solidFill>
              </a:rPr>
              <a:t>。</a:t>
            </a:r>
            <a:endParaRPr lang="en-US" altLang="zh-CN" sz="2400" dirty="0" smtClean="0">
              <a:solidFill>
                <a:schemeClr val="bg1"/>
              </a:solidFill>
            </a:endParaRPr>
          </a:p>
          <a:p>
            <a:r>
              <a:rPr lang="en-US" altLang="zh-CN" sz="2400" dirty="0" smtClean="0">
                <a:solidFill>
                  <a:schemeClr val="bg1"/>
                </a:solidFill>
              </a:rPr>
              <a:t>2</a:t>
            </a:r>
            <a:r>
              <a:rPr lang="zh-CN" altLang="en-US" sz="2400" dirty="0" smtClean="0">
                <a:solidFill>
                  <a:schemeClr val="bg1"/>
                </a:solidFill>
              </a:rPr>
              <a:t>、</a:t>
            </a:r>
            <a:r>
              <a:rPr lang="zh-CN" altLang="en-US" sz="2400" dirty="0">
                <a:solidFill>
                  <a:schemeClr val="bg1"/>
                </a:solidFill>
              </a:rPr>
              <a:t>传统的关系数据库是基于表格结构和行模式保护的。</a:t>
            </a:r>
          </a:p>
        </p:txBody>
      </p:sp>
      <p:sp>
        <p:nvSpPr>
          <p:cNvPr id="7" name="文本框 15"/>
          <p:cNvSpPr txBox="1"/>
          <p:nvPr/>
        </p:nvSpPr>
        <p:spPr>
          <a:xfrm>
            <a:off x="912413" y="2842679"/>
            <a:ext cx="10020282" cy="3416320"/>
          </a:xfrm>
          <a:prstGeom prst="rect">
            <a:avLst/>
          </a:prstGeom>
          <a:noFill/>
        </p:spPr>
        <p:txBody>
          <a:bodyPr wrap="square" rtlCol="0">
            <a:spAutoFit/>
          </a:bodyPr>
          <a:lstStyle/>
          <a:p>
            <a:r>
              <a:rPr lang="zh-CN" altLang="en-US" sz="2400" dirty="0" smtClean="0">
                <a:solidFill>
                  <a:schemeClr val="bg1"/>
                </a:solidFill>
              </a:rPr>
              <a:t>数据维护</a:t>
            </a:r>
            <a:endParaRPr lang="en-US" altLang="zh-CN" sz="2400" dirty="0" smtClean="0">
              <a:solidFill>
                <a:schemeClr val="bg1"/>
              </a:solidFill>
            </a:endParaRPr>
          </a:p>
          <a:p>
            <a:r>
              <a:rPr lang="zh-CN" altLang="en-US" sz="2400" dirty="0">
                <a:solidFill>
                  <a:schemeClr val="bg1"/>
                </a:solidFill>
              </a:rPr>
              <a:t>确切的说，</a:t>
            </a:r>
            <a:r>
              <a:rPr lang="en-US" altLang="zh-CN" sz="2400" dirty="0" err="1">
                <a:solidFill>
                  <a:schemeClr val="bg1"/>
                </a:solidFill>
              </a:rPr>
              <a:t>HBase</a:t>
            </a:r>
            <a:r>
              <a:rPr lang="zh-CN" altLang="en-US" sz="2400" dirty="0">
                <a:solidFill>
                  <a:schemeClr val="bg1"/>
                </a:solidFill>
              </a:rPr>
              <a:t>的更新操作不应该叫做更新，虽然一个主键或列对应新的版本，但它的旧版本仍然会保留，所以它实际上是插入了新的数据，而不是传统关系数据库里面的替换修改</a:t>
            </a:r>
            <a:r>
              <a:rPr lang="en-US" altLang="zh-CN" sz="2400" dirty="0">
                <a:solidFill>
                  <a:schemeClr val="bg1"/>
                </a:solidFill>
              </a:rPr>
              <a:t> </a:t>
            </a:r>
            <a:endParaRPr lang="en-US" altLang="zh-CN" sz="2400" dirty="0" smtClean="0">
              <a:solidFill>
                <a:schemeClr val="bg1"/>
              </a:solidFill>
            </a:endParaRPr>
          </a:p>
          <a:p>
            <a:r>
              <a:rPr lang="zh-CN" altLang="en-US" sz="2400" dirty="0" smtClean="0">
                <a:solidFill>
                  <a:schemeClr val="bg1"/>
                </a:solidFill>
              </a:rPr>
              <a:t>可伸缩性</a:t>
            </a:r>
            <a:endParaRPr lang="en-US" altLang="zh-CN" dirty="0">
              <a:solidFill>
                <a:schemeClr val="bg1"/>
              </a:solidFill>
            </a:endParaRPr>
          </a:p>
          <a:p>
            <a:r>
              <a:rPr lang="en-US" altLang="zh-CN" dirty="0" smtClean="0">
                <a:solidFill>
                  <a:schemeClr val="bg1"/>
                </a:solidFill>
              </a:rPr>
              <a:t>1</a:t>
            </a:r>
            <a:r>
              <a:rPr lang="zh-CN" altLang="en-US" sz="2400" dirty="0" smtClean="0">
                <a:solidFill>
                  <a:schemeClr val="bg1"/>
                </a:solidFill>
              </a:rPr>
              <a:t>、</a:t>
            </a:r>
            <a:r>
              <a:rPr lang="en-US" altLang="zh-CN" sz="2400" dirty="0" err="1" smtClean="0">
                <a:solidFill>
                  <a:schemeClr val="bg1"/>
                </a:solidFill>
              </a:rPr>
              <a:t>HBase</a:t>
            </a:r>
            <a:r>
              <a:rPr lang="zh-CN" altLang="en-US" sz="2400" dirty="0">
                <a:solidFill>
                  <a:schemeClr val="bg1"/>
                </a:solidFill>
              </a:rPr>
              <a:t>这类分布式数据库就是为了这个目的而开发出来的，所以它能够轻松地增加或减少（在硬件错误的时候）硬件数量，并且对错误的兼容性比较高</a:t>
            </a:r>
            <a:r>
              <a:rPr lang="zh-CN" altLang="en-US" sz="2400" dirty="0" smtClean="0">
                <a:solidFill>
                  <a:schemeClr val="bg1"/>
                </a:solidFill>
              </a:rPr>
              <a:t>。</a:t>
            </a:r>
            <a:endParaRPr lang="en-US" altLang="zh-CN" sz="2400" dirty="0" smtClean="0">
              <a:solidFill>
                <a:schemeClr val="bg1"/>
              </a:solidFill>
            </a:endParaRPr>
          </a:p>
          <a:p>
            <a:r>
              <a:rPr lang="en-US" altLang="zh-CN" sz="2400" dirty="0" smtClean="0">
                <a:solidFill>
                  <a:schemeClr val="bg1"/>
                </a:solidFill>
              </a:rPr>
              <a:t>2</a:t>
            </a:r>
            <a:r>
              <a:rPr lang="zh-CN" altLang="en-US" sz="2400" dirty="0" smtClean="0">
                <a:solidFill>
                  <a:schemeClr val="bg1"/>
                </a:solidFill>
              </a:rPr>
              <a:t>、</a:t>
            </a:r>
            <a:r>
              <a:rPr lang="zh-CN" altLang="en-US" sz="2400" dirty="0">
                <a:solidFill>
                  <a:schemeClr val="bg1"/>
                </a:solidFill>
              </a:rPr>
              <a:t>传统的关系数据库通常需要增加中间层才能实现类似的</a:t>
            </a:r>
            <a:r>
              <a:rPr lang="zh-CN" altLang="en-US" sz="2400" dirty="0" smtClean="0">
                <a:solidFill>
                  <a:schemeClr val="bg1"/>
                </a:solidFill>
              </a:rPr>
              <a:t>功能</a:t>
            </a:r>
            <a:endParaRPr lang="zh-CN" altLang="en-US" sz="2400" dirty="0">
              <a:solidFill>
                <a:schemeClr val="bg1"/>
              </a:solidFill>
            </a:endParaRPr>
          </a:p>
        </p:txBody>
      </p:sp>
    </p:spTree>
    <p:extLst>
      <p:ext uri="{BB962C8B-B14F-4D97-AF65-F5344CB8AC3E}">
        <p14:creationId xmlns:p14="http://schemas.microsoft.com/office/powerpoint/2010/main" val="3147255168"/>
      </p:ext>
    </p:extLst>
  </p:cSld>
  <p:clrMapOvr>
    <a:masterClrMapping/>
  </p:clrMapOvr>
  <p:transition spd="slow"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67457" y="1562108"/>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67457" y="3208019"/>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67457" y="4853929"/>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26513" y="1588525"/>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01</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文本框 12"/>
          <p:cNvSpPr txBox="1"/>
          <p:nvPr/>
        </p:nvSpPr>
        <p:spPr>
          <a:xfrm>
            <a:off x="926513" y="3256544"/>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文本框 13"/>
          <p:cNvSpPr txBox="1"/>
          <p:nvPr/>
        </p:nvSpPr>
        <p:spPr>
          <a:xfrm>
            <a:off x="926513" y="4923684"/>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16" name="直接连接符 15"/>
          <p:cNvCxnSpPr/>
          <p:nvPr/>
        </p:nvCxnSpPr>
        <p:spPr>
          <a:xfrm>
            <a:off x="1868206" y="2527591"/>
            <a:ext cx="4129527"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868207" y="3970424"/>
            <a:ext cx="4129527"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868208" y="5621803"/>
            <a:ext cx="4129527"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992949" y="2124934"/>
            <a:ext cx="2338419"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Hbase</a:t>
            </a:r>
            <a:r>
              <a:rPr lang="zh-CN" altLang="en-US" sz="2000" b="1" dirty="0" smtClean="0">
                <a:solidFill>
                  <a:srgbClr val="519CD6"/>
                </a:solidFill>
                <a:latin typeface="微软雅黑" panose="020B0503020204020204" pitchFamily="34" charset="-122"/>
                <a:ea typeface="微软雅黑" panose="020B0503020204020204" pitchFamily="34" charset="-122"/>
              </a:rPr>
              <a:t>逻辑视图</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950051" y="3557637"/>
            <a:ext cx="3071127"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Hbase</a:t>
            </a:r>
            <a:r>
              <a:rPr lang="zh-CN" altLang="en-US" sz="2000" b="1" dirty="0" smtClean="0">
                <a:solidFill>
                  <a:srgbClr val="519CD6"/>
                </a:solidFill>
                <a:latin typeface="微软雅黑" panose="020B0503020204020204" pitchFamily="34" charset="-122"/>
                <a:ea typeface="微软雅黑" panose="020B0503020204020204" pitchFamily="34" charset="-122"/>
              </a:rPr>
              <a:t>基本技术名词概念</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950052" y="5117295"/>
            <a:ext cx="2509652"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Hbase</a:t>
            </a:r>
            <a:r>
              <a:rPr lang="zh-CN" altLang="en-US" sz="2000" b="1" dirty="0" smtClean="0">
                <a:solidFill>
                  <a:srgbClr val="519CD6"/>
                </a:solidFill>
                <a:latin typeface="微软雅黑" panose="020B0503020204020204" pitchFamily="34" charset="-122"/>
                <a:ea typeface="微软雅黑" panose="020B0503020204020204" pitchFamily="34" charset="-122"/>
              </a:rPr>
              <a:t>表存储结构</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7373315" y="2488484"/>
            <a:ext cx="4129527"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373316" y="3947359"/>
            <a:ext cx="4129527"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455160" y="2037701"/>
            <a:ext cx="3774313" cy="400110"/>
          </a:xfrm>
          <a:prstGeom prst="rect">
            <a:avLst/>
          </a:prstGeom>
          <a:noFill/>
        </p:spPr>
        <p:txBody>
          <a:bodyPr wrap="square" rtlCol="0">
            <a:spAutoFit/>
          </a:bodyPr>
          <a:lstStyle/>
          <a:p>
            <a:r>
              <a:rPr lang="en-US" altLang="zh-CN" sz="2000" b="1" dirty="0" err="1" smtClean="0">
                <a:solidFill>
                  <a:srgbClr val="E8B161"/>
                </a:solidFill>
                <a:latin typeface="微软雅黑" panose="020B0503020204020204" pitchFamily="34" charset="-122"/>
                <a:ea typeface="微软雅黑" panose="020B0503020204020204" pitchFamily="34" charset="-122"/>
              </a:rPr>
              <a:t>Hbase</a:t>
            </a:r>
            <a:r>
              <a:rPr lang="en-US" altLang="zh-CN" sz="2000" b="1" dirty="0" smtClean="0">
                <a:solidFill>
                  <a:srgbClr val="E8B161"/>
                </a:solidFill>
                <a:latin typeface="微软雅黑" panose="020B0503020204020204" pitchFamily="34" charset="-122"/>
                <a:ea typeface="微软雅黑" panose="020B0503020204020204" pitchFamily="34" charset="-122"/>
              </a:rPr>
              <a:t>—</a:t>
            </a:r>
            <a:r>
              <a:rPr lang="en-US" altLang="zh-CN" sz="2000" b="1" dirty="0" err="1" smtClean="0">
                <a:solidFill>
                  <a:srgbClr val="E8B161"/>
                </a:solidFill>
                <a:latin typeface="微软雅黑" panose="020B0503020204020204" pitchFamily="34" charset="-122"/>
                <a:ea typeface="微软雅黑" panose="020B0503020204020204" pitchFamily="34" charset="-122"/>
              </a:rPr>
              <a:t>rowKey</a:t>
            </a:r>
            <a:r>
              <a:rPr lang="zh-CN" altLang="en-US" sz="2000" b="1" dirty="0" smtClean="0">
                <a:solidFill>
                  <a:srgbClr val="E8B161"/>
                </a:solidFill>
                <a:latin typeface="微软雅黑" panose="020B0503020204020204" pitchFamily="34" charset="-122"/>
                <a:ea typeface="微软雅黑" panose="020B0503020204020204" pitchFamily="34" charset="-122"/>
              </a:rPr>
              <a:t>技术</a:t>
            </a:r>
            <a:endParaRPr lang="zh-CN" altLang="en-US" sz="2000" b="1" dirty="0">
              <a:solidFill>
                <a:srgbClr val="E8B16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455161" y="3502488"/>
            <a:ext cx="3613892" cy="400110"/>
          </a:xfrm>
          <a:prstGeom prst="rect">
            <a:avLst/>
          </a:prstGeom>
          <a:solidFill>
            <a:schemeClr val="bg1"/>
          </a:solidFill>
        </p:spPr>
        <p:txBody>
          <a:bodyPr wrap="square" rtlCol="0">
            <a:spAutoFit/>
          </a:bodyPr>
          <a:lstStyle/>
          <a:p>
            <a:r>
              <a:rPr lang="en-US" altLang="zh-CN" sz="2000" b="1" dirty="0" err="1" smtClean="0">
                <a:solidFill>
                  <a:srgbClr val="E8B161"/>
                </a:solidFill>
                <a:latin typeface="微软雅黑" panose="020B0503020204020204" pitchFamily="34" charset="-122"/>
                <a:ea typeface="微软雅黑" panose="020B0503020204020204" pitchFamily="34" charset="-122"/>
              </a:rPr>
              <a:t>Hbase</a:t>
            </a:r>
            <a:r>
              <a:rPr lang="en-US" altLang="zh-CN" sz="2000" b="1" dirty="0" smtClean="0">
                <a:solidFill>
                  <a:srgbClr val="E8B161"/>
                </a:solidFill>
                <a:latin typeface="微软雅黑" panose="020B0503020204020204" pitchFamily="34" charset="-122"/>
                <a:ea typeface="微软雅黑" panose="020B0503020204020204" pitchFamily="34" charset="-122"/>
              </a:rPr>
              <a:t>--</a:t>
            </a:r>
            <a:r>
              <a:rPr lang="en-US" altLang="zh-CN" sz="2000" b="1" dirty="0" err="1" smtClean="0">
                <a:solidFill>
                  <a:srgbClr val="E8B161"/>
                </a:solidFill>
                <a:latin typeface="微软雅黑" panose="020B0503020204020204" pitchFamily="34" charset="-122"/>
                <a:ea typeface="微软雅黑" panose="020B0503020204020204" pitchFamily="34" charset="-122"/>
              </a:rPr>
              <a:t>columnsFamily</a:t>
            </a:r>
            <a:r>
              <a:rPr lang="zh-CN" altLang="en-US" sz="2000" b="1" dirty="0" smtClean="0">
                <a:solidFill>
                  <a:srgbClr val="E8B161"/>
                </a:solidFill>
                <a:latin typeface="微软雅黑" panose="020B0503020204020204" pitchFamily="34" charset="-122"/>
                <a:ea typeface="微软雅黑" panose="020B0503020204020204" pitchFamily="34" charset="-122"/>
              </a:rPr>
              <a:t>技术</a:t>
            </a:r>
            <a:endParaRPr lang="zh-CN" altLang="en-US" sz="2000" b="1" dirty="0">
              <a:solidFill>
                <a:srgbClr val="E8B161"/>
              </a:solidFill>
              <a:latin typeface="微软雅黑" panose="020B0503020204020204" pitchFamily="34" charset="-122"/>
              <a:ea typeface="微软雅黑" panose="020B0503020204020204" pitchFamily="34" charset="-122"/>
            </a:endParaRPr>
          </a:p>
        </p:txBody>
      </p:sp>
      <p:sp>
        <p:nvSpPr>
          <p:cNvPr id="34" name="椭圆 33"/>
          <p:cNvSpPr/>
          <p:nvPr/>
        </p:nvSpPr>
        <p:spPr>
          <a:xfrm>
            <a:off x="6368284" y="1562108"/>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9CD6"/>
              </a:solidFill>
            </a:endParaRPr>
          </a:p>
        </p:txBody>
      </p:sp>
      <p:sp>
        <p:nvSpPr>
          <p:cNvPr id="35" name="椭圆 34"/>
          <p:cNvSpPr/>
          <p:nvPr/>
        </p:nvSpPr>
        <p:spPr>
          <a:xfrm>
            <a:off x="6368284" y="3208019"/>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327340" y="1604567"/>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8" name="文本框 37"/>
          <p:cNvSpPr txBox="1"/>
          <p:nvPr/>
        </p:nvSpPr>
        <p:spPr>
          <a:xfrm>
            <a:off x="6327340" y="3256544"/>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05</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文本框 15"/>
          <p:cNvSpPr txBox="1"/>
          <p:nvPr/>
        </p:nvSpPr>
        <p:spPr>
          <a:xfrm>
            <a:off x="872305" y="492525"/>
            <a:ext cx="3587399" cy="830997"/>
          </a:xfrm>
          <a:prstGeom prst="rect">
            <a:avLst/>
          </a:prstGeom>
          <a:noFill/>
        </p:spPr>
        <p:txBody>
          <a:bodyPr wrap="square" rtlCol="0">
            <a:spAutoFit/>
          </a:bodyPr>
          <a:lstStyle/>
          <a:p>
            <a:pPr algn="dist"/>
            <a:r>
              <a:rPr lang="en-US" altLang="zh-CN" sz="2400" b="1" dirty="0" err="1" smtClean="0">
                <a:solidFill>
                  <a:schemeClr val="accent1"/>
                </a:solidFill>
                <a:latin typeface="微软雅黑" panose="020B0503020204020204" pitchFamily="34" charset="-122"/>
                <a:ea typeface="微软雅黑" panose="020B0503020204020204" pitchFamily="34" charset="-122"/>
              </a:rPr>
              <a:t>Hbase</a:t>
            </a:r>
            <a:r>
              <a:rPr lang="zh-CN" altLang="en-US" sz="2400" b="1" dirty="0" smtClean="0">
                <a:solidFill>
                  <a:schemeClr val="accent1"/>
                </a:solidFill>
                <a:latin typeface="微软雅黑" panose="020B0503020204020204" pitchFamily="34" charset="-122"/>
                <a:ea typeface="微软雅黑" panose="020B0503020204020204" pitchFamily="34" charset="-122"/>
              </a:rPr>
              <a:t>知识</a:t>
            </a:r>
            <a:r>
              <a:rPr lang="zh-CN" altLang="en-US" sz="2400" b="1" dirty="0">
                <a:solidFill>
                  <a:schemeClr val="accent1"/>
                </a:solidFill>
                <a:latin typeface="微软雅黑" panose="020B0503020204020204" pitchFamily="34" charset="-122"/>
                <a:ea typeface="微软雅黑" panose="020B0503020204020204" pitchFamily="34" charset="-122"/>
              </a:rPr>
              <a:t>技术</a:t>
            </a:r>
            <a:r>
              <a:rPr lang="zh-CN" altLang="en-US" sz="2400" b="1" dirty="0" smtClean="0">
                <a:solidFill>
                  <a:schemeClr val="accent1"/>
                </a:solidFill>
                <a:latin typeface="微软雅黑" panose="020B0503020204020204" pitchFamily="34" charset="-122"/>
                <a:ea typeface="微软雅黑" panose="020B0503020204020204" pitchFamily="34" charset="-122"/>
              </a:rPr>
              <a:t>基本简介</a:t>
            </a:r>
            <a:r>
              <a:rPr lang="zh-CN" altLang="en-US" sz="2400" b="1" dirty="0" smtClean="0">
                <a:solidFill>
                  <a:schemeClr val="bg1"/>
                </a:solidFill>
                <a:latin typeface="微软雅黑" panose="020B0503020204020204" pitchFamily="34" charset="-122"/>
                <a:ea typeface="微软雅黑" panose="020B0503020204020204" pitchFamily="34" charset="-122"/>
              </a:rPr>
              <a:t>色</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7373317" y="5598738"/>
            <a:ext cx="4129527"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sp>
        <p:nvSpPr>
          <p:cNvPr id="27" name="文本框 38"/>
          <p:cNvSpPr txBox="1"/>
          <p:nvPr/>
        </p:nvSpPr>
        <p:spPr>
          <a:xfrm>
            <a:off x="6327340" y="4715138"/>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06</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0" name="椭圆 39"/>
          <p:cNvSpPr/>
          <p:nvPr/>
        </p:nvSpPr>
        <p:spPr>
          <a:xfrm>
            <a:off x="6368284" y="4853929"/>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37"/>
          <p:cNvSpPr txBox="1"/>
          <p:nvPr/>
        </p:nvSpPr>
        <p:spPr>
          <a:xfrm>
            <a:off x="6335362" y="4916892"/>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06</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2" name="文本框 29"/>
          <p:cNvSpPr txBox="1"/>
          <p:nvPr/>
        </p:nvSpPr>
        <p:spPr>
          <a:xfrm>
            <a:off x="7543393" y="5146794"/>
            <a:ext cx="3613892" cy="400110"/>
          </a:xfrm>
          <a:prstGeom prst="rect">
            <a:avLst/>
          </a:prstGeom>
          <a:solidFill>
            <a:schemeClr val="bg1"/>
          </a:solidFill>
        </p:spPr>
        <p:txBody>
          <a:bodyPr wrap="square" rtlCol="0">
            <a:spAutoFit/>
          </a:bodyPr>
          <a:lstStyle/>
          <a:p>
            <a:r>
              <a:rPr lang="en-US" altLang="zh-CN" sz="2000" b="1" dirty="0" err="1" smtClean="0">
                <a:solidFill>
                  <a:srgbClr val="E8B161"/>
                </a:solidFill>
                <a:latin typeface="微软雅黑" panose="020B0503020204020204" pitchFamily="34" charset="-122"/>
                <a:ea typeface="微软雅黑" panose="020B0503020204020204" pitchFamily="34" charset="-122"/>
              </a:rPr>
              <a:t>Hbase</a:t>
            </a:r>
            <a:r>
              <a:rPr lang="en-US" altLang="zh-CN" sz="2000" b="1" dirty="0" smtClean="0">
                <a:solidFill>
                  <a:srgbClr val="E8B161"/>
                </a:solidFill>
                <a:latin typeface="微软雅黑" panose="020B0503020204020204" pitchFamily="34" charset="-122"/>
                <a:ea typeface="微软雅黑" panose="020B0503020204020204" pitchFamily="34" charset="-122"/>
              </a:rPr>
              <a:t>--column</a:t>
            </a:r>
            <a:r>
              <a:rPr lang="zh-CN" altLang="en-US" sz="2000" b="1" dirty="0" smtClean="0">
                <a:solidFill>
                  <a:srgbClr val="E8B161"/>
                </a:solidFill>
                <a:latin typeface="微软雅黑" panose="020B0503020204020204" pitchFamily="34" charset="-122"/>
                <a:ea typeface="微软雅黑" panose="020B0503020204020204" pitchFamily="34" charset="-122"/>
              </a:rPr>
              <a:t>技术</a:t>
            </a:r>
            <a:endParaRPr lang="zh-CN" altLang="en-US" sz="2000" b="1" dirty="0">
              <a:solidFill>
                <a:srgbClr val="E8B1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866573"/>
      </p:ext>
    </p:extLst>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8337"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a:p>
            <a:endParaRPr lang="en-US" altLang="zh-CN" dirty="0"/>
          </a:p>
          <a:p>
            <a:endParaRPr lang="zh-CN" altLang="en-US" dirty="0"/>
          </a:p>
        </p:txBody>
      </p:sp>
      <p:sp>
        <p:nvSpPr>
          <p:cNvPr id="22" name="文本框 21"/>
          <p:cNvSpPr txBox="1"/>
          <p:nvPr/>
        </p:nvSpPr>
        <p:spPr>
          <a:xfrm>
            <a:off x="482248" y="376422"/>
            <a:ext cx="7426510"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技术简要介绍</a:t>
            </a:r>
            <a:r>
              <a:rPr lang="en-US" altLang="zh-CN" sz="3600" b="1" dirty="0" smtClean="0">
                <a:solidFill>
                  <a:srgbClr val="519CD6"/>
                </a:solidFill>
                <a:latin typeface="微软雅黑" panose="020B0503020204020204" pitchFamily="34" charset="-122"/>
                <a:ea typeface="微软雅黑" panose="020B0503020204020204" pitchFamily="34" charset="-122"/>
              </a:rPr>
              <a:t>-</a:t>
            </a:r>
            <a:r>
              <a:rPr lang="zh-CN" altLang="en-US" sz="3600" b="1" dirty="0" smtClean="0">
                <a:solidFill>
                  <a:srgbClr val="519CD6"/>
                </a:solidFill>
                <a:latin typeface="微软雅黑" panose="020B0503020204020204" pitchFamily="34" charset="-122"/>
                <a:ea typeface="微软雅黑" panose="020B0503020204020204" pitchFamily="34" charset="-122"/>
              </a:rPr>
              <a:t>逻辑视图</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pic>
        <p:nvPicPr>
          <p:cNvPr id="1026" name="Picture 2" descr="d:\user\782964\appdata\local\sfim\NIM\11599e21e2ccdbdf9b5140e066ee5f9e\image\147381e62c32ba4c920629e16c2d9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53" y="1579913"/>
            <a:ext cx="9448800" cy="369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946595"/>
      </p:ext>
    </p:extLst>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8337"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a:p>
            <a:endParaRPr lang="en-US" altLang="zh-CN" dirty="0"/>
          </a:p>
          <a:p>
            <a:endParaRPr lang="zh-CN" altLang="en-US" dirty="0"/>
          </a:p>
        </p:txBody>
      </p:sp>
      <p:sp>
        <p:nvSpPr>
          <p:cNvPr id="22" name="文本框 21"/>
          <p:cNvSpPr txBox="1"/>
          <p:nvPr/>
        </p:nvSpPr>
        <p:spPr>
          <a:xfrm>
            <a:off x="482248" y="376422"/>
            <a:ext cx="7426510"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技术简要介绍</a:t>
            </a:r>
            <a:r>
              <a:rPr lang="en-US" altLang="zh-CN" sz="3600" b="1" dirty="0" smtClean="0">
                <a:solidFill>
                  <a:srgbClr val="519CD6"/>
                </a:solidFill>
                <a:latin typeface="微软雅黑" panose="020B0503020204020204" pitchFamily="34" charset="-122"/>
                <a:ea typeface="微软雅黑" panose="020B0503020204020204" pitchFamily="34" charset="-122"/>
              </a:rPr>
              <a:t>-</a:t>
            </a:r>
            <a:r>
              <a:rPr lang="zh-CN" altLang="en-US" sz="3600" b="1" dirty="0" smtClean="0">
                <a:solidFill>
                  <a:srgbClr val="519CD6"/>
                </a:solidFill>
                <a:latin typeface="微软雅黑" panose="020B0503020204020204" pitchFamily="34" charset="-122"/>
                <a:ea typeface="微软雅黑" panose="020B0503020204020204" pitchFamily="34" charset="-122"/>
              </a:rPr>
              <a:t>基本概念</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5" name="文本框 15"/>
          <p:cNvSpPr txBox="1"/>
          <p:nvPr/>
        </p:nvSpPr>
        <p:spPr>
          <a:xfrm>
            <a:off x="872307" y="1310667"/>
            <a:ext cx="10020282" cy="2677656"/>
          </a:xfrm>
          <a:prstGeom prst="rect">
            <a:avLst/>
          </a:prstGeom>
          <a:noFill/>
        </p:spPr>
        <p:txBody>
          <a:bodyPr wrap="square" rtlCol="0">
            <a:spAutoFit/>
          </a:bodyPr>
          <a:lstStyle/>
          <a:p>
            <a:r>
              <a:rPr lang="en-US" altLang="zh-CN" sz="2400" dirty="0" err="1">
                <a:solidFill>
                  <a:schemeClr val="bg1"/>
                </a:solidFill>
              </a:rPr>
              <a:t>RowKey</a:t>
            </a:r>
            <a:r>
              <a:rPr lang="zh-CN" altLang="en-US" sz="2400" dirty="0">
                <a:solidFill>
                  <a:schemeClr val="bg1"/>
                </a:solidFill>
              </a:rPr>
              <a:t>：是</a:t>
            </a:r>
            <a:r>
              <a:rPr lang="en-US" altLang="zh-CN" sz="2400" dirty="0">
                <a:solidFill>
                  <a:schemeClr val="bg1"/>
                </a:solidFill>
              </a:rPr>
              <a:t>Byte array</a:t>
            </a:r>
            <a:r>
              <a:rPr lang="zh-CN" altLang="en-US" sz="2400" dirty="0">
                <a:solidFill>
                  <a:schemeClr val="bg1"/>
                </a:solidFill>
              </a:rPr>
              <a:t>，是表中每条记录的“主键”，方便快速查找，</a:t>
            </a:r>
            <a:r>
              <a:rPr lang="en-US" altLang="zh-CN" sz="2400" dirty="0" err="1">
                <a:solidFill>
                  <a:schemeClr val="bg1"/>
                </a:solidFill>
              </a:rPr>
              <a:t>Rowkey</a:t>
            </a:r>
            <a:r>
              <a:rPr lang="zh-CN" altLang="en-US" sz="2400" dirty="0">
                <a:solidFill>
                  <a:schemeClr val="bg1"/>
                </a:solidFill>
              </a:rPr>
              <a:t>的设计非常重要。</a:t>
            </a:r>
            <a:br>
              <a:rPr lang="zh-CN" altLang="en-US" sz="2400" dirty="0">
                <a:solidFill>
                  <a:schemeClr val="bg1"/>
                </a:solidFill>
              </a:rPr>
            </a:br>
            <a:r>
              <a:rPr lang="en-US" altLang="zh-CN" sz="2400" dirty="0">
                <a:solidFill>
                  <a:schemeClr val="bg1"/>
                </a:solidFill>
              </a:rPr>
              <a:t>Column Family</a:t>
            </a:r>
            <a:r>
              <a:rPr lang="zh-CN" altLang="en-US" sz="2400" dirty="0">
                <a:solidFill>
                  <a:schemeClr val="bg1"/>
                </a:solidFill>
              </a:rPr>
              <a:t>：列族，拥有一个名称</a:t>
            </a:r>
            <a:r>
              <a:rPr lang="en-US" altLang="zh-CN" sz="2400" dirty="0">
                <a:solidFill>
                  <a:schemeClr val="bg1"/>
                </a:solidFill>
              </a:rPr>
              <a:t>(string)</a:t>
            </a:r>
            <a:r>
              <a:rPr lang="zh-CN" altLang="en-US" sz="2400" dirty="0">
                <a:solidFill>
                  <a:schemeClr val="bg1"/>
                </a:solidFill>
              </a:rPr>
              <a:t>，包含一个或者多个相关列</a:t>
            </a:r>
            <a:br>
              <a:rPr lang="zh-CN" altLang="en-US" sz="2400" dirty="0">
                <a:solidFill>
                  <a:schemeClr val="bg1"/>
                </a:solidFill>
              </a:rPr>
            </a:br>
            <a:r>
              <a:rPr lang="en-US" altLang="zh-CN" sz="2400" dirty="0">
                <a:solidFill>
                  <a:schemeClr val="bg1"/>
                </a:solidFill>
              </a:rPr>
              <a:t>Column</a:t>
            </a:r>
            <a:r>
              <a:rPr lang="zh-CN" altLang="en-US" sz="2400" dirty="0">
                <a:solidFill>
                  <a:schemeClr val="bg1"/>
                </a:solidFill>
              </a:rPr>
              <a:t>：属于某一个</a:t>
            </a:r>
            <a:r>
              <a:rPr lang="en-US" altLang="zh-CN" sz="2400" dirty="0" err="1">
                <a:solidFill>
                  <a:schemeClr val="bg1"/>
                </a:solidFill>
              </a:rPr>
              <a:t>columnfamily</a:t>
            </a:r>
            <a:r>
              <a:rPr lang="zh-CN" altLang="en-US" sz="2400" dirty="0">
                <a:solidFill>
                  <a:schemeClr val="bg1"/>
                </a:solidFill>
              </a:rPr>
              <a:t>，</a:t>
            </a:r>
            <a:r>
              <a:rPr lang="en-US" altLang="zh-CN" sz="2400" dirty="0" err="1">
                <a:solidFill>
                  <a:schemeClr val="bg1"/>
                </a:solidFill>
              </a:rPr>
              <a:t>familyName:columnName</a:t>
            </a:r>
            <a:r>
              <a:rPr lang="zh-CN" altLang="en-US" sz="2400" dirty="0">
                <a:solidFill>
                  <a:schemeClr val="bg1"/>
                </a:solidFill>
              </a:rPr>
              <a:t>，每条记录可动态添加</a:t>
            </a:r>
            <a:br>
              <a:rPr lang="zh-CN" altLang="en-US" sz="2400" dirty="0">
                <a:solidFill>
                  <a:schemeClr val="bg1"/>
                </a:solidFill>
              </a:rPr>
            </a:br>
            <a:r>
              <a:rPr lang="en-US" altLang="zh-CN" sz="2400" dirty="0">
                <a:solidFill>
                  <a:schemeClr val="bg1"/>
                </a:solidFill>
              </a:rPr>
              <a:t>Version Number</a:t>
            </a:r>
            <a:r>
              <a:rPr lang="zh-CN" altLang="en-US" sz="2400" dirty="0">
                <a:solidFill>
                  <a:schemeClr val="bg1"/>
                </a:solidFill>
              </a:rPr>
              <a:t>：类型为</a:t>
            </a:r>
            <a:r>
              <a:rPr lang="en-US" altLang="zh-CN" sz="2400" dirty="0">
                <a:solidFill>
                  <a:schemeClr val="bg1"/>
                </a:solidFill>
              </a:rPr>
              <a:t>Long</a:t>
            </a:r>
            <a:r>
              <a:rPr lang="zh-CN" altLang="en-US" sz="2400" dirty="0">
                <a:solidFill>
                  <a:schemeClr val="bg1"/>
                </a:solidFill>
              </a:rPr>
              <a:t>，默认值是系统时间戳，可由用户自定义</a:t>
            </a:r>
            <a:br>
              <a:rPr lang="zh-CN" altLang="en-US" sz="2400" dirty="0">
                <a:solidFill>
                  <a:schemeClr val="bg1"/>
                </a:solidFill>
              </a:rPr>
            </a:br>
            <a:r>
              <a:rPr lang="en-US" altLang="zh-CN" sz="2400" dirty="0">
                <a:solidFill>
                  <a:schemeClr val="bg1"/>
                </a:solidFill>
              </a:rPr>
              <a:t>Value(Cell)</a:t>
            </a:r>
            <a:r>
              <a:rPr lang="zh-CN" altLang="en-US" sz="2400" dirty="0">
                <a:solidFill>
                  <a:schemeClr val="bg1"/>
                </a:solidFill>
              </a:rPr>
              <a:t>：</a:t>
            </a:r>
            <a:r>
              <a:rPr lang="en-US" altLang="zh-CN" sz="2400" dirty="0">
                <a:solidFill>
                  <a:schemeClr val="bg1"/>
                </a:solidFill>
              </a:rPr>
              <a:t>Byte array</a:t>
            </a:r>
            <a:endParaRPr lang="zh-CN" altLang="en-US" sz="2400" dirty="0">
              <a:solidFill>
                <a:schemeClr val="bg1"/>
              </a:solidFill>
            </a:endParaRPr>
          </a:p>
        </p:txBody>
      </p:sp>
    </p:spTree>
    <p:extLst>
      <p:ext uri="{BB962C8B-B14F-4D97-AF65-F5344CB8AC3E}">
        <p14:creationId xmlns:p14="http://schemas.microsoft.com/office/powerpoint/2010/main" val="3917012462"/>
      </p:ext>
    </p:extLst>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8337"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a:p>
            <a:endParaRPr lang="en-US" altLang="zh-CN" dirty="0"/>
          </a:p>
          <a:p>
            <a:endParaRPr lang="zh-CN" altLang="en-US" dirty="0"/>
          </a:p>
        </p:txBody>
      </p:sp>
      <p:sp>
        <p:nvSpPr>
          <p:cNvPr id="22" name="文本框 21"/>
          <p:cNvSpPr txBox="1"/>
          <p:nvPr/>
        </p:nvSpPr>
        <p:spPr>
          <a:xfrm>
            <a:off x="482248" y="376422"/>
            <a:ext cx="7426510"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技术简要介绍</a:t>
            </a:r>
            <a:r>
              <a:rPr lang="en-US" altLang="zh-CN" sz="3600" b="1" dirty="0" smtClean="0">
                <a:solidFill>
                  <a:srgbClr val="519CD6"/>
                </a:solidFill>
                <a:latin typeface="微软雅黑" panose="020B0503020204020204" pitchFamily="34" charset="-122"/>
                <a:ea typeface="微软雅黑" panose="020B0503020204020204" pitchFamily="34" charset="-122"/>
              </a:rPr>
              <a:t>-</a:t>
            </a:r>
            <a:r>
              <a:rPr lang="zh-CN" altLang="en-US" sz="3600" b="1" dirty="0" smtClean="0">
                <a:solidFill>
                  <a:srgbClr val="519CD6"/>
                </a:solidFill>
                <a:latin typeface="微软雅黑" panose="020B0503020204020204" pitchFamily="34" charset="-122"/>
                <a:ea typeface="微软雅黑" panose="020B0503020204020204" pitchFamily="34" charset="-122"/>
              </a:rPr>
              <a:t>表存储结构</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5" name="文本框 15"/>
          <p:cNvSpPr txBox="1"/>
          <p:nvPr/>
        </p:nvSpPr>
        <p:spPr>
          <a:xfrm>
            <a:off x="872307" y="3893429"/>
            <a:ext cx="10020282" cy="830997"/>
          </a:xfrm>
          <a:prstGeom prst="rect">
            <a:avLst/>
          </a:prstGeom>
          <a:noFill/>
        </p:spPr>
        <p:txBody>
          <a:bodyPr wrap="square" rtlCol="0">
            <a:spAutoFit/>
          </a:bodyPr>
          <a:lstStyle/>
          <a:p>
            <a:r>
              <a:rPr lang="en-US" altLang="zh-CN" sz="2400" dirty="0" err="1">
                <a:solidFill>
                  <a:schemeClr val="bg1"/>
                </a:solidFill>
              </a:rPr>
              <a:t>HBase</a:t>
            </a:r>
            <a:r>
              <a:rPr lang="zh-CN" altLang="en-US" sz="2400" dirty="0">
                <a:solidFill>
                  <a:schemeClr val="bg1"/>
                </a:solidFill>
              </a:rPr>
              <a:t>以表的形式存储数据；表由行和列组成，列划分为若干个列族（</a:t>
            </a:r>
            <a:r>
              <a:rPr lang="en-US" altLang="zh-CN" sz="2400" dirty="0">
                <a:solidFill>
                  <a:schemeClr val="bg1"/>
                </a:solidFill>
              </a:rPr>
              <a:t>row family</a:t>
            </a:r>
            <a:r>
              <a:rPr lang="zh-CN" altLang="en-US" sz="2400" dirty="0" smtClean="0">
                <a:solidFill>
                  <a:schemeClr val="bg1"/>
                </a:solidFill>
              </a:rPr>
              <a:t>）</a:t>
            </a:r>
            <a:endParaRPr lang="zh-CN" altLang="en-US" sz="2400" dirty="0">
              <a:solidFill>
                <a:schemeClr val="bg1"/>
              </a:solidFill>
            </a:endParaRPr>
          </a:p>
        </p:txBody>
      </p:sp>
      <p:pic>
        <p:nvPicPr>
          <p:cNvPr id="7" name="图片 6"/>
          <p:cNvPicPr/>
          <p:nvPr/>
        </p:nvPicPr>
        <p:blipFill>
          <a:blip r:embed="rId2"/>
          <a:srcRect/>
          <a:stretch>
            <a:fillRect/>
          </a:stretch>
        </p:blipFill>
        <p:spPr bwMode="auto">
          <a:xfrm>
            <a:off x="680521" y="1138478"/>
            <a:ext cx="8672025" cy="2714644"/>
          </a:xfrm>
          <a:prstGeom prst="rect">
            <a:avLst/>
          </a:prstGeom>
          <a:noFill/>
          <a:ln w="9525">
            <a:noFill/>
            <a:miter lim="800000"/>
            <a:headEnd/>
            <a:tailEnd/>
          </a:ln>
        </p:spPr>
      </p:pic>
    </p:spTree>
    <p:extLst>
      <p:ext uri="{BB962C8B-B14F-4D97-AF65-F5344CB8AC3E}">
        <p14:creationId xmlns:p14="http://schemas.microsoft.com/office/powerpoint/2010/main" val="1357160490"/>
      </p:ext>
    </p:extLst>
  </p:cSld>
  <p:clrMapOvr>
    <a:masterClrMapping/>
  </p:clrMapOvr>
  <p:transition spd="slow"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799" y="1022753"/>
            <a:ext cx="11774905" cy="5169500"/>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a:p>
            <a:endParaRPr lang="en-US" altLang="zh-CN" dirty="0"/>
          </a:p>
          <a:p>
            <a:endParaRPr lang="zh-CN" altLang="en-US" dirty="0"/>
          </a:p>
        </p:txBody>
      </p:sp>
      <p:sp>
        <p:nvSpPr>
          <p:cNvPr id="22" name="文本框 21"/>
          <p:cNvSpPr txBox="1"/>
          <p:nvPr/>
        </p:nvSpPr>
        <p:spPr>
          <a:xfrm>
            <a:off x="482248" y="376422"/>
            <a:ext cx="7426510" cy="646331"/>
          </a:xfrm>
          <a:prstGeom prst="rect">
            <a:avLst/>
          </a:prstGeom>
          <a:noFill/>
        </p:spPr>
        <p:txBody>
          <a:bodyPr wrap="square" rtlCol="0">
            <a:spAutoFit/>
          </a:bodyPr>
          <a:lstStyle/>
          <a:p>
            <a:pPr algn="dist"/>
            <a:r>
              <a:rPr lang="en-US" altLang="zh-CN" sz="3600" b="1" dirty="0" err="1" smtClean="0">
                <a:solidFill>
                  <a:srgbClr val="519CD6"/>
                </a:solidFill>
                <a:latin typeface="微软雅黑" panose="020B0503020204020204" pitchFamily="34" charset="-122"/>
                <a:ea typeface="微软雅黑" panose="020B0503020204020204" pitchFamily="34" charset="-122"/>
              </a:rPr>
              <a:t>Hbase</a:t>
            </a:r>
            <a:r>
              <a:rPr lang="zh-CN" altLang="en-US" sz="3600" b="1" dirty="0" smtClean="0">
                <a:solidFill>
                  <a:srgbClr val="519CD6"/>
                </a:solidFill>
                <a:latin typeface="微软雅黑" panose="020B0503020204020204" pitchFamily="34" charset="-122"/>
                <a:ea typeface="微软雅黑" panose="020B0503020204020204" pitchFamily="34" charset="-122"/>
              </a:rPr>
              <a:t>技术简要介绍</a:t>
            </a:r>
            <a:r>
              <a:rPr lang="en-US" altLang="zh-CN" sz="3600" b="1" dirty="0" smtClean="0">
                <a:solidFill>
                  <a:srgbClr val="519CD6"/>
                </a:solidFill>
                <a:latin typeface="微软雅黑" panose="020B0503020204020204" pitchFamily="34" charset="-122"/>
                <a:ea typeface="微软雅黑" panose="020B0503020204020204" pitchFamily="34" charset="-122"/>
              </a:rPr>
              <a:t>-</a:t>
            </a:r>
            <a:r>
              <a:rPr lang="en-US" altLang="zh-CN" sz="3600" b="1" dirty="0" err="1" smtClean="0">
                <a:solidFill>
                  <a:srgbClr val="519CD6"/>
                </a:solidFill>
                <a:latin typeface="微软雅黑" panose="020B0503020204020204" pitchFamily="34" charset="-122"/>
                <a:ea typeface="微软雅黑" panose="020B0503020204020204" pitchFamily="34" charset="-122"/>
              </a:rPr>
              <a:t>Rowkey</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sp>
        <p:nvSpPr>
          <p:cNvPr id="5" name="文本框 15"/>
          <p:cNvSpPr txBox="1"/>
          <p:nvPr/>
        </p:nvSpPr>
        <p:spPr>
          <a:xfrm>
            <a:off x="304799" y="925659"/>
            <a:ext cx="11502184" cy="5324535"/>
          </a:xfrm>
          <a:prstGeom prst="rect">
            <a:avLst/>
          </a:prstGeom>
          <a:noFill/>
        </p:spPr>
        <p:txBody>
          <a:bodyPr wrap="square" rtlCol="0">
            <a:spAutoFit/>
          </a:bodyPr>
          <a:lstStyle/>
          <a:p>
            <a:r>
              <a:rPr lang="zh-CN" altLang="en-US" sz="2400" dirty="0">
                <a:solidFill>
                  <a:schemeClr val="bg1"/>
                </a:solidFill>
              </a:rPr>
              <a:t>与</a:t>
            </a:r>
            <a:r>
              <a:rPr lang="en-US" altLang="zh-CN" sz="2400" dirty="0" err="1">
                <a:solidFill>
                  <a:schemeClr val="bg1"/>
                </a:solidFill>
              </a:rPr>
              <a:t>nosql</a:t>
            </a:r>
            <a:r>
              <a:rPr lang="zh-CN" altLang="en-US" sz="2400" dirty="0">
                <a:solidFill>
                  <a:schemeClr val="bg1"/>
                </a:solidFill>
              </a:rPr>
              <a:t>数据库们一样，</a:t>
            </a:r>
            <a:r>
              <a:rPr lang="en-US" altLang="zh-CN" sz="2400" dirty="0">
                <a:solidFill>
                  <a:schemeClr val="bg1"/>
                </a:solidFill>
              </a:rPr>
              <a:t>row key</a:t>
            </a:r>
            <a:r>
              <a:rPr lang="zh-CN" altLang="en-US" sz="2400" dirty="0">
                <a:solidFill>
                  <a:schemeClr val="bg1"/>
                </a:solidFill>
              </a:rPr>
              <a:t>是用来检索记录的主键。访问</a:t>
            </a:r>
            <a:r>
              <a:rPr lang="en-US" altLang="zh-CN" sz="2400" dirty="0" err="1">
                <a:solidFill>
                  <a:schemeClr val="bg1"/>
                </a:solidFill>
              </a:rPr>
              <a:t>hbase</a:t>
            </a:r>
            <a:r>
              <a:rPr lang="en-US" altLang="zh-CN" sz="2400" dirty="0">
                <a:solidFill>
                  <a:schemeClr val="bg1"/>
                </a:solidFill>
              </a:rPr>
              <a:t> table</a:t>
            </a:r>
            <a:r>
              <a:rPr lang="zh-CN" altLang="en-US" sz="2400" dirty="0">
                <a:solidFill>
                  <a:schemeClr val="bg1"/>
                </a:solidFill>
              </a:rPr>
              <a:t>中的行，只有三种方式：</a:t>
            </a:r>
          </a:p>
          <a:p>
            <a:r>
              <a:rPr lang="en-US" altLang="zh-CN" sz="2400" dirty="0">
                <a:solidFill>
                  <a:schemeClr val="bg1"/>
                </a:solidFill>
              </a:rPr>
              <a:t>1 </a:t>
            </a:r>
            <a:r>
              <a:rPr lang="zh-CN" altLang="en-US" sz="2400" dirty="0">
                <a:solidFill>
                  <a:schemeClr val="bg1"/>
                </a:solidFill>
              </a:rPr>
              <a:t>通过单个</a:t>
            </a:r>
            <a:r>
              <a:rPr lang="en-US" altLang="zh-CN" sz="2400" dirty="0">
                <a:solidFill>
                  <a:schemeClr val="bg1"/>
                </a:solidFill>
              </a:rPr>
              <a:t>row key</a:t>
            </a:r>
            <a:r>
              <a:rPr lang="zh-CN" altLang="en-US" sz="2400" dirty="0">
                <a:solidFill>
                  <a:schemeClr val="bg1"/>
                </a:solidFill>
              </a:rPr>
              <a:t>访问</a:t>
            </a:r>
          </a:p>
          <a:p>
            <a:r>
              <a:rPr lang="en-US" altLang="zh-CN" sz="2400" dirty="0">
                <a:solidFill>
                  <a:schemeClr val="bg1"/>
                </a:solidFill>
              </a:rPr>
              <a:t>2 </a:t>
            </a:r>
            <a:r>
              <a:rPr lang="zh-CN" altLang="en-US" sz="2400" dirty="0">
                <a:solidFill>
                  <a:schemeClr val="bg1"/>
                </a:solidFill>
              </a:rPr>
              <a:t>通过</a:t>
            </a:r>
            <a:r>
              <a:rPr lang="en-US" altLang="zh-CN" sz="2400" dirty="0">
                <a:solidFill>
                  <a:schemeClr val="bg1"/>
                </a:solidFill>
              </a:rPr>
              <a:t>row key</a:t>
            </a:r>
            <a:r>
              <a:rPr lang="zh-CN" altLang="en-US" sz="2400" dirty="0">
                <a:solidFill>
                  <a:schemeClr val="bg1"/>
                </a:solidFill>
              </a:rPr>
              <a:t>的</a:t>
            </a:r>
            <a:r>
              <a:rPr lang="en-US" altLang="zh-CN" sz="2400" dirty="0">
                <a:solidFill>
                  <a:schemeClr val="bg1"/>
                </a:solidFill>
              </a:rPr>
              <a:t>range</a:t>
            </a:r>
          </a:p>
          <a:p>
            <a:r>
              <a:rPr lang="en-US" altLang="zh-CN" sz="2400" dirty="0">
                <a:solidFill>
                  <a:schemeClr val="bg1"/>
                </a:solidFill>
              </a:rPr>
              <a:t>3 </a:t>
            </a:r>
            <a:r>
              <a:rPr lang="zh-CN" altLang="en-US" sz="2400" dirty="0">
                <a:solidFill>
                  <a:schemeClr val="bg1"/>
                </a:solidFill>
              </a:rPr>
              <a:t>全表</a:t>
            </a:r>
            <a:r>
              <a:rPr lang="zh-CN" altLang="en-US" sz="2400" dirty="0" smtClean="0">
                <a:solidFill>
                  <a:schemeClr val="bg1"/>
                </a:solidFill>
              </a:rPr>
              <a:t>扫描</a:t>
            </a:r>
            <a:endParaRPr lang="zh-CN" altLang="en-US" sz="2400" dirty="0">
              <a:solidFill>
                <a:schemeClr val="bg1"/>
              </a:solidFill>
            </a:endParaRPr>
          </a:p>
          <a:p>
            <a:r>
              <a:rPr lang="en-US" altLang="zh-CN" sz="2400" dirty="0">
                <a:solidFill>
                  <a:schemeClr val="bg1"/>
                </a:solidFill>
              </a:rPr>
              <a:t>Row key</a:t>
            </a:r>
            <a:r>
              <a:rPr lang="zh-CN" altLang="en-US" sz="2400" dirty="0">
                <a:solidFill>
                  <a:schemeClr val="bg1"/>
                </a:solidFill>
              </a:rPr>
              <a:t>行键 </a:t>
            </a:r>
            <a:r>
              <a:rPr lang="en-US" altLang="zh-CN" sz="2400" dirty="0">
                <a:solidFill>
                  <a:schemeClr val="bg1"/>
                </a:solidFill>
              </a:rPr>
              <a:t>(Row key)</a:t>
            </a:r>
            <a:r>
              <a:rPr lang="zh-CN" altLang="en-US" sz="2400" dirty="0">
                <a:solidFill>
                  <a:schemeClr val="bg1"/>
                </a:solidFill>
              </a:rPr>
              <a:t>可以是任意字符串</a:t>
            </a:r>
            <a:r>
              <a:rPr lang="en-US" altLang="zh-CN" sz="2400" dirty="0">
                <a:solidFill>
                  <a:schemeClr val="bg1"/>
                </a:solidFill>
              </a:rPr>
              <a:t>(</a:t>
            </a:r>
            <a:r>
              <a:rPr lang="zh-CN" altLang="en-US" sz="2400" dirty="0">
                <a:solidFill>
                  <a:schemeClr val="bg1"/>
                </a:solidFill>
              </a:rPr>
              <a:t>最大长度是 </a:t>
            </a:r>
            <a:r>
              <a:rPr lang="en-US" altLang="zh-CN" sz="2400" dirty="0">
                <a:solidFill>
                  <a:schemeClr val="bg1"/>
                </a:solidFill>
              </a:rPr>
              <a:t>64KB</a:t>
            </a:r>
            <a:r>
              <a:rPr lang="zh-CN" altLang="en-US" sz="2400" dirty="0">
                <a:solidFill>
                  <a:schemeClr val="bg1"/>
                </a:solidFill>
              </a:rPr>
              <a:t>，实际应用中长度一般为 </a:t>
            </a:r>
            <a:r>
              <a:rPr lang="en-US" altLang="zh-CN" sz="2400" dirty="0">
                <a:solidFill>
                  <a:schemeClr val="bg1"/>
                </a:solidFill>
              </a:rPr>
              <a:t>10-100bytes)</a:t>
            </a:r>
            <a:r>
              <a:rPr lang="zh-CN" altLang="en-US" sz="2400" dirty="0">
                <a:solidFill>
                  <a:schemeClr val="bg1"/>
                </a:solidFill>
              </a:rPr>
              <a:t>，在</a:t>
            </a:r>
            <a:r>
              <a:rPr lang="en-US" altLang="zh-CN" sz="2400" dirty="0" err="1">
                <a:solidFill>
                  <a:schemeClr val="bg1"/>
                </a:solidFill>
              </a:rPr>
              <a:t>hbase</a:t>
            </a:r>
            <a:r>
              <a:rPr lang="zh-CN" altLang="en-US" sz="2400" dirty="0">
                <a:solidFill>
                  <a:schemeClr val="bg1"/>
                </a:solidFill>
              </a:rPr>
              <a:t>内部，</a:t>
            </a:r>
            <a:r>
              <a:rPr lang="en-US" altLang="zh-CN" sz="2400" dirty="0">
                <a:solidFill>
                  <a:schemeClr val="bg1"/>
                </a:solidFill>
              </a:rPr>
              <a:t>row key</a:t>
            </a:r>
            <a:r>
              <a:rPr lang="zh-CN" altLang="en-US" sz="2400" dirty="0">
                <a:solidFill>
                  <a:schemeClr val="bg1"/>
                </a:solidFill>
              </a:rPr>
              <a:t>保存为字节数组</a:t>
            </a:r>
            <a:r>
              <a:rPr lang="zh-CN" altLang="en-US" sz="2400" dirty="0" smtClean="0">
                <a:solidFill>
                  <a:schemeClr val="bg1"/>
                </a:solidFill>
              </a:rPr>
              <a:t>。</a:t>
            </a:r>
            <a:endParaRPr lang="zh-CN" altLang="en-US" sz="2400" dirty="0">
              <a:solidFill>
                <a:schemeClr val="bg1"/>
              </a:solidFill>
            </a:endParaRPr>
          </a:p>
          <a:p>
            <a:r>
              <a:rPr lang="zh-CN" altLang="en-US" sz="2400" dirty="0">
                <a:solidFill>
                  <a:schemeClr val="bg1"/>
                </a:solidFill>
              </a:rPr>
              <a:t>存储时，数据按照</a:t>
            </a:r>
            <a:r>
              <a:rPr lang="en-US" altLang="zh-CN" sz="2800" dirty="0">
                <a:solidFill>
                  <a:schemeClr val="bg1"/>
                </a:solidFill>
              </a:rPr>
              <a:t>Row</a:t>
            </a:r>
            <a:r>
              <a:rPr lang="en-US" altLang="zh-CN" sz="2400" dirty="0">
                <a:solidFill>
                  <a:schemeClr val="bg1"/>
                </a:solidFill>
              </a:rPr>
              <a:t> key</a:t>
            </a:r>
            <a:r>
              <a:rPr lang="zh-CN" altLang="en-US" sz="2400" dirty="0">
                <a:solidFill>
                  <a:schemeClr val="bg1"/>
                </a:solidFill>
              </a:rPr>
              <a:t>的字典序</a:t>
            </a:r>
            <a:r>
              <a:rPr lang="en-US" altLang="zh-CN" sz="2400" dirty="0">
                <a:solidFill>
                  <a:schemeClr val="bg1"/>
                </a:solidFill>
              </a:rPr>
              <a:t>(byte order)</a:t>
            </a:r>
            <a:r>
              <a:rPr lang="zh-CN" altLang="en-US" sz="2400" dirty="0">
                <a:solidFill>
                  <a:schemeClr val="bg1"/>
                </a:solidFill>
              </a:rPr>
              <a:t>排序存储。设计</a:t>
            </a:r>
            <a:r>
              <a:rPr lang="en-US" altLang="zh-CN" sz="2400" dirty="0">
                <a:solidFill>
                  <a:schemeClr val="bg1"/>
                </a:solidFill>
              </a:rPr>
              <a:t>key</a:t>
            </a:r>
            <a:r>
              <a:rPr lang="zh-CN" altLang="en-US" sz="2400" dirty="0">
                <a:solidFill>
                  <a:schemeClr val="bg1"/>
                </a:solidFill>
              </a:rPr>
              <a:t>时，要充分排序存储这个特性，将经常一起读取的行存储放到一起。</a:t>
            </a:r>
            <a:r>
              <a:rPr lang="en-US" altLang="zh-CN" sz="2400" dirty="0">
                <a:solidFill>
                  <a:schemeClr val="bg1"/>
                </a:solidFill>
              </a:rPr>
              <a:t>(</a:t>
            </a:r>
            <a:r>
              <a:rPr lang="zh-CN" altLang="en-US" sz="2400" dirty="0">
                <a:solidFill>
                  <a:schemeClr val="bg1"/>
                </a:solidFill>
              </a:rPr>
              <a:t>位置相关性</a:t>
            </a:r>
            <a:r>
              <a:rPr lang="en-US" altLang="zh-CN" sz="2400" dirty="0" smtClean="0">
                <a:solidFill>
                  <a:schemeClr val="bg1"/>
                </a:solidFill>
              </a:rPr>
              <a:t>)</a:t>
            </a:r>
            <a:endParaRPr lang="en-US" altLang="zh-CN" sz="2400" dirty="0">
              <a:solidFill>
                <a:schemeClr val="bg1"/>
              </a:solidFill>
            </a:endParaRPr>
          </a:p>
          <a:p>
            <a:r>
              <a:rPr lang="zh-CN" altLang="en-US" sz="2400" dirty="0">
                <a:solidFill>
                  <a:schemeClr val="bg1"/>
                </a:solidFill>
              </a:rPr>
              <a:t>注意：</a:t>
            </a:r>
          </a:p>
          <a:p>
            <a:r>
              <a:rPr lang="zh-CN" altLang="en-US" sz="2400" dirty="0">
                <a:solidFill>
                  <a:schemeClr val="bg1"/>
                </a:solidFill>
              </a:rPr>
              <a:t>字典序对</a:t>
            </a:r>
            <a:r>
              <a:rPr lang="en-US" altLang="zh-CN" sz="2400" dirty="0" err="1">
                <a:solidFill>
                  <a:schemeClr val="bg1"/>
                </a:solidFill>
              </a:rPr>
              <a:t>int</a:t>
            </a:r>
            <a:r>
              <a:rPr lang="zh-CN" altLang="en-US" sz="2400" dirty="0">
                <a:solidFill>
                  <a:schemeClr val="bg1"/>
                </a:solidFill>
              </a:rPr>
              <a:t>排序的结果</a:t>
            </a:r>
            <a:r>
              <a:rPr lang="zh-CN" altLang="en-US" sz="2400" dirty="0" smtClean="0">
                <a:solidFill>
                  <a:schemeClr val="bg1"/>
                </a:solidFill>
              </a:rPr>
              <a:t>是</a:t>
            </a:r>
            <a:r>
              <a:rPr lang="en-US" altLang="zh-CN" sz="2400" dirty="0" smtClean="0">
                <a:solidFill>
                  <a:schemeClr val="bg1"/>
                </a:solidFill>
              </a:rPr>
              <a:t>100,11,12,13</a:t>
            </a:r>
            <a:r>
              <a:rPr lang="en-US" altLang="zh-CN" sz="2400" dirty="0">
                <a:solidFill>
                  <a:schemeClr val="bg1"/>
                </a:solidFill>
              </a:rPr>
              <a:t>,…,9,91,92,93,94,95,96,97,98,99</a:t>
            </a:r>
            <a:r>
              <a:rPr lang="zh-CN" altLang="en-US" sz="2400" dirty="0">
                <a:solidFill>
                  <a:schemeClr val="bg1"/>
                </a:solidFill>
              </a:rPr>
              <a:t>。要保持整形的自然序，行键必须用</a:t>
            </a:r>
            <a:r>
              <a:rPr lang="en-US" altLang="zh-CN" sz="2400" dirty="0">
                <a:solidFill>
                  <a:schemeClr val="bg1"/>
                </a:solidFill>
              </a:rPr>
              <a:t>0</a:t>
            </a:r>
            <a:r>
              <a:rPr lang="zh-CN" altLang="en-US" sz="2400" dirty="0">
                <a:solidFill>
                  <a:schemeClr val="bg1"/>
                </a:solidFill>
              </a:rPr>
              <a:t>作左填充</a:t>
            </a:r>
            <a:r>
              <a:rPr lang="zh-CN" altLang="en-US" sz="2400" dirty="0" smtClean="0">
                <a:solidFill>
                  <a:schemeClr val="bg1"/>
                </a:solidFill>
              </a:rPr>
              <a:t>。</a:t>
            </a:r>
            <a:endParaRPr lang="zh-CN" altLang="en-US" sz="2400" dirty="0">
              <a:solidFill>
                <a:schemeClr val="bg1"/>
              </a:solidFill>
            </a:endParaRPr>
          </a:p>
          <a:p>
            <a:r>
              <a:rPr lang="zh-CN" altLang="en-US" sz="2400" dirty="0">
                <a:solidFill>
                  <a:schemeClr val="bg1"/>
                </a:solidFill>
              </a:rPr>
              <a:t>行的一次读写是原子操作 </a:t>
            </a:r>
            <a:r>
              <a:rPr lang="en-US" altLang="zh-CN" sz="2400" dirty="0">
                <a:solidFill>
                  <a:schemeClr val="bg1"/>
                </a:solidFill>
              </a:rPr>
              <a:t>(</a:t>
            </a:r>
            <a:r>
              <a:rPr lang="zh-CN" altLang="en-US" sz="2400" dirty="0">
                <a:solidFill>
                  <a:schemeClr val="bg1"/>
                </a:solidFill>
              </a:rPr>
              <a:t>不论一次读写多少列</a:t>
            </a:r>
            <a:r>
              <a:rPr lang="en-US" altLang="zh-CN" sz="2400" dirty="0">
                <a:solidFill>
                  <a:schemeClr val="bg1"/>
                </a:solidFill>
              </a:rPr>
              <a:t>)</a:t>
            </a:r>
            <a:r>
              <a:rPr lang="zh-CN" altLang="en-US" sz="2400" dirty="0">
                <a:solidFill>
                  <a:schemeClr val="bg1"/>
                </a:solidFill>
              </a:rPr>
              <a:t>。这个设计决策能够使用户很容易的理解程序在对同一个行进行并发更新操作时的行为。</a:t>
            </a:r>
          </a:p>
        </p:txBody>
      </p:sp>
    </p:spTree>
    <p:extLst>
      <p:ext uri="{BB962C8B-B14F-4D97-AF65-F5344CB8AC3E}">
        <p14:creationId xmlns:p14="http://schemas.microsoft.com/office/powerpoint/2010/main" val="3413228189"/>
      </p:ext>
    </p:extLst>
  </p:cSld>
  <p:clrMapOvr>
    <a:masterClrMapping/>
  </p:clrMapOvr>
  <p:transition spd="slow" advClick="0"/>
  <p:timing>
    <p:tnLst>
      <p:par>
        <p:cTn id="1" dur="indefinite" restart="never" nodeType="tmRoot"/>
      </p:par>
    </p:tnLst>
  </p:timing>
</p:sld>
</file>

<file path=ppt/theme/theme1.xml><?xml version="1.0" encoding="utf-8"?>
<a:theme xmlns:a="http://schemas.openxmlformats.org/drawingml/2006/main" name="Office 主题">
  <a:themeElements>
    <a:clrScheme name="自定义 2">
      <a:dk1>
        <a:srgbClr val="FFFFFF"/>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Unicode MS"/>
        <a:ea typeface="微软雅黑"/>
        <a:cs typeface=""/>
      </a:majorFont>
      <a:minorFont>
        <a:latin typeface="Arial Unicode M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1650</TotalTime>
  <Words>1746</Words>
  <Application>Microsoft Office PowerPoint</Application>
  <PresentationFormat>自定义</PresentationFormat>
  <Paragraphs>201</Paragraphs>
  <Slides>25</Slides>
  <Notes>0</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Office 主题</vt:lpstr>
      <vt:lpstr>自定义设计方案</vt:lpstr>
      <vt:lpstr>订单营运系统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王贤才(Xiancai Wang)-顺丰科技</dc:creator>
  <cp:lastModifiedBy>王贤才(wangxiancai01)-IT产品研发处</cp:lastModifiedBy>
  <cp:revision>316</cp:revision>
  <dcterms:created xsi:type="dcterms:W3CDTF">2013-10-24T14:40:58Z</dcterms:created>
  <dcterms:modified xsi:type="dcterms:W3CDTF">2015-10-29T05:45:52Z</dcterms:modified>
</cp:coreProperties>
</file>