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0"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78" y="6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771617299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b771617299_2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b771617299_2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b771617299_2_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b771617299_2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gb771617299_2_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b771617299_2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b771617299_2_1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b771617299_2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b771617299_2_1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b771617299_2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gb771617299_2_1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b771617299_2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gb771617299_2_1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b771617299_2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b771617299_2_1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771617299_2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gb771617299_2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b771617299_2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gb771617299_2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771617299_2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b771617299_2_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b771617299_2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b771617299_2_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b771617299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b771617299_2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b771617299_2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b771617299_2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b771617299_2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b771617299_2_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b771617299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b771617299_2_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0" marR="0" lvl="5"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0" marR="0" lvl="6"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0" marR="0" lvl="7"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0" marR="0" lvl="8"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1" name="Google Shape;61;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2" name="Google Shape;62;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0" marR="0" lvl="5"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0" marR="0" lvl="6"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0" marR="0" lvl="7"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0" marR="0" lvl="8"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5" name="Google Shape;65;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6" name="Google Shape;66;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0" marR="0" lvl="5"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0" marR="0" lvl="6"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0" marR="0" lvl="7"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0" marR="0" lvl="8"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0" marR="0" lvl="5"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0" marR="0" lvl="6"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0" marR="0" lvl="7"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0" marR="0" lvl="8"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0" marR="0" lvl="5"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0" marR="0" lvl="6"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0" marR="0" lvl="7"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0" marR="0" lvl="8"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0" marR="0" lvl="5"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0" marR="0" lvl="6"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0" marR="0" lvl="7"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0" marR="0" lvl="8"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0" marR="0" lvl="5"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0" marR="0" lvl="6"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0" marR="0" lvl="7"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0" marR="0" lvl="8"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82" name="Google Shape;82;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0" marR="0" lvl="5"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0" marR="0" lvl="6"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0" marR="0" lvl="7"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0" marR="0" lvl="8"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0" marR="0" lvl="5"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0" marR="0" lvl="6"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0" marR="0" lvl="7"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0" marR="0" lvl="8"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0" marR="0" lvl="5"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0" marR="0" lvl="6"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0" marR="0" lvl="7"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0" marR="0" lvl="8"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0" marR="0" lvl="5"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0" marR="0" lvl="6"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0" marR="0" lvl="7"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0" marR="0" lvl="8" indent="0" algn="r">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panose="020B0604020202090204"/>
              <a:buNone/>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chemeClr val="dk1"/>
              </a:buClr>
              <a:buSzPts val="2800"/>
              <a:buFont typeface="Arial" panose="020B0604020202090204"/>
              <a:buNone/>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chemeClr val="dk1"/>
              </a:buClr>
              <a:buSzPts val="2800"/>
              <a:buFont typeface="Arial" panose="020B0604020202090204"/>
              <a:buNone/>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chemeClr val="dk1"/>
              </a:buClr>
              <a:buSzPts val="2800"/>
              <a:buFont typeface="Arial" panose="020B0604020202090204"/>
              <a:buNone/>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chemeClr val="dk1"/>
              </a:buClr>
              <a:buSzPts val="2800"/>
              <a:buFont typeface="Arial" panose="020B0604020202090204"/>
              <a:buNone/>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chemeClr val="dk1"/>
              </a:buClr>
              <a:buSzPts val="2800"/>
              <a:buFont typeface="Arial" panose="020B0604020202090204"/>
              <a:buNone/>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chemeClr val="dk1"/>
              </a:buClr>
              <a:buSzPts val="2800"/>
              <a:buFont typeface="Arial" panose="020B0604020202090204"/>
              <a:buNone/>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chemeClr val="dk1"/>
              </a:buClr>
              <a:buSzPts val="2800"/>
              <a:buFont typeface="Arial" panose="020B0604020202090204"/>
              <a:buNone/>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chemeClr val="dk1"/>
              </a:buClr>
              <a:buSzPts val="2800"/>
              <a:buFont typeface="Arial" panose="020B0604020202090204"/>
              <a:buNone/>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panose="020B0604020202090204"/>
              <a:buChar char="●"/>
              <a:defRPr sz="18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914400" marR="0" lvl="1" indent="-317500" algn="l" rtl="0">
              <a:lnSpc>
                <a:spcPct val="115000"/>
              </a:lnSpc>
              <a:spcBef>
                <a:spcPts val="1600"/>
              </a:spcBef>
              <a:spcAft>
                <a:spcPts val="0"/>
              </a:spcAft>
              <a:buClr>
                <a:schemeClr val="dk2"/>
              </a:buClr>
              <a:buSzPts val="1400"/>
              <a:buFont typeface="Arial" panose="020B0604020202090204"/>
              <a:buChar char="○"/>
              <a:defRPr sz="14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1371600" marR="0" lvl="2" indent="-317500" algn="l" rtl="0">
              <a:lnSpc>
                <a:spcPct val="115000"/>
              </a:lnSpc>
              <a:spcBef>
                <a:spcPts val="1600"/>
              </a:spcBef>
              <a:spcAft>
                <a:spcPts val="0"/>
              </a:spcAft>
              <a:buClr>
                <a:schemeClr val="dk2"/>
              </a:buClr>
              <a:buSzPts val="1400"/>
              <a:buFont typeface="Arial" panose="020B0604020202090204"/>
              <a:buChar char="■"/>
              <a:defRPr sz="14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1828800" marR="0" lvl="3" indent="-317500" algn="l" rtl="0">
              <a:lnSpc>
                <a:spcPct val="115000"/>
              </a:lnSpc>
              <a:spcBef>
                <a:spcPts val="1600"/>
              </a:spcBef>
              <a:spcAft>
                <a:spcPts val="0"/>
              </a:spcAft>
              <a:buClr>
                <a:schemeClr val="dk2"/>
              </a:buClr>
              <a:buSzPts val="1400"/>
              <a:buFont typeface="Arial" panose="020B0604020202090204"/>
              <a:buChar char="●"/>
              <a:defRPr sz="14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2286000" marR="0" lvl="4" indent="-317500" algn="l" rtl="0">
              <a:lnSpc>
                <a:spcPct val="115000"/>
              </a:lnSpc>
              <a:spcBef>
                <a:spcPts val="1600"/>
              </a:spcBef>
              <a:spcAft>
                <a:spcPts val="0"/>
              </a:spcAft>
              <a:buClr>
                <a:schemeClr val="dk2"/>
              </a:buClr>
              <a:buSzPts val="1400"/>
              <a:buFont typeface="Arial" panose="020B0604020202090204"/>
              <a:buChar char="○"/>
              <a:defRPr sz="14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2743200" marR="0" lvl="5" indent="-317500" algn="l" rtl="0">
              <a:lnSpc>
                <a:spcPct val="115000"/>
              </a:lnSpc>
              <a:spcBef>
                <a:spcPts val="1600"/>
              </a:spcBef>
              <a:spcAft>
                <a:spcPts val="0"/>
              </a:spcAft>
              <a:buClr>
                <a:schemeClr val="dk2"/>
              </a:buClr>
              <a:buSzPts val="1400"/>
              <a:buFont typeface="Arial" panose="020B0604020202090204"/>
              <a:buChar char="■"/>
              <a:defRPr sz="14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3200400" marR="0" lvl="6" indent="-317500" algn="l" rtl="0">
              <a:lnSpc>
                <a:spcPct val="115000"/>
              </a:lnSpc>
              <a:spcBef>
                <a:spcPts val="1600"/>
              </a:spcBef>
              <a:spcAft>
                <a:spcPts val="0"/>
              </a:spcAft>
              <a:buClr>
                <a:schemeClr val="dk2"/>
              </a:buClr>
              <a:buSzPts val="1400"/>
              <a:buFont typeface="Arial" panose="020B0604020202090204"/>
              <a:buChar char="●"/>
              <a:defRPr sz="14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3657600" marR="0" lvl="7" indent="-317500" algn="l" rtl="0">
              <a:lnSpc>
                <a:spcPct val="115000"/>
              </a:lnSpc>
              <a:spcBef>
                <a:spcPts val="1600"/>
              </a:spcBef>
              <a:spcAft>
                <a:spcPts val="0"/>
              </a:spcAft>
              <a:buClr>
                <a:schemeClr val="dk2"/>
              </a:buClr>
              <a:buSzPts val="1400"/>
              <a:buFont typeface="Arial" panose="020B0604020202090204"/>
              <a:buChar char="○"/>
              <a:defRPr sz="14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4114800" marR="0" lvl="8" indent="-317500" algn="l" rtl="0">
              <a:lnSpc>
                <a:spcPct val="115000"/>
              </a:lnSpc>
              <a:spcBef>
                <a:spcPts val="1600"/>
              </a:spcBef>
              <a:spcAft>
                <a:spcPts val="1600"/>
              </a:spcAft>
              <a:buClr>
                <a:schemeClr val="dk2"/>
              </a:buClr>
              <a:buSzPts val="1400"/>
              <a:buFont typeface="Arial" panose="020B0604020202090204"/>
              <a:buChar char="■"/>
              <a:defRPr sz="14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r" rtl="0">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r" rtl="0">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r" rtl="0">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r" rtl="0">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0" marR="0" lvl="5" indent="0" algn="r" rtl="0">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0" marR="0" lvl="6" indent="0" algn="r" rtl="0">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0" marR="0" lvl="7" indent="0" algn="r" rtl="0">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0" marR="0" lvl="8" indent="0" algn="r" rtl="0">
              <a:lnSpc>
                <a:spcPct val="100000"/>
              </a:lnSpc>
              <a:spcBef>
                <a:spcPts val="0"/>
              </a:spcBef>
              <a:spcAft>
                <a:spcPts val="0"/>
              </a:spcAft>
              <a:buClr>
                <a:srgbClr val="000000"/>
              </a:buClr>
              <a:buSzPts val="1000"/>
              <a:buFont typeface="Arial" panose="020B0604020202090204"/>
              <a:buNone/>
              <a:defRPr sz="10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8" y="2304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US" altLang="en-GB"/>
              <a:t>Computer Vision</a:t>
            </a:r>
            <a:r>
              <a:rPr lang="en-GB"/>
              <a:t> Project 1</a:t>
            </a:r>
          </a:p>
        </p:txBody>
      </p:sp>
      <p:sp>
        <p:nvSpPr>
          <p:cNvPr id="100" name="Google Shape;100;p25"/>
          <p:cNvSpPr txBox="1">
            <a:spLocks noGrp="1"/>
          </p:cNvSpPr>
          <p:nvPr>
            <p:ph type="subTitle" idx="1"/>
          </p:nvPr>
        </p:nvSpPr>
        <p:spPr>
          <a:xfrm>
            <a:off x="311700" y="2320025"/>
            <a:ext cx="8520600" cy="1797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zh-CN" altLang="en-US" dirty="0"/>
              <a:t>刘嘉欣</a:t>
            </a:r>
            <a:endParaRPr lang="en-US" altLang="zh-CN" dirty="0"/>
          </a:p>
          <a:p>
            <a:pPr marL="0" lvl="0" indent="0" algn="ctr" rtl="0">
              <a:lnSpc>
                <a:spcPct val="100000"/>
              </a:lnSpc>
              <a:spcBef>
                <a:spcPts val="0"/>
              </a:spcBef>
              <a:spcAft>
                <a:spcPts val="0"/>
              </a:spcAft>
              <a:buSzPts val="2800"/>
              <a:buNone/>
            </a:pPr>
            <a:r>
              <a:rPr lang="en-US" dirty="0"/>
              <a:t>211240076</a:t>
            </a:r>
            <a:endParaRPr lang="en-GB" dirty="0"/>
          </a:p>
          <a:p>
            <a:pPr marL="0" lvl="0" indent="0" algn="ctr" rtl="0">
              <a:lnSpc>
                <a:spcPct val="100000"/>
              </a:lnSpc>
              <a:spcBef>
                <a:spcPts val="0"/>
              </a:spcBef>
              <a:spcAft>
                <a:spcPts val="0"/>
              </a:spcAft>
              <a:buSzPts val="2800"/>
              <a:buNone/>
            </a:pPr>
            <a:r>
              <a:rPr lang="en-US" dirty="0"/>
              <a:t>211240076@</a:t>
            </a:r>
            <a:r>
              <a:rPr lang="en-US" altLang="zh-CN" dirty="0"/>
              <a:t>smail.nju.edu.cn</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Part 2: Hybrid images with PyTorch</a:t>
            </a:r>
          </a:p>
        </p:txBody>
      </p:sp>
      <p:sp>
        <p:nvSpPr>
          <p:cNvPr id="162" name="Google Shape;162;p3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90204"/>
              <a:buNone/>
            </a:pPr>
            <a:r>
              <a:rPr lang="en-GB" b="1"/>
              <a:t>Submarine + Fish</a:t>
            </a:r>
            <a:endParaRPr b="1"/>
          </a:p>
          <a:p>
            <a:pPr marL="0" lvl="0" indent="0" algn="l" rtl="0">
              <a:lnSpc>
                <a:spcPct val="115000"/>
              </a:lnSpc>
              <a:spcBef>
                <a:spcPts val="1600"/>
              </a:spcBef>
              <a:spcAft>
                <a:spcPts val="0"/>
              </a:spcAft>
              <a:buClr>
                <a:schemeClr val="dk1"/>
              </a:buClr>
              <a:buSzPts val="1100"/>
              <a:buFont typeface="Arial" panose="020B0604020202090204"/>
              <a:buNone/>
            </a:pPr>
            <a:r>
              <a:rPr lang="en-GB"/>
              <a:t>[insert your hybrid image here]</a:t>
            </a:r>
            <a:endParaRPr b="1"/>
          </a:p>
          <a:p>
            <a:pPr marL="0" lvl="0" indent="0" algn="l" rtl="0">
              <a:lnSpc>
                <a:spcPct val="115000"/>
              </a:lnSpc>
              <a:spcBef>
                <a:spcPts val="1600"/>
              </a:spcBef>
              <a:spcAft>
                <a:spcPts val="1600"/>
              </a:spcAft>
              <a:buSzPts val="1400"/>
              <a:buNone/>
            </a:pPr>
            <a:endParaRPr b="1"/>
          </a:p>
        </p:txBody>
      </p:sp>
      <p:sp>
        <p:nvSpPr>
          <p:cNvPr id="163" name="Google Shape;163;p3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b="1" dirty="0"/>
              <a:t>Part 1 vs. Part 2</a:t>
            </a:r>
          </a:p>
          <a:p>
            <a:pPr marL="0" lvl="0" indent="0" algn="l" rtl="0">
              <a:lnSpc>
                <a:spcPct val="115000"/>
              </a:lnSpc>
              <a:spcBef>
                <a:spcPts val="1600"/>
              </a:spcBef>
              <a:spcAft>
                <a:spcPts val="1600"/>
              </a:spcAft>
              <a:buSzPts val="1400"/>
              <a:buNone/>
            </a:pPr>
            <a:r>
              <a:rPr lang="en-GB" dirty="0"/>
              <a:t>Part 2 is faster. </a:t>
            </a:r>
          </a:p>
        </p:txBody>
      </p:sp>
      <p:pic>
        <p:nvPicPr>
          <p:cNvPr id="5" name="图片 4">
            <a:extLst>
              <a:ext uri="{FF2B5EF4-FFF2-40B4-BE49-F238E27FC236}">
                <a16:creationId xmlns:a16="http://schemas.microsoft.com/office/drawing/2014/main" id="{7670FD0F-706E-A3E2-F4FD-2468AFAD93E0}"/>
              </a:ext>
            </a:extLst>
          </p:cNvPr>
          <p:cNvPicPr>
            <a:picLocks noChangeAspect="1"/>
          </p:cNvPicPr>
          <p:nvPr/>
        </p:nvPicPr>
        <p:blipFill>
          <a:blip r:embed="rId3"/>
          <a:stretch>
            <a:fillRect/>
          </a:stretch>
        </p:blipFill>
        <p:spPr>
          <a:xfrm>
            <a:off x="311700" y="1554935"/>
            <a:ext cx="3571875" cy="29241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Part 3</a:t>
            </a:r>
          </a:p>
        </p:txBody>
      </p:sp>
      <p:sp>
        <p:nvSpPr>
          <p:cNvPr id="169" name="Google Shape;169;p3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dirty="0"/>
              <a:t>[Consider a 1-channel 5x5 image and a 3x3 filter. What are the output dimensions of a convolution with the following parameters?</a:t>
            </a:r>
          </a:p>
          <a:p>
            <a:pPr marL="0" lvl="0" indent="0" algn="l" rtl="0">
              <a:lnSpc>
                <a:spcPct val="115000"/>
              </a:lnSpc>
              <a:spcBef>
                <a:spcPts val="0"/>
              </a:spcBef>
              <a:spcAft>
                <a:spcPts val="0"/>
              </a:spcAft>
              <a:buClr>
                <a:schemeClr val="dk1"/>
              </a:buClr>
              <a:buSzPts val="1100"/>
              <a:buNone/>
            </a:pPr>
            <a:r>
              <a:rPr lang="en-GB" dirty="0"/>
              <a:t>Stride = 1, padding = 0?</a:t>
            </a:r>
          </a:p>
          <a:p>
            <a:pPr marL="0" lvl="0" indent="0" algn="l" rtl="0">
              <a:lnSpc>
                <a:spcPct val="115000"/>
              </a:lnSpc>
              <a:spcBef>
                <a:spcPts val="0"/>
              </a:spcBef>
              <a:spcAft>
                <a:spcPts val="0"/>
              </a:spcAft>
              <a:buClr>
                <a:schemeClr val="dk1"/>
              </a:buClr>
              <a:buSzPts val="1100"/>
              <a:buNone/>
            </a:pPr>
            <a:r>
              <a:rPr lang="en-GB" dirty="0"/>
              <a:t>Stride = 2, padding = 0?</a:t>
            </a:r>
          </a:p>
          <a:p>
            <a:pPr marL="0" lvl="0" indent="0" algn="l" rtl="0">
              <a:lnSpc>
                <a:spcPct val="115000"/>
              </a:lnSpc>
              <a:spcBef>
                <a:spcPts val="0"/>
              </a:spcBef>
              <a:spcAft>
                <a:spcPts val="0"/>
              </a:spcAft>
              <a:buClr>
                <a:schemeClr val="dk1"/>
              </a:buClr>
              <a:buSzPts val="1100"/>
              <a:buNone/>
            </a:pPr>
            <a:r>
              <a:rPr lang="en-GB" dirty="0"/>
              <a:t>Stride = 1, padding = 1?</a:t>
            </a:r>
          </a:p>
          <a:p>
            <a:pPr marL="0" lvl="0" indent="0" algn="l" rtl="0">
              <a:lnSpc>
                <a:spcPct val="115000"/>
              </a:lnSpc>
              <a:spcBef>
                <a:spcPts val="0"/>
              </a:spcBef>
              <a:spcAft>
                <a:spcPts val="0"/>
              </a:spcAft>
              <a:buClr>
                <a:schemeClr val="dk1"/>
              </a:buClr>
              <a:buSzPts val="1100"/>
              <a:buNone/>
            </a:pPr>
            <a:r>
              <a:rPr lang="en-GB" dirty="0"/>
              <a:t>Stride = 2, padding = 1?]</a:t>
            </a:r>
          </a:p>
          <a:p>
            <a:pPr marL="0" lvl="0" indent="0" algn="l" rtl="0">
              <a:lnSpc>
                <a:spcPct val="115000"/>
              </a:lnSpc>
              <a:spcBef>
                <a:spcPts val="0"/>
              </a:spcBef>
              <a:spcAft>
                <a:spcPts val="0"/>
              </a:spcAft>
              <a:buSzPts val="1400"/>
              <a:buNone/>
            </a:pPr>
            <a:endParaRPr lang="en-GB" dirty="0"/>
          </a:p>
          <a:p>
            <a:pPr marL="0" lvl="0" indent="0" algn="l" rtl="0">
              <a:lnSpc>
                <a:spcPct val="115000"/>
              </a:lnSpc>
              <a:spcBef>
                <a:spcPts val="0"/>
              </a:spcBef>
              <a:spcAft>
                <a:spcPts val="0"/>
              </a:spcAft>
              <a:buSzPts val="1400"/>
              <a:buNone/>
            </a:pPr>
            <a:r>
              <a:rPr lang="en-GB" dirty="0"/>
              <a:t>Formula: size’ = (size-k+2*padding)/stride+1, so the output dimensions of a convolution with the following parameters are: </a:t>
            </a:r>
          </a:p>
          <a:p>
            <a:pPr marL="0" lvl="0" indent="0" algn="l" rtl="0">
              <a:lnSpc>
                <a:spcPct val="115000"/>
              </a:lnSpc>
              <a:spcBef>
                <a:spcPts val="0"/>
              </a:spcBef>
              <a:spcAft>
                <a:spcPts val="0"/>
              </a:spcAft>
              <a:buSzPts val="1400"/>
              <a:buNone/>
            </a:pPr>
            <a:r>
              <a:rPr lang="en-GB" dirty="0"/>
              <a:t>	(3, 3), (2, 2), (5, 5), (3, 3). </a:t>
            </a:r>
          </a:p>
          <a:p>
            <a:pPr marL="0" lvl="0" indent="0" algn="l" rtl="0">
              <a:lnSpc>
                <a:spcPct val="115000"/>
              </a:lnSpc>
              <a:spcBef>
                <a:spcPts val="0"/>
              </a:spcBef>
              <a:spcAft>
                <a:spcPts val="0"/>
              </a:spcAft>
              <a:buSzPts val="1400"/>
              <a:buNone/>
            </a:pPr>
            <a:endParaRPr lang="en-GB" dirty="0"/>
          </a:p>
          <a:p>
            <a:pPr marL="0" lvl="0" indent="0" algn="l" rtl="0">
              <a:lnSpc>
                <a:spcPct val="115000"/>
              </a:lnSpc>
              <a:spcBef>
                <a:spcPts val="0"/>
              </a:spcBef>
              <a:spcAft>
                <a:spcPts val="0"/>
              </a:spcAft>
              <a:buSzPts val="1400"/>
              <a:buNone/>
            </a:pPr>
            <a:endParaRPr lang="en-GB" dirty="0"/>
          </a:p>
        </p:txBody>
      </p:sp>
      <p:sp>
        <p:nvSpPr>
          <p:cNvPr id="170" name="Google Shape;170;p3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dirty="0"/>
              <a:t>[What are the input &amp; output dimensions of the convolutions of the dog image and a 3x3 filter  with the following parameters: </a:t>
            </a:r>
          </a:p>
          <a:p>
            <a:pPr marL="0" lvl="0" indent="0" algn="l" rtl="0">
              <a:lnSpc>
                <a:spcPct val="115000"/>
              </a:lnSpc>
              <a:spcBef>
                <a:spcPts val="0"/>
              </a:spcBef>
              <a:spcAft>
                <a:spcPts val="0"/>
              </a:spcAft>
              <a:buClr>
                <a:schemeClr val="dk1"/>
              </a:buClr>
              <a:buSzPts val="1100"/>
              <a:buNone/>
            </a:pPr>
            <a:r>
              <a:rPr lang="en-GB" dirty="0"/>
              <a:t>Stride = 1, padding = 0</a:t>
            </a:r>
          </a:p>
          <a:p>
            <a:pPr marL="0" lvl="0" indent="0" algn="l" rtl="0">
              <a:lnSpc>
                <a:spcPct val="115000"/>
              </a:lnSpc>
              <a:spcBef>
                <a:spcPts val="0"/>
              </a:spcBef>
              <a:spcAft>
                <a:spcPts val="0"/>
              </a:spcAft>
              <a:buClr>
                <a:schemeClr val="dk1"/>
              </a:buClr>
              <a:buSzPts val="1100"/>
              <a:buNone/>
            </a:pPr>
            <a:r>
              <a:rPr lang="en-GB" dirty="0"/>
              <a:t>Stride = 2, padding = 0</a:t>
            </a:r>
          </a:p>
          <a:p>
            <a:pPr marL="0" lvl="0" indent="0" algn="l" rtl="0">
              <a:lnSpc>
                <a:spcPct val="115000"/>
              </a:lnSpc>
              <a:spcBef>
                <a:spcPts val="0"/>
              </a:spcBef>
              <a:spcAft>
                <a:spcPts val="0"/>
              </a:spcAft>
              <a:buClr>
                <a:schemeClr val="dk1"/>
              </a:buClr>
              <a:buSzPts val="1100"/>
              <a:buNone/>
            </a:pPr>
            <a:r>
              <a:rPr lang="en-GB" dirty="0"/>
              <a:t>Stride = 1, padding = 1</a:t>
            </a:r>
          </a:p>
          <a:p>
            <a:pPr marL="0" lvl="0" indent="0" algn="l" rtl="0">
              <a:lnSpc>
                <a:spcPct val="115000"/>
              </a:lnSpc>
              <a:spcBef>
                <a:spcPts val="0"/>
              </a:spcBef>
              <a:spcAft>
                <a:spcPts val="0"/>
              </a:spcAft>
              <a:buClr>
                <a:schemeClr val="dk1"/>
              </a:buClr>
              <a:buSzPts val="1100"/>
              <a:buNone/>
            </a:pPr>
            <a:r>
              <a:rPr lang="en-GB" dirty="0"/>
              <a:t>Stride = 2, padding = 1?]</a:t>
            </a:r>
          </a:p>
          <a:p>
            <a:pPr marL="0" lvl="0" indent="0" algn="l" rtl="0">
              <a:lnSpc>
                <a:spcPct val="115000"/>
              </a:lnSpc>
              <a:spcBef>
                <a:spcPts val="0"/>
              </a:spcBef>
              <a:spcAft>
                <a:spcPts val="0"/>
              </a:spcAft>
              <a:buClr>
                <a:schemeClr val="dk1"/>
              </a:buClr>
              <a:buSzPts val="1100"/>
              <a:buFont typeface="Arial" panose="020B0604020202090204"/>
              <a:buNone/>
            </a:pPr>
            <a:endParaRPr lang="en-GB" dirty="0"/>
          </a:p>
          <a:p>
            <a:pPr marL="0" indent="0">
              <a:buNone/>
            </a:pPr>
            <a:r>
              <a:rPr lang="en-GB" dirty="0"/>
              <a:t>(3, 361, 410) -&gt; (1, 12, 359, 408)</a:t>
            </a:r>
          </a:p>
          <a:p>
            <a:pPr marL="0" indent="0">
              <a:buNone/>
            </a:pPr>
            <a:r>
              <a:rPr lang="en-GB" dirty="0"/>
              <a:t>(3, 361, 410) -&gt; (1, 12, 180, 204)</a:t>
            </a:r>
          </a:p>
          <a:p>
            <a:pPr marL="0" lvl="0" indent="0" algn="l" rtl="0">
              <a:lnSpc>
                <a:spcPct val="115000"/>
              </a:lnSpc>
              <a:spcBef>
                <a:spcPts val="0"/>
              </a:spcBef>
              <a:spcAft>
                <a:spcPts val="0"/>
              </a:spcAft>
              <a:buSzPts val="1400"/>
              <a:buNone/>
            </a:pPr>
            <a:r>
              <a:rPr lang="en-GB" dirty="0"/>
              <a:t>(3, 361, 410) -&gt; (1, 12, 361, 410)</a:t>
            </a:r>
          </a:p>
          <a:p>
            <a:pPr marL="0" indent="0">
              <a:buNone/>
            </a:pPr>
            <a:r>
              <a:rPr lang="en-GB" dirty="0"/>
              <a:t>(3, 361, 410) -&gt; (1, 12, 181, 205)</a:t>
            </a:r>
          </a:p>
          <a:p>
            <a:pPr marL="0" lvl="0" indent="0" algn="l" rtl="0">
              <a:lnSpc>
                <a:spcPct val="115000"/>
              </a:lnSpc>
              <a:spcBef>
                <a:spcPts val="0"/>
              </a:spcBef>
              <a:spcAft>
                <a:spcPts val="0"/>
              </a:spcAft>
              <a:buSzPts val="1400"/>
              <a:buNone/>
            </a:pP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Part 3</a:t>
            </a:r>
          </a:p>
        </p:txBody>
      </p:sp>
      <p:sp>
        <p:nvSpPr>
          <p:cNvPr id="176" name="Google Shape;176;p3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dirty="0"/>
              <a:t>[How many filters did we apply to the dog image?]</a:t>
            </a:r>
          </a:p>
          <a:p>
            <a:pPr marL="0" lvl="0" indent="0" algn="l" rtl="0">
              <a:lnSpc>
                <a:spcPct val="115000"/>
              </a:lnSpc>
              <a:spcBef>
                <a:spcPts val="0"/>
              </a:spcBef>
              <a:spcAft>
                <a:spcPts val="0"/>
              </a:spcAft>
              <a:buSzPts val="1400"/>
              <a:buNone/>
            </a:pPr>
            <a:endParaRPr lang="en-GB" dirty="0"/>
          </a:p>
          <a:p>
            <a:pPr marL="0" lvl="0" indent="0" algn="l" rtl="0">
              <a:lnSpc>
                <a:spcPct val="115000"/>
              </a:lnSpc>
              <a:spcBef>
                <a:spcPts val="0"/>
              </a:spcBef>
              <a:spcAft>
                <a:spcPts val="0"/>
              </a:spcAft>
              <a:buSzPts val="1400"/>
              <a:buNone/>
            </a:pPr>
            <a:r>
              <a:rPr lang="en-GB" dirty="0"/>
              <a:t>4 filters. </a:t>
            </a:r>
          </a:p>
          <a:p>
            <a:pPr marL="0" lvl="0" indent="0" algn="l" rtl="0">
              <a:lnSpc>
                <a:spcPct val="115000"/>
              </a:lnSpc>
              <a:spcBef>
                <a:spcPts val="0"/>
              </a:spcBef>
              <a:spcAft>
                <a:spcPts val="0"/>
              </a:spcAft>
              <a:buSzPts val="1400"/>
              <a:buNone/>
            </a:pPr>
            <a:endParaRPr lang="en-GB" dirty="0"/>
          </a:p>
          <a:p>
            <a:pPr marL="0" lvl="0" indent="0" algn="l" rtl="0">
              <a:lnSpc>
                <a:spcPct val="115000"/>
              </a:lnSpc>
              <a:spcBef>
                <a:spcPts val="0"/>
              </a:spcBef>
              <a:spcAft>
                <a:spcPts val="0"/>
              </a:spcAft>
              <a:buSzPts val="1400"/>
              <a:buNone/>
            </a:pPr>
            <a:endParaRPr lang="en-GB" dirty="0"/>
          </a:p>
          <a:p>
            <a:pPr marL="0" lvl="0" indent="0" algn="l" rtl="0">
              <a:lnSpc>
                <a:spcPct val="115000"/>
              </a:lnSpc>
              <a:spcBef>
                <a:spcPts val="0"/>
              </a:spcBef>
              <a:spcAft>
                <a:spcPts val="0"/>
              </a:spcAft>
              <a:buSzPts val="1400"/>
              <a:buNone/>
            </a:pPr>
            <a:endParaRPr lang="en-GB" dirty="0"/>
          </a:p>
          <a:p>
            <a:pPr marL="0" lvl="0" indent="0" algn="l" rtl="0">
              <a:lnSpc>
                <a:spcPct val="115000"/>
              </a:lnSpc>
              <a:spcBef>
                <a:spcPts val="0"/>
              </a:spcBef>
              <a:spcAft>
                <a:spcPts val="0"/>
              </a:spcAft>
              <a:buSzPts val="1400"/>
              <a:buNone/>
            </a:pPr>
            <a:endParaRPr lang="en-GB" dirty="0"/>
          </a:p>
          <a:p>
            <a:pPr marL="0" lvl="0" indent="0" algn="l" rtl="0">
              <a:lnSpc>
                <a:spcPct val="115000"/>
              </a:lnSpc>
              <a:spcBef>
                <a:spcPts val="0"/>
              </a:spcBef>
              <a:spcAft>
                <a:spcPts val="0"/>
              </a:spcAft>
              <a:buSzPts val="1400"/>
              <a:buNone/>
            </a:pPr>
            <a:endParaRPr lang="en-GB" dirty="0"/>
          </a:p>
        </p:txBody>
      </p:sp>
      <p:sp>
        <p:nvSpPr>
          <p:cNvPr id="177" name="Google Shape;177;p3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dirty="0"/>
              <a:t>[Why do the output dimensions adhere to the equations given in the instructions handout?]</a:t>
            </a:r>
          </a:p>
          <a:p>
            <a:pPr marL="0" lvl="0" indent="0" algn="l" rtl="0">
              <a:lnSpc>
                <a:spcPct val="115000"/>
              </a:lnSpc>
              <a:spcBef>
                <a:spcPts val="0"/>
              </a:spcBef>
              <a:spcAft>
                <a:spcPts val="0"/>
              </a:spcAft>
              <a:buClr>
                <a:schemeClr val="dk1"/>
              </a:buClr>
              <a:buSzPts val="1100"/>
              <a:buFont typeface="Arial" panose="020B0604020202090204"/>
              <a:buNone/>
            </a:pPr>
            <a:endParaRPr lang="en-GB" dirty="0"/>
          </a:p>
          <a:p>
            <a:pPr marL="0" lvl="0" indent="0" algn="l" rtl="0">
              <a:lnSpc>
                <a:spcPct val="115000"/>
              </a:lnSpc>
              <a:spcBef>
                <a:spcPts val="0"/>
              </a:spcBef>
              <a:spcAft>
                <a:spcPts val="0"/>
              </a:spcAft>
              <a:buClr>
                <a:schemeClr val="dk1"/>
              </a:buClr>
              <a:buSzPts val="1100"/>
              <a:buFont typeface="Arial" panose="020B0604020202090204"/>
              <a:buNone/>
            </a:pPr>
            <a:r>
              <a:rPr lang="en-GB" dirty="0"/>
              <a:t>Clearly, the number of output channels must be equal to the 1</a:t>
            </a:r>
            <a:r>
              <a:rPr lang="en-GB" baseline="30000" dirty="0"/>
              <a:t>st</a:t>
            </a:r>
            <a:r>
              <a:rPr lang="en-GB" dirty="0"/>
              <a:t> parameter of the kernel.</a:t>
            </a:r>
          </a:p>
          <a:p>
            <a:pPr marL="0" lvl="0" indent="0" algn="l" rtl="0">
              <a:lnSpc>
                <a:spcPct val="115000"/>
              </a:lnSpc>
              <a:spcBef>
                <a:spcPts val="0"/>
              </a:spcBef>
              <a:spcAft>
                <a:spcPts val="0"/>
              </a:spcAft>
              <a:buClr>
                <a:schemeClr val="dk1"/>
              </a:buClr>
              <a:buSzPts val="1100"/>
              <a:buFont typeface="Arial" panose="020B0604020202090204"/>
              <a:buNone/>
            </a:pPr>
            <a:r>
              <a:rPr lang="en-GB" dirty="0"/>
              <a:t>Formula: N=(W-F+2*P)/S+1</a:t>
            </a:r>
          </a:p>
          <a:p>
            <a:pPr marL="0" lvl="0" indent="0" algn="l" rtl="0">
              <a:lnSpc>
                <a:spcPct val="115000"/>
              </a:lnSpc>
              <a:spcBef>
                <a:spcPts val="0"/>
              </a:spcBef>
              <a:spcAft>
                <a:spcPts val="0"/>
              </a:spcAft>
              <a:buClr>
                <a:schemeClr val="dk1"/>
              </a:buClr>
              <a:buSzPts val="1100"/>
              <a:buFont typeface="Arial" panose="020B0604020202090204"/>
              <a:buNone/>
            </a:pPr>
            <a:r>
              <a:rPr lang="en-GB" dirty="0"/>
              <a:t>Padding the image will enlarge the image size by 2 * padding for height and width, while stride will decrease the output size by portion since it skips data. </a:t>
            </a:r>
          </a:p>
          <a:p>
            <a:pPr marL="0" lvl="0" indent="0" algn="l" rtl="0">
              <a:lnSpc>
                <a:spcPct val="115000"/>
              </a:lnSpc>
              <a:spcBef>
                <a:spcPts val="0"/>
              </a:spcBef>
              <a:spcAft>
                <a:spcPts val="0"/>
              </a:spcAft>
              <a:buSzPts val="1400"/>
              <a:buNone/>
            </a:pPr>
            <a:endParaRPr lang="en-GB" dirty="0"/>
          </a:p>
          <a:p>
            <a:pPr marL="0" lvl="0" indent="0" algn="l" rtl="0">
              <a:lnSpc>
                <a:spcPct val="115000"/>
              </a:lnSpc>
              <a:spcBef>
                <a:spcPts val="0"/>
              </a:spcBef>
              <a:spcAft>
                <a:spcPts val="0"/>
              </a:spcAft>
              <a:buSzPts val="1400"/>
              <a:buNone/>
            </a:pPr>
            <a:endParaRPr lang="en-GB" dirty="0"/>
          </a:p>
          <a:p>
            <a:pPr marL="0" lvl="0" indent="0" algn="l" rtl="0">
              <a:lnSpc>
                <a:spcPct val="115000"/>
              </a:lnSpc>
              <a:spcBef>
                <a:spcPts val="0"/>
              </a:spcBef>
              <a:spcAft>
                <a:spcPts val="0"/>
              </a:spcAft>
              <a:buSzPts val="1400"/>
              <a:buNone/>
            </a:pP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Part 3</a:t>
            </a:r>
          </a:p>
        </p:txBody>
      </p:sp>
      <p:sp>
        <p:nvSpPr>
          <p:cNvPr id="183" name="Google Shape;183;p3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90204"/>
              <a:buNone/>
            </a:pPr>
            <a:r>
              <a:rPr lang="en-GB" dirty="0"/>
              <a:t>[What is the intuition behind this equation?]</a:t>
            </a:r>
          </a:p>
          <a:p>
            <a:pPr marL="0" lvl="0" indent="0" algn="l" rtl="0">
              <a:lnSpc>
                <a:spcPct val="115000"/>
              </a:lnSpc>
              <a:spcBef>
                <a:spcPts val="0"/>
              </a:spcBef>
              <a:spcAft>
                <a:spcPts val="0"/>
              </a:spcAft>
              <a:buSzPts val="1400"/>
              <a:buNone/>
            </a:pPr>
            <a:endParaRPr lang="en-GB" dirty="0"/>
          </a:p>
          <a:p>
            <a:pPr marL="0" lvl="0" indent="0" algn="l" rtl="0">
              <a:lnSpc>
                <a:spcPct val="115000"/>
              </a:lnSpc>
              <a:spcBef>
                <a:spcPts val="0"/>
              </a:spcBef>
              <a:spcAft>
                <a:spcPts val="0"/>
              </a:spcAft>
              <a:buSzPts val="1400"/>
              <a:buNone/>
            </a:pPr>
            <a:endParaRPr lang="en-GB" dirty="0"/>
          </a:p>
        </p:txBody>
      </p:sp>
      <p:sp>
        <p:nvSpPr>
          <p:cNvPr id="184" name="Google Shape;184;p3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90204"/>
              <a:buNone/>
            </a:pPr>
            <a:r>
              <a:rPr lang="en-US" dirty="0"/>
              <a:t>The equation for calculating the output dimensions of a convolutional layer takes into account the size of the filters, the amount of padding, and the stride. The filter size determines the receptive field, padding preserves spatial dimensions, and stride controls the step size of the filter. By subtracting the filter size from the input dimensions, adding padding, dividing by the stride, and adding 1, we determine the number of times the filter can be applied and thus the output size. Adjusting these factors allows for control over the spatial dimensions and capacity of the model.</a:t>
            </a:r>
            <a:br>
              <a:rPr lang="en-US" dirty="0"/>
            </a:b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Part 3</a:t>
            </a:r>
          </a:p>
        </p:txBody>
      </p:sp>
      <p:sp>
        <p:nvSpPr>
          <p:cNvPr id="190" name="Google Shape;190;p3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a:t>[insert visualization 0 here]</a:t>
            </a:r>
          </a:p>
        </p:txBody>
      </p:sp>
      <p:sp>
        <p:nvSpPr>
          <p:cNvPr id="191" name="Google Shape;191;p3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a:t>[insert visualization 1 here]</a:t>
            </a:r>
          </a:p>
        </p:txBody>
      </p:sp>
      <p:pic>
        <p:nvPicPr>
          <p:cNvPr id="5122" name="Picture 2">
            <a:extLst>
              <a:ext uri="{FF2B5EF4-FFF2-40B4-BE49-F238E27FC236}">
                <a16:creationId xmlns:a16="http://schemas.microsoft.com/office/drawing/2014/main" id="{F76DAC5D-0B68-7E8D-49BC-6A3FF3B5DA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22" y="1013827"/>
            <a:ext cx="4105234" cy="355504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DE416E33-A133-76E2-8F4F-E36AA55C67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3965" y="998829"/>
            <a:ext cx="4122553" cy="35700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Part 3</a:t>
            </a:r>
          </a:p>
        </p:txBody>
      </p:sp>
      <p:sp>
        <p:nvSpPr>
          <p:cNvPr id="197" name="Google Shape;197;p3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a:t>[insert visualization 2 here]</a:t>
            </a:r>
          </a:p>
        </p:txBody>
      </p:sp>
      <p:sp>
        <p:nvSpPr>
          <p:cNvPr id="198" name="Google Shape;198;p3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a:t>[insert visualization 3 here]</a:t>
            </a:r>
          </a:p>
        </p:txBody>
      </p:sp>
      <p:pic>
        <p:nvPicPr>
          <p:cNvPr id="6146" name="Picture 2">
            <a:extLst>
              <a:ext uri="{FF2B5EF4-FFF2-40B4-BE49-F238E27FC236}">
                <a16:creationId xmlns:a16="http://schemas.microsoft.com/office/drawing/2014/main" id="{24DBB34C-8C2C-2048-14F6-7C04AE1897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91" y="1017725"/>
            <a:ext cx="3858800" cy="334164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51D68795-258F-B572-A6F0-28498AA7B3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8709" y="1017725"/>
            <a:ext cx="3858800" cy="33416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40"/>
          <p:cNvSpPr txBox="1">
            <a:spLocks noGrp="1"/>
          </p:cNvSpPr>
          <p:nvPr>
            <p:ph type="title"/>
          </p:nvPr>
        </p:nvSpPr>
        <p:spPr>
          <a:xfrm>
            <a:off x="256992" y="18949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dirty="0"/>
              <a:t>Conclusion</a:t>
            </a:r>
          </a:p>
        </p:txBody>
      </p:sp>
      <p:sp>
        <p:nvSpPr>
          <p:cNvPr id="204" name="Google Shape;204;p40"/>
          <p:cNvSpPr txBox="1">
            <a:spLocks noGrp="1"/>
          </p:cNvSpPr>
          <p:nvPr>
            <p:ph type="body" idx="1"/>
          </p:nvPr>
        </p:nvSpPr>
        <p:spPr>
          <a:xfrm>
            <a:off x="241362" y="706997"/>
            <a:ext cx="8902638"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GB" dirty="0"/>
              <a:t>[How does varying the cutoff frequency value or swapping images within a pair influences the resulting hybrid image?]</a:t>
            </a:r>
          </a:p>
          <a:p>
            <a:pPr marL="0" lvl="0" indent="0" algn="l" rtl="0">
              <a:lnSpc>
                <a:spcPct val="115000"/>
              </a:lnSpc>
              <a:spcBef>
                <a:spcPts val="0"/>
              </a:spcBef>
              <a:spcAft>
                <a:spcPts val="1600"/>
              </a:spcAft>
              <a:buSzPts val="1800"/>
              <a:buNone/>
            </a:pPr>
            <a:r>
              <a:rPr lang="en-GB" dirty="0"/>
              <a:t>varying the cutoff frequency value: </a:t>
            </a:r>
            <a:r>
              <a:rPr lang="en-US" dirty="0"/>
              <a:t>Varying the cutoff frequencies in a hybrid image influences the balance between low-frequency structure and high-frequency details. Higher cutoff frequencies result in more prominence of high-frequency details, while lower cutoff frequencies emphasize low-frequency structure. </a:t>
            </a:r>
          </a:p>
          <a:p>
            <a:pPr marL="0" lvl="0" indent="0" algn="l" rtl="0">
              <a:lnSpc>
                <a:spcPct val="115000"/>
              </a:lnSpc>
              <a:spcBef>
                <a:spcPts val="0"/>
              </a:spcBef>
              <a:spcAft>
                <a:spcPts val="1600"/>
              </a:spcAft>
              <a:buSzPts val="1800"/>
              <a:buNone/>
            </a:pPr>
            <a:r>
              <a:rPr lang="en-GB" dirty="0"/>
              <a:t>swapping images within a pair</a:t>
            </a:r>
            <a:r>
              <a:rPr lang="en-US" dirty="0"/>
              <a:t>: Swapping images within a pair when creating a hybrid image changes the dominant features. Swapping the low-frequency image emphasizes low-frequency structure, while swapping the high-frequency image highlights high-frequency details. </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Part 1: Image filtering</a:t>
            </a:r>
          </a:p>
        </p:txBody>
      </p:sp>
      <p:sp>
        <p:nvSpPr>
          <p:cNvPr id="106" name="Google Shape;106;p26"/>
          <p:cNvSpPr txBox="1">
            <a:spLocks noGrp="1"/>
          </p:cNvSpPr>
          <p:nvPr>
            <p:ph type="body" idx="1"/>
          </p:nvPr>
        </p:nvSpPr>
        <p:spPr>
          <a:xfrm>
            <a:off x="311701" y="1167913"/>
            <a:ext cx="3504925"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endParaRPr lang="en-GB" dirty="0"/>
          </a:p>
        </p:txBody>
      </p:sp>
      <p:sp>
        <p:nvSpPr>
          <p:cNvPr id="107" name="Google Shape;107;p26"/>
          <p:cNvSpPr txBox="1">
            <a:spLocks noGrp="1"/>
          </p:cNvSpPr>
          <p:nvPr>
            <p:ph type="body" idx="2"/>
          </p:nvPr>
        </p:nvSpPr>
        <p:spPr>
          <a:xfrm>
            <a:off x="4174434" y="1152475"/>
            <a:ext cx="4657865"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r>
              <a:rPr lang="en-GB" dirty="0"/>
              <a:t>I </a:t>
            </a:r>
            <a:r>
              <a:rPr lang="en-US" dirty="0"/>
              <a:t>apply padding to the image</a:t>
            </a:r>
            <a:r>
              <a:rPr lang="en-GB" dirty="0"/>
              <a:t> using numpy.pad which pads the image with k // 2 zeros before and after on axis 0, j // 2 zeros before and after on axis 1 and nothing on axis2, i.e. the second parameter is </a:t>
            </a:r>
            <a:r>
              <a:rPr lang="pl-PL" dirty="0"/>
              <a:t>((k // 2, k // 2),(j // 2, j // 2), (0, 0))</a:t>
            </a:r>
            <a:r>
              <a:rPr lang="en-US" dirty="0"/>
              <a:t>. </a:t>
            </a:r>
          </a:p>
          <a:p>
            <a:pPr marL="0" lvl="0" indent="0" algn="l" rtl="0">
              <a:lnSpc>
                <a:spcPct val="115000"/>
              </a:lnSpc>
              <a:spcBef>
                <a:spcPts val="0"/>
              </a:spcBef>
              <a:spcAft>
                <a:spcPts val="1600"/>
              </a:spcAft>
              <a:buSzPts val="1400"/>
              <a:buNone/>
            </a:pPr>
            <a:r>
              <a:rPr lang="en-GB" dirty="0"/>
              <a:t>Then I compute the sum of the elementwise multiplication of filter and the corresponding sliced padded image using numpy.multiply() (*) and </a:t>
            </a:r>
            <a:r>
              <a:rPr lang="en-GB" dirty="0" err="1"/>
              <a:t>np.sum</a:t>
            </a:r>
            <a:r>
              <a:rPr lang="en-GB" dirty="0"/>
              <a:t>(). </a:t>
            </a:r>
          </a:p>
        </p:txBody>
      </p:sp>
      <p:pic>
        <p:nvPicPr>
          <p:cNvPr id="1026" name="Picture 2">
            <a:extLst>
              <a:ext uri="{FF2B5EF4-FFF2-40B4-BE49-F238E27FC236}">
                <a16:creationId xmlns:a16="http://schemas.microsoft.com/office/drawing/2014/main" id="{177C3F98-46C0-97F7-7DA6-749A75817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855" y="1759600"/>
            <a:ext cx="2390775" cy="2371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Part 1: Image filtering</a:t>
            </a:r>
          </a:p>
        </p:txBody>
      </p:sp>
      <p:sp>
        <p:nvSpPr>
          <p:cNvPr id="113" name="Google Shape;113;p2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90204"/>
              <a:buNone/>
            </a:pPr>
            <a:r>
              <a:rPr lang="en-GB" b="1" dirty="0"/>
              <a:t>Identity filter</a:t>
            </a:r>
            <a:endParaRPr b="1" dirty="0"/>
          </a:p>
        </p:txBody>
      </p:sp>
      <p:sp>
        <p:nvSpPr>
          <p:cNvPr id="114" name="Google Shape;114;p2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90204"/>
              <a:buNone/>
            </a:pPr>
            <a:r>
              <a:rPr lang="en-GB" b="1" dirty="0"/>
              <a:t>Small blur with a box filter</a:t>
            </a:r>
          </a:p>
        </p:txBody>
      </p:sp>
      <p:pic>
        <p:nvPicPr>
          <p:cNvPr id="2053" name="Picture 5">
            <a:extLst>
              <a:ext uri="{FF2B5EF4-FFF2-40B4-BE49-F238E27FC236}">
                <a16:creationId xmlns:a16="http://schemas.microsoft.com/office/drawing/2014/main" id="{1A70EAA3-0883-BE29-A111-8A292983B3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6925" y="1839361"/>
            <a:ext cx="6229350" cy="2657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Part 1: Image filtering</a:t>
            </a:r>
          </a:p>
        </p:txBody>
      </p:sp>
      <p:sp>
        <p:nvSpPr>
          <p:cNvPr id="120" name="Google Shape;120;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b="1" dirty="0"/>
              <a:t>Sobel filter</a:t>
            </a:r>
            <a:endParaRPr b="1" dirty="0"/>
          </a:p>
        </p:txBody>
      </p:sp>
      <p:sp>
        <p:nvSpPr>
          <p:cNvPr id="121" name="Google Shape;121;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b="1" dirty="0"/>
              <a:t>Discrete Laplacian filter</a:t>
            </a:r>
            <a:endParaRPr b="1" dirty="0"/>
          </a:p>
          <a:p>
            <a:pPr marL="0" lvl="0" indent="0" algn="l" rtl="0">
              <a:lnSpc>
                <a:spcPct val="115000"/>
              </a:lnSpc>
              <a:spcBef>
                <a:spcPts val="1600"/>
              </a:spcBef>
              <a:spcAft>
                <a:spcPts val="1600"/>
              </a:spcAft>
              <a:buClr>
                <a:schemeClr val="dk1"/>
              </a:buClr>
              <a:buSzPts val="1100"/>
              <a:buFont typeface="Arial" panose="020B0604020202090204"/>
              <a:buNone/>
            </a:pPr>
            <a:endParaRPr b="1" dirty="0"/>
          </a:p>
        </p:txBody>
      </p:sp>
      <p:pic>
        <p:nvPicPr>
          <p:cNvPr id="3074" name="Picture 2">
            <a:extLst>
              <a:ext uri="{FF2B5EF4-FFF2-40B4-BE49-F238E27FC236}">
                <a16:creationId xmlns:a16="http://schemas.microsoft.com/office/drawing/2014/main" id="{C5640274-41B5-32C9-11A5-05F88B3A95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532" t="-2394" r="-894" b="2394"/>
          <a:stretch/>
        </p:blipFill>
        <p:spPr bwMode="auto">
          <a:xfrm>
            <a:off x="151073" y="1628154"/>
            <a:ext cx="3074919" cy="26574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3565BD2-7B9B-097B-E202-84E0B8938B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0800" y="1885329"/>
            <a:ext cx="2743200" cy="24003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3B98FF38-5FB1-B707-8066-518630D264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0334" y="1885329"/>
            <a:ext cx="2743200" cy="2400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Part 1: Hybrid images</a:t>
            </a:r>
          </a:p>
        </p:txBody>
      </p:sp>
      <p:sp>
        <p:nvSpPr>
          <p:cNvPr id="127" name="Google Shape;127;p29"/>
          <p:cNvSpPr txBox="1">
            <a:spLocks noGrp="1"/>
          </p:cNvSpPr>
          <p:nvPr>
            <p:ph type="body" idx="1"/>
          </p:nvPr>
        </p:nvSpPr>
        <p:spPr>
          <a:xfrm>
            <a:off x="375310" y="1455046"/>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r>
              <a:rPr lang="en-US" dirty="0"/>
              <a:t>First we get </a:t>
            </a:r>
            <a:r>
              <a:rPr lang="en-US" dirty="0" err="1"/>
              <a:t>low_frequencies</a:t>
            </a:r>
            <a:r>
              <a:rPr lang="en-US" dirty="0"/>
              <a:t> by applying my_conv2d_numpy on the image1 and the filter.</a:t>
            </a:r>
          </a:p>
          <a:p>
            <a:pPr marL="0" lvl="0" indent="0" algn="l" rtl="0">
              <a:lnSpc>
                <a:spcPct val="115000"/>
              </a:lnSpc>
              <a:spcBef>
                <a:spcPts val="0"/>
              </a:spcBef>
              <a:spcAft>
                <a:spcPts val="1600"/>
              </a:spcAft>
              <a:buSzPts val="1400"/>
              <a:buNone/>
            </a:pPr>
            <a:r>
              <a:rPr lang="en-US" dirty="0"/>
              <a:t>Then </a:t>
            </a:r>
            <a:r>
              <a:rPr lang="en-US" dirty="0" err="1"/>
              <a:t>high_frequencies</a:t>
            </a:r>
            <a:r>
              <a:rPr lang="en-US" dirty="0"/>
              <a:t> of the image2 can simply get by subtracting its low-frequencies image.</a:t>
            </a:r>
          </a:p>
          <a:p>
            <a:pPr marL="0" lvl="0" indent="0" algn="l" rtl="0">
              <a:lnSpc>
                <a:spcPct val="115000"/>
              </a:lnSpc>
              <a:spcBef>
                <a:spcPts val="0"/>
              </a:spcBef>
              <a:spcAft>
                <a:spcPts val="1600"/>
              </a:spcAft>
              <a:buSzPts val="1400"/>
              <a:buNone/>
            </a:pPr>
            <a:r>
              <a:rPr lang="en-US" dirty="0"/>
              <a:t>In order to get the hybrid image, just plus them. Notice that we should </a:t>
            </a:r>
            <a:r>
              <a:rPr lang="en-GB" dirty="0"/>
              <a:t>ensure the output values are within the appropriate range [0, 1] by using </a:t>
            </a:r>
            <a:r>
              <a:rPr lang="en-GB" dirty="0" err="1"/>
              <a:t>numpy.clip</a:t>
            </a:r>
            <a:r>
              <a:rPr lang="en-GB" dirty="0"/>
              <a:t>(image, 0, 1)</a:t>
            </a:r>
          </a:p>
        </p:txBody>
      </p:sp>
      <p:sp>
        <p:nvSpPr>
          <p:cNvPr id="128" name="Google Shape;128;p2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90204"/>
              <a:buNone/>
            </a:pPr>
            <a:r>
              <a:rPr lang="en-GB" b="1" dirty="0"/>
              <a:t>Cat + Dog</a:t>
            </a:r>
            <a:endParaRPr b="1" dirty="0"/>
          </a:p>
          <a:p>
            <a:pPr marL="0" lvl="0" indent="0" algn="l" rtl="0">
              <a:lnSpc>
                <a:spcPct val="115000"/>
              </a:lnSpc>
              <a:spcBef>
                <a:spcPts val="1600"/>
              </a:spcBef>
              <a:spcAft>
                <a:spcPts val="0"/>
              </a:spcAft>
              <a:buClr>
                <a:schemeClr val="dk1"/>
              </a:buClr>
              <a:buSzPts val="1100"/>
              <a:buFont typeface="Arial" panose="020B0604020202090204"/>
              <a:buNone/>
            </a:pPr>
            <a:endParaRPr lang="en-GB" dirty="0"/>
          </a:p>
          <a:p>
            <a:pPr marL="0" lvl="0" indent="0" algn="l" rtl="0">
              <a:lnSpc>
                <a:spcPct val="115000"/>
              </a:lnSpc>
              <a:spcBef>
                <a:spcPts val="1600"/>
              </a:spcBef>
              <a:spcAft>
                <a:spcPts val="0"/>
              </a:spcAft>
              <a:buClr>
                <a:schemeClr val="dk1"/>
              </a:buClr>
              <a:buSzPts val="1100"/>
              <a:buFont typeface="Arial" panose="020B0604020202090204"/>
              <a:buNone/>
            </a:pPr>
            <a:endParaRPr lang="en-GB" dirty="0"/>
          </a:p>
          <a:p>
            <a:pPr marL="0" lvl="0" indent="0" algn="l" rtl="0">
              <a:lnSpc>
                <a:spcPct val="115000"/>
              </a:lnSpc>
              <a:spcBef>
                <a:spcPts val="1600"/>
              </a:spcBef>
              <a:spcAft>
                <a:spcPts val="0"/>
              </a:spcAft>
              <a:buClr>
                <a:schemeClr val="dk1"/>
              </a:buClr>
              <a:buSzPts val="1100"/>
              <a:buFont typeface="Arial" panose="020B0604020202090204"/>
              <a:buNone/>
            </a:pPr>
            <a:endParaRPr lang="en-GB" dirty="0"/>
          </a:p>
          <a:p>
            <a:pPr marL="0" lvl="0" indent="0" algn="l" rtl="0">
              <a:lnSpc>
                <a:spcPct val="115000"/>
              </a:lnSpc>
              <a:spcBef>
                <a:spcPts val="1600"/>
              </a:spcBef>
              <a:spcAft>
                <a:spcPts val="0"/>
              </a:spcAft>
              <a:buClr>
                <a:schemeClr val="dk1"/>
              </a:buClr>
              <a:buSzPts val="1100"/>
              <a:buFont typeface="Arial" panose="020B0604020202090204"/>
              <a:buNone/>
            </a:pPr>
            <a:endParaRPr lang="en-GB" dirty="0"/>
          </a:p>
          <a:p>
            <a:pPr marL="0" lvl="0" indent="0" algn="l" rtl="0">
              <a:lnSpc>
                <a:spcPct val="115000"/>
              </a:lnSpc>
              <a:spcBef>
                <a:spcPts val="1600"/>
              </a:spcBef>
              <a:spcAft>
                <a:spcPts val="0"/>
              </a:spcAft>
              <a:buClr>
                <a:schemeClr val="dk1"/>
              </a:buClr>
              <a:buSzPts val="1100"/>
              <a:buFont typeface="Arial" panose="020B0604020202090204"/>
              <a:buNone/>
            </a:pPr>
            <a:endParaRPr lang="en-GB" dirty="0"/>
          </a:p>
          <a:p>
            <a:pPr marL="0" lvl="0" indent="0" algn="l" rtl="0">
              <a:lnSpc>
                <a:spcPct val="115000"/>
              </a:lnSpc>
              <a:spcBef>
                <a:spcPts val="1600"/>
              </a:spcBef>
              <a:spcAft>
                <a:spcPts val="1600"/>
              </a:spcAft>
              <a:buSzPts val="1400"/>
              <a:buNone/>
            </a:pPr>
            <a:r>
              <a:rPr lang="en-GB" dirty="0"/>
              <a:t>Cutoff frequency: 5</a:t>
            </a:r>
            <a:endParaRPr b="1" dirty="0"/>
          </a:p>
        </p:txBody>
      </p:sp>
      <p:pic>
        <p:nvPicPr>
          <p:cNvPr id="4098" name="Picture 2">
            <a:extLst>
              <a:ext uri="{FF2B5EF4-FFF2-40B4-BE49-F238E27FC236}">
                <a16:creationId xmlns:a16="http://schemas.microsoft.com/office/drawing/2014/main" id="{BE9CC002-6591-8D2E-304A-394325E10D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15455"/>
            <a:ext cx="4544547" cy="20837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Part 1: Hybrid images</a:t>
            </a:r>
          </a:p>
        </p:txBody>
      </p:sp>
      <p:sp>
        <p:nvSpPr>
          <p:cNvPr id="134" name="Google Shape;134;p3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b="1" dirty="0"/>
              <a:t>Motorcycle + Bicycle</a:t>
            </a:r>
          </a:p>
          <a:p>
            <a:pPr marL="0" lvl="0" indent="0" algn="l" rtl="0">
              <a:lnSpc>
                <a:spcPct val="115000"/>
              </a:lnSpc>
              <a:spcBef>
                <a:spcPts val="1600"/>
              </a:spcBef>
              <a:spcAft>
                <a:spcPts val="0"/>
              </a:spcAft>
              <a:buSzPts val="1400"/>
              <a:buNone/>
            </a:pPr>
            <a:r>
              <a:rPr lang="en-GB" dirty="0"/>
              <a:t>[insert your hybrid image here]</a:t>
            </a:r>
          </a:p>
          <a:p>
            <a:pPr marL="0" lvl="0" indent="0" algn="l" rtl="0">
              <a:lnSpc>
                <a:spcPct val="115000"/>
              </a:lnSpc>
              <a:spcBef>
                <a:spcPts val="1600"/>
              </a:spcBef>
              <a:spcAft>
                <a:spcPts val="0"/>
              </a:spcAft>
              <a:buSzPts val="1400"/>
              <a:buNone/>
            </a:pPr>
            <a:endParaRPr lang="en-GB" dirty="0"/>
          </a:p>
          <a:p>
            <a:pPr marL="0" lvl="0" indent="0" algn="l" rtl="0">
              <a:lnSpc>
                <a:spcPct val="115000"/>
              </a:lnSpc>
              <a:spcBef>
                <a:spcPts val="1600"/>
              </a:spcBef>
              <a:spcAft>
                <a:spcPts val="0"/>
              </a:spcAft>
              <a:buSzPts val="1400"/>
              <a:buNone/>
            </a:pPr>
            <a:endParaRPr lang="en-GB" dirty="0"/>
          </a:p>
          <a:p>
            <a:pPr marL="0" lvl="0" indent="0" algn="l" rtl="0">
              <a:lnSpc>
                <a:spcPct val="115000"/>
              </a:lnSpc>
              <a:spcBef>
                <a:spcPts val="1600"/>
              </a:spcBef>
              <a:spcAft>
                <a:spcPts val="0"/>
              </a:spcAft>
              <a:buSzPts val="1400"/>
              <a:buNone/>
            </a:pPr>
            <a:endParaRPr lang="en-GB" dirty="0"/>
          </a:p>
          <a:p>
            <a:pPr marL="0" lvl="0" indent="0" algn="l" rtl="0">
              <a:lnSpc>
                <a:spcPct val="115000"/>
              </a:lnSpc>
              <a:spcBef>
                <a:spcPts val="1600"/>
              </a:spcBef>
              <a:spcAft>
                <a:spcPts val="0"/>
              </a:spcAft>
              <a:buSzPts val="1400"/>
              <a:buNone/>
            </a:pPr>
            <a:endParaRPr lang="en-GB" dirty="0"/>
          </a:p>
          <a:p>
            <a:pPr marL="0" lvl="0" indent="0" algn="l" rtl="0">
              <a:lnSpc>
                <a:spcPct val="115000"/>
              </a:lnSpc>
              <a:spcBef>
                <a:spcPts val="1600"/>
              </a:spcBef>
              <a:spcAft>
                <a:spcPts val="1600"/>
              </a:spcAft>
              <a:buSzPts val="1400"/>
              <a:buNone/>
            </a:pPr>
            <a:r>
              <a:rPr lang="en-GB" dirty="0"/>
              <a:t>Cutoff frequency: 2</a:t>
            </a:r>
            <a:endParaRPr b="1" dirty="0"/>
          </a:p>
        </p:txBody>
      </p:sp>
      <p:sp>
        <p:nvSpPr>
          <p:cNvPr id="135" name="Google Shape;135;p3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b="1" dirty="0"/>
              <a:t>Plane + Bird</a:t>
            </a:r>
          </a:p>
          <a:p>
            <a:pPr marL="0" lvl="0" indent="0" algn="l" rtl="0">
              <a:lnSpc>
                <a:spcPct val="115000"/>
              </a:lnSpc>
              <a:spcBef>
                <a:spcPts val="1600"/>
              </a:spcBef>
              <a:spcAft>
                <a:spcPts val="0"/>
              </a:spcAft>
              <a:buSzPts val="1400"/>
              <a:buNone/>
            </a:pPr>
            <a:r>
              <a:rPr lang="en-GB" dirty="0"/>
              <a:t>[insert your hybrid image here]</a:t>
            </a:r>
          </a:p>
          <a:p>
            <a:pPr marL="0" lvl="0" indent="0" algn="l" rtl="0">
              <a:lnSpc>
                <a:spcPct val="115000"/>
              </a:lnSpc>
              <a:spcBef>
                <a:spcPts val="1600"/>
              </a:spcBef>
              <a:spcAft>
                <a:spcPts val="0"/>
              </a:spcAft>
              <a:buSzPts val="1400"/>
              <a:buNone/>
            </a:pPr>
            <a:endParaRPr lang="en-GB" dirty="0"/>
          </a:p>
          <a:p>
            <a:pPr marL="0" lvl="0" indent="0" algn="l" rtl="0">
              <a:lnSpc>
                <a:spcPct val="115000"/>
              </a:lnSpc>
              <a:spcBef>
                <a:spcPts val="1600"/>
              </a:spcBef>
              <a:spcAft>
                <a:spcPts val="0"/>
              </a:spcAft>
              <a:buSzPts val="1400"/>
              <a:buNone/>
            </a:pPr>
            <a:endParaRPr lang="en-GB" dirty="0"/>
          </a:p>
          <a:p>
            <a:pPr marL="0" lvl="0" indent="0" algn="l" rtl="0">
              <a:lnSpc>
                <a:spcPct val="115000"/>
              </a:lnSpc>
              <a:spcBef>
                <a:spcPts val="1600"/>
              </a:spcBef>
              <a:spcAft>
                <a:spcPts val="0"/>
              </a:spcAft>
              <a:buSzPts val="1400"/>
              <a:buNone/>
            </a:pPr>
            <a:endParaRPr lang="en-GB" dirty="0"/>
          </a:p>
          <a:p>
            <a:pPr marL="0" lvl="0" indent="0" algn="l" rtl="0">
              <a:lnSpc>
                <a:spcPct val="115000"/>
              </a:lnSpc>
              <a:spcBef>
                <a:spcPts val="1600"/>
              </a:spcBef>
              <a:spcAft>
                <a:spcPts val="0"/>
              </a:spcAft>
              <a:buSzPts val="1400"/>
              <a:buNone/>
            </a:pPr>
            <a:endParaRPr lang="en-GB" dirty="0"/>
          </a:p>
          <a:p>
            <a:pPr marL="0" lvl="0" indent="0" algn="l" rtl="0">
              <a:lnSpc>
                <a:spcPct val="115000"/>
              </a:lnSpc>
              <a:spcBef>
                <a:spcPts val="1600"/>
              </a:spcBef>
              <a:spcAft>
                <a:spcPts val="1600"/>
              </a:spcAft>
              <a:buSzPts val="1400"/>
              <a:buNone/>
            </a:pPr>
            <a:r>
              <a:rPr lang="en-GB" dirty="0"/>
              <a:t>Cutoff frequency: 2</a:t>
            </a:r>
            <a:endParaRPr b="1" dirty="0"/>
          </a:p>
        </p:txBody>
      </p:sp>
      <p:pic>
        <p:nvPicPr>
          <p:cNvPr id="3" name="图片 2">
            <a:extLst>
              <a:ext uri="{FF2B5EF4-FFF2-40B4-BE49-F238E27FC236}">
                <a16:creationId xmlns:a16="http://schemas.microsoft.com/office/drawing/2014/main" id="{06255E10-FAD6-5214-4280-FB91928FA2E1}"/>
              </a:ext>
            </a:extLst>
          </p:cNvPr>
          <p:cNvPicPr>
            <a:picLocks noChangeAspect="1"/>
          </p:cNvPicPr>
          <p:nvPr/>
        </p:nvPicPr>
        <p:blipFill>
          <a:blip r:embed="rId3"/>
          <a:stretch>
            <a:fillRect/>
          </a:stretch>
        </p:blipFill>
        <p:spPr>
          <a:xfrm>
            <a:off x="327603" y="1596224"/>
            <a:ext cx="3136690" cy="2077278"/>
          </a:xfrm>
          <a:prstGeom prst="rect">
            <a:avLst/>
          </a:prstGeom>
        </p:spPr>
      </p:pic>
      <p:pic>
        <p:nvPicPr>
          <p:cNvPr id="5" name="图片 4">
            <a:extLst>
              <a:ext uri="{FF2B5EF4-FFF2-40B4-BE49-F238E27FC236}">
                <a16:creationId xmlns:a16="http://schemas.microsoft.com/office/drawing/2014/main" id="{1198FB7B-45BB-44C4-92D7-2CA4623E7760}"/>
              </a:ext>
            </a:extLst>
          </p:cNvPr>
          <p:cNvPicPr>
            <a:picLocks noChangeAspect="1"/>
          </p:cNvPicPr>
          <p:nvPr/>
        </p:nvPicPr>
        <p:blipFill>
          <a:blip r:embed="rId4"/>
          <a:stretch>
            <a:fillRect/>
          </a:stretch>
        </p:blipFill>
        <p:spPr>
          <a:xfrm>
            <a:off x="4832400" y="1515179"/>
            <a:ext cx="2918052" cy="238891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Part 1: Hybrid images</a:t>
            </a:r>
          </a:p>
        </p:txBody>
      </p:sp>
      <p:sp>
        <p:nvSpPr>
          <p:cNvPr id="141" name="Google Shape;141;p3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90204"/>
              <a:buNone/>
            </a:pPr>
            <a:r>
              <a:rPr lang="en-GB" b="1" dirty="0"/>
              <a:t>Einstein + Marilyn</a:t>
            </a:r>
          </a:p>
          <a:p>
            <a:pPr marL="0" lvl="0" indent="0" algn="l" rtl="0">
              <a:lnSpc>
                <a:spcPct val="115000"/>
              </a:lnSpc>
              <a:spcBef>
                <a:spcPts val="0"/>
              </a:spcBef>
              <a:spcAft>
                <a:spcPts val="0"/>
              </a:spcAft>
              <a:buClr>
                <a:schemeClr val="dk1"/>
              </a:buClr>
              <a:buSzPts val="1100"/>
              <a:buFont typeface="Arial" panose="020B0604020202090204"/>
              <a:buNone/>
            </a:pPr>
            <a:endParaRPr lang="en-GB" b="1" dirty="0"/>
          </a:p>
          <a:p>
            <a:pPr marL="0" lvl="0" indent="0" algn="l" rtl="0">
              <a:lnSpc>
                <a:spcPct val="115000"/>
              </a:lnSpc>
              <a:spcBef>
                <a:spcPts val="0"/>
              </a:spcBef>
              <a:spcAft>
                <a:spcPts val="0"/>
              </a:spcAft>
              <a:buClr>
                <a:schemeClr val="dk1"/>
              </a:buClr>
              <a:buSzPts val="1100"/>
              <a:buFont typeface="Arial" panose="020B0604020202090204"/>
              <a:buNone/>
            </a:pPr>
            <a:endParaRPr lang="en-GB" b="1" dirty="0"/>
          </a:p>
          <a:p>
            <a:pPr marL="0" lvl="0" indent="0" algn="l" rtl="0">
              <a:lnSpc>
                <a:spcPct val="115000"/>
              </a:lnSpc>
              <a:spcBef>
                <a:spcPts val="0"/>
              </a:spcBef>
              <a:spcAft>
                <a:spcPts val="0"/>
              </a:spcAft>
              <a:buClr>
                <a:schemeClr val="dk1"/>
              </a:buClr>
              <a:buSzPts val="1100"/>
              <a:buFont typeface="Arial" panose="020B0604020202090204"/>
              <a:buNone/>
            </a:pPr>
            <a:endParaRPr lang="en-GB" b="1" dirty="0"/>
          </a:p>
          <a:p>
            <a:pPr marL="0" lvl="0" indent="0" algn="l" rtl="0">
              <a:lnSpc>
                <a:spcPct val="115000"/>
              </a:lnSpc>
              <a:spcBef>
                <a:spcPts val="0"/>
              </a:spcBef>
              <a:spcAft>
                <a:spcPts val="0"/>
              </a:spcAft>
              <a:buClr>
                <a:schemeClr val="dk1"/>
              </a:buClr>
              <a:buSzPts val="1100"/>
              <a:buFont typeface="Arial" panose="020B0604020202090204"/>
              <a:buNone/>
            </a:pPr>
            <a:endParaRPr lang="en-GB" dirty="0"/>
          </a:p>
          <a:p>
            <a:pPr marL="0" lvl="0" indent="0" algn="l" rtl="0">
              <a:lnSpc>
                <a:spcPct val="115000"/>
              </a:lnSpc>
              <a:spcBef>
                <a:spcPts val="1600"/>
              </a:spcBef>
              <a:spcAft>
                <a:spcPts val="0"/>
              </a:spcAft>
              <a:buClr>
                <a:schemeClr val="dk1"/>
              </a:buClr>
              <a:buSzPts val="1100"/>
              <a:buFont typeface="Arial" panose="020B0604020202090204"/>
              <a:buNone/>
            </a:pPr>
            <a:endParaRPr lang="en-GB" dirty="0"/>
          </a:p>
          <a:p>
            <a:pPr marL="0" lvl="0" indent="0" algn="l" rtl="0">
              <a:lnSpc>
                <a:spcPct val="115000"/>
              </a:lnSpc>
              <a:spcBef>
                <a:spcPts val="1600"/>
              </a:spcBef>
              <a:spcAft>
                <a:spcPts val="0"/>
              </a:spcAft>
              <a:buClr>
                <a:schemeClr val="dk1"/>
              </a:buClr>
              <a:buSzPts val="1100"/>
              <a:buFont typeface="Arial" panose="020B0604020202090204"/>
              <a:buNone/>
            </a:pPr>
            <a:endParaRPr lang="en-GB" dirty="0"/>
          </a:p>
          <a:p>
            <a:pPr marL="0" lvl="0" indent="0" algn="l" rtl="0">
              <a:lnSpc>
                <a:spcPct val="115000"/>
              </a:lnSpc>
              <a:spcBef>
                <a:spcPts val="1600"/>
              </a:spcBef>
              <a:spcAft>
                <a:spcPts val="0"/>
              </a:spcAft>
              <a:buClr>
                <a:schemeClr val="dk1"/>
              </a:buClr>
              <a:buSzPts val="1100"/>
              <a:buFont typeface="Arial" panose="020B0604020202090204"/>
              <a:buNone/>
            </a:pPr>
            <a:endParaRPr lang="en-GB" dirty="0"/>
          </a:p>
          <a:p>
            <a:pPr marL="0" lvl="0" indent="0" algn="l" rtl="0">
              <a:lnSpc>
                <a:spcPct val="115000"/>
              </a:lnSpc>
              <a:spcBef>
                <a:spcPts val="1600"/>
              </a:spcBef>
              <a:spcAft>
                <a:spcPts val="1600"/>
              </a:spcAft>
              <a:buSzPts val="1400"/>
              <a:buNone/>
            </a:pPr>
            <a:r>
              <a:rPr lang="en-GB" dirty="0"/>
              <a:t>Cutoff frequency: 3</a:t>
            </a:r>
          </a:p>
        </p:txBody>
      </p:sp>
      <p:sp>
        <p:nvSpPr>
          <p:cNvPr id="142" name="Google Shape;142;p3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b="1" dirty="0"/>
              <a:t>Submarine + Fish</a:t>
            </a:r>
            <a:endParaRPr b="1" dirty="0"/>
          </a:p>
          <a:p>
            <a:pPr marL="0" lvl="0" indent="0" algn="l" rtl="0">
              <a:lnSpc>
                <a:spcPct val="115000"/>
              </a:lnSpc>
              <a:spcBef>
                <a:spcPts val="1600"/>
              </a:spcBef>
              <a:spcAft>
                <a:spcPts val="0"/>
              </a:spcAft>
              <a:buClr>
                <a:schemeClr val="dk1"/>
              </a:buClr>
              <a:buSzPts val="1100"/>
              <a:buFont typeface="Arial" panose="020B0604020202090204"/>
              <a:buNone/>
            </a:pPr>
            <a:endParaRPr lang="en-GB" dirty="0"/>
          </a:p>
          <a:p>
            <a:pPr marL="0" lvl="0" indent="0" algn="l" rtl="0">
              <a:lnSpc>
                <a:spcPct val="115000"/>
              </a:lnSpc>
              <a:spcBef>
                <a:spcPts val="1600"/>
              </a:spcBef>
              <a:spcAft>
                <a:spcPts val="0"/>
              </a:spcAft>
              <a:buClr>
                <a:schemeClr val="dk1"/>
              </a:buClr>
              <a:buSzPts val="1100"/>
              <a:buFont typeface="Arial" panose="020B0604020202090204"/>
              <a:buNone/>
            </a:pPr>
            <a:endParaRPr lang="en-GB" dirty="0"/>
          </a:p>
          <a:p>
            <a:pPr marL="0" lvl="0" indent="0" algn="l" rtl="0">
              <a:lnSpc>
                <a:spcPct val="115000"/>
              </a:lnSpc>
              <a:spcBef>
                <a:spcPts val="1600"/>
              </a:spcBef>
              <a:spcAft>
                <a:spcPts val="0"/>
              </a:spcAft>
              <a:buClr>
                <a:schemeClr val="dk1"/>
              </a:buClr>
              <a:buSzPts val="1100"/>
              <a:buFont typeface="Arial" panose="020B0604020202090204"/>
              <a:buNone/>
            </a:pPr>
            <a:endParaRPr lang="en-GB" dirty="0"/>
          </a:p>
          <a:p>
            <a:pPr marL="0" lvl="0" indent="0" algn="l" rtl="0">
              <a:lnSpc>
                <a:spcPct val="115000"/>
              </a:lnSpc>
              <a:spcBef>
                <a:spcPts val="1600"/>
              </a:spcBef>
              <a:spcAft>
                <a:spcPts val="0"/>
              </a:spcAft>
              <a:buClr>
                <a:schemeClr val="dk1"/>
              </a:buClr>
              <a:buSzPts val="1100"/>
              <a:buFont typeface="Arial" panose="020B0604020202090204"/>
              <a:buNone/>
            </a:pPr>
            <a:endParaRPr lang="en-GB" dirty="0"/>
          </a:p>
          <a:p>
            <a:pPr marL="0" lvl="0" indent="0" algn="l" rtl="0">
              <a:lnSpc>
                <a:spcPct val="115000"/>
              </a:lnSpc>
              <a:spcBef>
                <a:spcPts val="1600"/>
              </a:spcBef>
              <a:spcAft>
                <a:spcPts val="0"/>
              </a:spcAft>
              <a:buClr>
                <a:schemeClr val="dk1"/>
              </a:buClr>
              <a:buSzPts val="1100"/>
              <a:buFont typeface="Arial" panose="020B0604020202090204"/>
              <a:buNone/>
            </a:pPr>
            <a:endParaRPr lang="en-GB" dirty="0"/>
          </a:p>
          <a:p>
            <a:pPr marL="0" lvl="0" indent="0" algn="l" rtl="0">
              <a:lnSpc>
                <a:spcPct val="115000"/>
              </a:lnSpc>
              <a:spcBef>
                <a:spcPts val="1600"/>
              </a:spcBef>
              <a:spcAft>
                <a:spcPts val="1600"/>
              </a:spcAft>
              <a:buClr>
                <a:schemeClr val="dk1"/>
              </a:buClr>
              <a:buSzPts val="1100"/>
              <a:buFont typeface="Arial" panose="020B0604020202090204"/>
              <a:buNone/>
            </a:pPr>
            <a:r>
              <a:rPr lang="en-GB" dirty="0"/>
              <a:t>Cutoff frequency: 2</a:t>
            </a:r>
            <a:endParaRPr b="1" dirty="0"/>
          </a:p>
        </p:txBody>
      </p:sp>
      <p:pic>
        <p:nvPicPr>
          <p:cNvPr id="3" name="图片 2">
            <a:extLst>
              <a:ext uri="{FF2B5EF4-FFF2-40B4-BE49-F238E27FC236}">
                <a16:creationId xmlns:a16="http://schemas.microsoft.com/office/drawing/2014/main" id="{8EAEED1B-13A5-4448-BF31-D8472B714144}"/>
              </a:ext>
            </a:extLst>
          </p:cNvPr>
          <p:cNvPicPr>
            <a:picLocks noChangeAspect="1"/>
          </p:cNvPicPr>
          <p:nvPr/>
        </p:nvPicPr>
        <p:blipFill>
          <a:blip r:embed="rId3"/>
          <a:stretch>
            <a:fillRect/>
          </a:stretch>
        </p:blipFill>
        <p:spPr>
          <a:xfrm>
            <a:off x="311700" y="1527051"/>
            <a:ext cx="2031294" cy="2392413"/>
          </a:xfrm>
          <a:prstGeom prst="rect">
            <a:avLst/>
          </a:prstGeom>
        </p:spPr>
      </p:pic>
      <p:pic>
        <p:nvPicPr>
          <p:cNvPr id="9" name="图片 8">
            <a:extLst>
              <a:ext uri="{FF2B5EF4-FFF2-40B4-BE49-F238E27FC236}">
                <a16:creationId xmlns:a16="http://schemas.microsoft.com/office/drawing/2014/main" id="{20E5A325-4D95-BD2D-47EB-7B357C49A569}"/>
              </a:ext>
            </a:extLst>
          </p:cNvPr>
          <p:cNvPicPr>
            <a:picLocks noChangeAspect="1"/>
          </p:cNvPicPr>
          <p:nvPr/>
        </p:nvPicPr>
        <p:blipFill>
          <a:blip r:embed="rId4"/>
          <a:stretch>
            <a:fillRect/>
          </a:stretch>
        </p:blipFill>
        <p:spPr>
          <a:xfrm>
            <a:off x="4832400" y="1527051"/>
            <a:ext cx="2836749" cy="232235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Part 2: Hybrid images with PyTorch</a:t>
            </a:r>
          </a:p>
        </p:txBody>
      </p:sp>
      <p:sp>
        <p:nvSpPr>
          <p:cNvPr id="148" name="Google Shape;148;p3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90204"/>
              <a:buNone/>
            </a:pPr>
            <a:r>
              <a:rPr lang="en-GB" b="1"/>
              <a:t>Cat + Dog</a:t>
            </a:r>
            <a:endParaRPr b="1"/>
          </a:p>
          <a:p>
            <a:pPr marL="0" lvl="0" indent="0" algn="l" rtl="0">
              <a:lnSpc>
                <a:spcPct val="115000"/>
              </a:lnSpc>
              <a:spcBef>
                <a:spcPts val="1600"/>
              </a:spcBef>
              <a:spcAft>
                <a:spcPts val="1600"/>
              </a:spcAft>
              <a:buSzPts val="1400"/>
              <a:buNone/>
            </a:pPr>
            <a:r>
              <a:rPr lang="en-GB"/>
              <a:t>[insert your hybrid image here]</a:t>
            </a:r>
          </a:p>
        </p:txBody>
      </p:sp>
      <p:sp>
        <p:nvSpPr>
          <p:cNvPr id="149" name="Google Shape;149;p3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90204"/>
              <a:buNone/>
            </a:pPr>
            <a:r>
              <a:rPr lang="en-GB" b="1"/>
              <a:t>Motorcycle + Bicycle</a:t>
            </a:r>
          </a:p>
          <a:p>
            <a:pPr marL="0" lvl="0" indent="0" algn="l" rtl="0">
              <a:lnSpc>
                <a:spcPct val="115000"/>
              </a:lnSpc>
              <a:spcBef>
                <a:spcPts val="1600"/>
              </a:spcBef>
              <a:spcAft>
                <a:spcPts val="1600"/>
              </a:spcAft>
              <a:buSzPts val="1400"/>
              <a:buNone/>
            </a:pPr>
            <a:r>
              <a:rPr lang="en-GB"/>
              <a:t>[insert your hybrid image here]</a:t>
            </a:r>
          </a:p>
        </p:txBody>
      </p:sp>
      <p:pic>
        <p:nvPicPr>
          <p:cNvPr id="3" name="图片 2">
            <a:extLst>
              <a:ext uri="{FF2B5EF4-FFF2-40B4-BE49-F238E27FC236}">
                <a16:creationId xmlns:a16="http://schemas.microsoft.com/office/drawing/2014/main" id="{B6820B0F-1709-8D76-F8E9-CDAB2382EB8F}"/>
              </a:ext>
            </a:extLst>
          </p:cNvPr>
          <p:cNvPicPr>
            <a:picLocks noChangeAspect="1"/>
          </p:cNvPicPr>
          <p:nvPr/>
        </p:nvPicPr>
        <p:blipFill>
          <a:blip r:embed="rId3"/>
          <a:stretch>
            <a:fillRect/>
          </a:stretch>
        </p:blipFill>
        <p:spPr>
          <a:xfrm>
            <a:off x="311700" y="1576056"/>
            <a:ext cx="3399047" cy="2992819"/>
          </a:xfrm>
          <a:prstGeom prst="rect">
            <a:avLst/>
          </a:prstGeom>
        </p:spPr>
      </p:pic>
      <p:pic>
        <p:nvPicPr>
          <p:cNvPr id="7" name="图片 6">
            <a:extLst>
              <a:ext uri="{FF2B5EF4-FFF2-40B4-BE49-F238E27FC236}">
                <a16:creationId xmlns:a16="http://schemas.microsoft.com/office/drawing/2014/main" id="{978A2D5F-776F-A1B9-8BEA-07C38F7F38F4}"/>
              </a:ext>
            </a:extLst>
          </p:cNvPr>
          <p:cNvPicPr>
            <a:picLocks noChangeAspect="1"/>
          </p:cNvPicPr>
          <p:nvPr/>
        </p:nvPicPr>
        <p:blipFill>
          <a:blip r:embed="rId4"/>
          <a:stretch>
            <a:fillRect/>
          </a:stretch>
        </p:blipFill>
        <p:spPr>
          <a:xfrm>
            <a:off x="4572000" y="1643715"/>
            <a:ext cx="4314825" cy="2857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Part 2: Hybrid images with PyTorch</a:t>
            </a:r>
          </a:p>
        </p:txBody>
      </p:sp>
      <p:sp>
        <p:nvSpPr>
          <p:cNvPr id="155" name="Google Shape;155;p3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90204"/>
              <a:buNone/>
            </a:pPr>
            <a:r>
              <a:rPr lang="en-GB" b="1"/>
              <a:t>Plane + Bird</a:t>
            </a:r>
          </a:p>
          <a:p>
            <a:pPr marL="0" lvl="0" indent="0" algn="l" rtl="0">
              <a:lnSpc>
                <a:spcPct val="115000"/>
              </a:lnSpc>
              <a:spcBef>
                <a:spcPts val="1600"/>
              </a:spcBef>
              <a:spcAft>
                <a:spcPts val="1600"/>
              </a:spcAft>
              <a:buSzPts val="1400"/>
              <a:buNone/>
            </a:pPr>
            <a:r>
              <a:rPr lang="en-GB"/>
              <a:t>[insert your hybrid image here]</a:t>
            </a:r>
          </a:p>
        </p:txBody>
      </p:sp>
      <p:sp>
        <p:nvSpPr>
          <p:cNvPr id="156" name="Google Shape;156;p3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b="1"/>
              <a:t>Einstein + Marilyn</a:t>
            </a:r>
            <a:endParaRPr b="1"/>
          </a:p>
          <a:p>
            <a:pPr marL="0" lvl="0" indent="0" algn="l" rtl="0">
              <a:lnSpc>
                <a:spcPct val="115000"/>
              </a:lnSpc>
              <a:spcBef>
                <a:spcPts val="1600"/>
              </a:spcBef>
              <a:spcAft>
                <a:spcPts val="1600"/>
              </a:spcAft>
              <a:buSzPts val="1400"/>
              <a:buNone/>
            </a:pPr>
            <a:r>
              <a:rPr lang="en-GB"/>
              <a:t>[insert your hybrid image here]</a:t>
            </a:r>
          </a:p>
        </p:txBody>
      </p:sp>
      <p:pic>
        <p:nvPicPr>
          <p:cNvPr id="3" name="图片 2">
            <a:extLst>
              <a:ext uri="{FF2B5EF4-FFF2-40B4-BE49-F238E27FC236}">
                <a16:creationId xmlns:a16="http://schemas.microsoft.com/office/drawing/2014/main" id="{ACBFE29D-F281-7B6F-0AC6-7B77EB9F9C6A}"/>
              </a:ext>
            </a:extLst>
          </p:cNvPr>
          <p:cNvPicPr>
            <a:picLocks noChangeAspect="1"/>
          </p:cNvPicPr>
          <p:nvPr/>
        </p:nvPicPr>
        <p:blipFill>
          <a:blip r:embed="rId3"/>
          <a:stretch>
            <a:fillRect/>
          </a:stretch>
        </p:blipFill>
        <p:spPr>
          <a:xfrm>
            <a:off x="311700" y="1580984"/>
            <a:ext cx="3571875" cy="3152775"/>
          </a:xfrm>
          <a:prstGeom prst="rect">
            <a:avLst/>
          </a:prstGeom>
        </p:spPr>
      </p:pic>
      <p:pic>
        <p:nvPicPr>
          <p:cNvPr id="7" name="图片 6">
            <a:extLst>
              <a:ext uri="{FF2B5EF4-FFF2-40B4-BE49-F238E27FC236}">
                <a16:creationId xmlns:a16="http://schemas.microsoft.com/office/drawing/2014/main" id="{8566101C-C5F6-E14B-B05C-CCDCB239A79B}"/>
              </a:ext>
            </a:extLst>
          </p:cNvPr>
          <p:cNvPicPr>
            <a:picLocks noChangeAspect="1"/>
          </p:cNvPicPr>
          <p:nvPr/>
        </p:nvPicPr>
        <p:blipFill>
          <a:blip r:embed="rId4"/>
          <a:stretch>
            <a:fillRect/>
          </a:stretch>
        </p:blipFill>
        <p:spPr>
          <a:xfrm>
            <a:off x="4832400" y="1580984"/>
            <a:ext cx="2562313" cy="301783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942</Words>
  <Application>Microsoft Office PowerPoint</Application>
  <PresentationFormat>全屏显示(16:9)</PresentationFormat>
  <Paragraphs>116</Paragraphs>
  <Slides>16</Slides>
  <Notes>16</Notes>
  <HiddenSlides>0</HiddenSlides>
  <MMClips>0</MMClips>
  <ScaleCrop>false</ScaleCrop>
  <HeadingPairs>
    <vt:vector size="6" baseType="variant">
      <vt:variant>
        <vt:lpstr>已用的字体</vt:lpstr>
      </vt:variant>
      <vt:variant>
        <vt:i4>1</vt:i4>
      </vt:variant>
      <vt:variant>
        <vt:lpstr>主题</vt:lpstr>
      </vt:variant>
      <vt:variant>
        <vt:i4>2</vt:i4>
      </vt:variant>
      <vt:variant>
        <vt:lpstr>幻灯片标题</vt:lpstr>
      </vt:variant>
      <vt:variant>
        <vt:i4>16</vt:i4>
      </vt:variant>
    </vt:vector>
  </HeadingPairs>
  <TitlesOfParts>
    <vt:vector size="19" baseType="lpstr">
      <vt:lpstr>Arial</vt:lpstr>
      <vt:lpstr>Simple Light</vt:lpstr>
      <vt:lpstr>Simple Light</vt:lpstr>
      <vt:lpstr>Computer Vision Project 1</vt:lpstr>
      <vt:lpstr>Part 1: Image filtering</vt:lpstr>
      <vt:lpstr>Part 1: Image filtering</vt:lpstr>
      <vt:lpstr>Part 1: Image filtering</vt:lpstr>
      <vt:lpstr>Part 1: Hybrid images</vt:lpstr>
      <vt:lpstr>Part 1: Hybrid images</vt:lpstr>
      <vt:lpstr>Part 1: Hybrid images</vt:lpstr>
      <vt:lpstr>Part 2: Hybrid images with PyTorch</vt:lpstr>
      <vt:lpstr>Part 2: Hybrid images with PyTorch</vt:lpstr>
      <vt:lpstr>Part 2: Hybrid images with PyTorch</vt:lpstr>
      <vt:lpstr>Part 3</vt:lpstr>
      <vt:lpstr>Part 3</vt:lpstr>
      <vt:lpstr>Part 3</vt:lpstr>
      <vt:lpstr>Part 3</vt:lpstr>
      <vt:lpstr>Part 3</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 Project 1</dc:title>
  <dc:creator/>
  <cp:lastModifiedBy>Matt</cp:lastModifiedBy>
  <cp:revision>11</cp:revision>
  <dcterms:created xsi:type="dcterms:W3CDTF">2021-03-27T20:03:32Z</dcterms:created>
  <dcterms:modified xsi:type="dcterms:W3CDTF">2024-04-02T15:31:33Z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2052-2.1.2.3417</vt:lpwstr>
  </property>
</Properties>
</file>