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11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49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9564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317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223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997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43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55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2/18/2021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217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2/18/2021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80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04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4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37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7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90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19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1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E8FD-C449-404D-A088-B890E9AC89D7}" type="datetimeFigureOut">
              <a:rPr lang="fr-FR" smtClean="0"/>
              <a:t>18/02/2021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D3F8-2A35-48B0-AF4D-96F0AF8AF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91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5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onk.com/sogrady/2020/02/28/language-rankings-1-20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Développeur Web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Les bassins d’emploi, les salaires.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9188" y="1491346"/>
            <a:ext cx="6873240" cy="59560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N°1	Lyon (auvergne-</a:t>
            </a:r>
            <a:r>
              <a:rPr lang="fr-FR" sz="2800" dirty="0" err="1" smtClean="0"/>
              <a:t>rhône</a:t>
            </a:r>
            <a:r>
              <a:rPr lang="fr-FR" sz="2800" dirty="0" smtClean="0"/>
              <a:t> alpes)</a:t>
            </a:r>
            <a:endParaRPr lang="fr-FR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3681" y="3096207"/>
            <a:ext cx="6873240" cy="3094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Lyon est le deuxième pôle T</a:t>
            </a:r>
            <a:r>
              <a:rPr lang="fr-FR" dirty="0" smtClean="0"/>
              <a:t>ech </a:t>
            </a:r>
            <a:r>
              <a:rPr lang="fr-FR" dirty="0"/>
              <a:t>français après Paris. Elle se place actuellement comme la ville attirant le plus de jeunes travailleurs.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7 000 entreprises numérique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42 000 emplois</a:t>
            </a:r>
            <a:endParaRPr lang="fr-FR" dirty="0"/>
          </a:p>
        </p:txBody>
      </p:sp>
      <p:pic>
        <p:nvPicPr>
          <p:cNvPr id="3074" name="Picture 2" descr="Résultat de recherche d'images pour &quot;ly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921" y="2631234"/>
            <a:ext cx="5050972" cy="37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3415" y="2384366"/>
            <a:ext cx="6873240" cy="3409605"/>
          </a:xfrm>
        </p:spPr>
        <p:txBody>
          <a:bodyPr/>
          <a:lstStyle/>
          <a:p>
            <a:r>
              <a:rPr lang="fr-FR" dirty="0" smtClean="0"/>
              <a:t>D’autres villes suivent la tendance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Bordeaux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Grenoble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Rennes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Toulouse…</a:t>
            </a:r>
            <a:endParaRPr lang="fr-FR" dirty="0"/>
          </a:p>
        </p:txBody>
      </p:sp>
      <p:pic>
        <p:nvPicPr>
          <p:cNvPr id="1026" name="Picture 2" descr="Résultat de recherche d'images pour &quot;bordeau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772" y="1017183"/>
            <a:ext cx="6372225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417118" y="529418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Bordeaux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35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85799" y="1524000"/>
            <a:ext cx="10710949" cy="1600200"/>
          </a:xfrm>
        </p:spPr>
        <p:txBody>
          <a:bodyPr/>
          <a:lstStyle/>
          <a:p>
            <a:r>
              <a:rPr lang="fr-FR" dirty="0" smtClean="0"/>
              <a:t>et le </a:t>
            </a:r>
            <a:r>
              <a:rPr lang="fr-FR" dirty="0" err="1" smtClean="0"/>
              <a:t>teletravail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Depuis 2020 et l’arrivée du COVID-19, les entreprises s’ouvrent de plus en plus au télétravail.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crise sanitaire a permis de révéler que </a:t>
            </a:r>
            <a:r>
              <a:rPr lang="fr-FR" dirty="0"/>
              <a:t>les travailleurs concernés par le télétravail représentaient </a:t>
            </a:r>
            <a:r>
              <a:rPr lang="fr-FR" dirty="0" smtClean="0"/>
              <a:t>un tiers de la population active française.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On peut donc penser que beaucoup de changements vont encore intervenir dans les prochaines années sur nos habitudes de travails et la localisation des emplois…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0" y="1860418"/>
            <a:ext cx="4242349" cy="36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614107"/>
            <a:ext cx="12192000" cy="1014393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Le salaire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2463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salaire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0647" y="2603350"/>
            <a:ext cx="10820400" cy="466344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Combien gagne un Développeur Web ?</a:t>
            </a:r>
          </a:p>
          <a:p>
            <a:endParaRPr lang="fr-FR" dirty="0"/>
          </a:p>
          <a:p>
            <a:pPr lvl="1"/>
            <a:r>
              <a:rPr lang="fr-FR" dirty="0" smtClean="0"/>
              <a:t>L’expérience</a:t>
            </a:r>
          </a:p>
          <a:p>
            <a:pPr lvl="3"/>
            <a:r>
              <a:rPr lang="fr-FR" dirty="0" smtClean="0"/>
              <a:t>Junior, confirmé, senior,..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Technologie</a:t>
            </a:r>
          </a:p>
          <a:p>
            <a:pPr lvl="3"/>
            <a:r>
              <a:rPr lang="fr-FR" dirty="0" smtClean="0"/>
              <a:t>PHP</a:t>
            </a:r>
            <a:r>
              <a:rPr lang="fr-FR" dirty="0" smtClean="0"/>
              <a:t>, Java, </a:t>
            </a:r>
            <a:r>
              <a:rPr lang="fr-FR" dirty="0" err="1" smtClean="0"/>
              <a:t>Javascript</a:t>
            </a:r>
            <a:r>
              <a:rPr lang="fr-FR" dirty="0" smtClean="0"/>
              <a:t>,..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La géographie</a:t>
            </a:r>
          </a:p>
          <a:p>
            <a:pPr lvl="3"/>
            <a:r>
              <a:rPr lang="fr-FR" dirty="0" smtClean="0"/>
              <a:t>Paris</a:t>
            </a:r>
            <a:r>
              <a:rPr lang="fr-FR" dirty="0" smtClean="0"/>
              <a:t>, Rennes, Bordeaux</a:t>
            </a:r>
            <a:r>
              <a:rPr lang="fr-FR" dirty="0"/>
              <a:t>,</a:t>
            </a:r>
            <a:r>
              <a:rPr lang="fr-FR" dirty="0" smtClean="0"/>
              <a:t>..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« En freelance »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smtClean="0"/>
              <a:t> 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035500" y="5255599"/>
            <a:ext cx="37006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+15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à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33%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 région parisienne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035500" y="4401664"/>
            <a:ext cx="1161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PHP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Flèche vers le bas 8"/>
          <p:cNvSpPr/>
          <p:nvPr/>
        </p:nvSpPr>
        <p:spPr>
          <a:xfrm>
            <a:off x="7702475" y="4426751"/>
            <a:ext cx="268941" cy="344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305365" y="4426752"/>
            <a:ext cx="14307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Clojure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lèche vers le bas 10"/>
          <p:cNvSpPr/>
          <p:nvPr/>
        </p:nvSpPr>
        <p:spPr>
          <a:xfrm rot="10800000">
            <a:off x="10295066" y="4426751"/>
            <a:ext cx="268941" cy="34424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4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L’expérience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892885"/>
          </a:xfrm>
        </p:spPr>
        <p:txBody>
          <a:bodyPr>
            <a:normAutofit/>
          </a:bodyPr>
          <a:lstStyle/>
          <a:p>
            <a:r>
              <a:rPr lang="fr-FR" dirty="0" smtClean="0"/>
              <a:t>Développeur junior :</a:t>
            </a:r>
          </a:p>
          <a:p>
            <a:pPr marL="457200" lvl="1" indent="0">
              <a:buNone/>
            </a:pPr>
            <a:r>
              <a:rPr lang="fr-FR" sz="1600" dirty="0" smtClean="0"/>
              <a:t>Le développeur junior est juste formé. Il n’a jamais réalisé de projets </a:t>
            </a:r>
            <a:r>
              <a:rPr lang="fr-FR" sz="1600" dirty="0" smtClean="0"/>
              <a:t>concrets au niveau professionnel.</a:t>
            </a:r>
            <a:endParaRPr lang="fr-FR" sz="1600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42365" y="4800601"/>
            <a:ext cx="10820400" cy="162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Développeur senior 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 développeur senior est un développeur confirmé qui su dépasser son champs de compétences initial. Il à évidement une très bonne connaissance technique et quelques années d’expérience. Généralement plus de 6-7 ans d’expérience.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Mais il est aussi en capacité de faire monter en compétence les autres 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dév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de gérer un projet, de rédiger de la documentation (ou des ouvrages), d’animer des conférences.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85800" y="3224604"/>
            <a:ext cx="10820400" cy="1713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Développeur confirmé 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 développeur confirmé à participé à plusieurs projets et est autonome dans son domaine de compétences.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Il est également capable de ne pas se limiter à un seul cadre d’usage d’une technologie en particulier.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1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L’expérience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7" y="2056278"/>
            <a:ext cx="4884246" cy="220103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718" y="2056278"/>
            <a:ext cx="4787419" cy="34715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3477" y="5212008"/>
            <a:ext cx="5140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Environ 50% des développeurs ont entre 21 et 29 ans.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Près de 40% ont moins de 5 ans d’expériences pro cela signifie que 1 développeur sur 2 est junior.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3477" y="4130350"/>
            <a:ext cx="5593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https:www.jetbrains.com/Ip/devecosystem-2020/demographics/</a:t>
            </a:r>
            <a:endParaRPr kumimoji="0" lang="fr-FR" sz="105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90718" y="5689061"/>
            <a:ext cx="49154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https://insights.stackflow.com/survey/2020#developer-profile-years-coding-professionally</a:t>
            </a:r>
            <a:endParaRPr kumimoji="0" lang="fr-FR" sz="105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65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technologie utilisé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" y="1796526"/>
            <a:ext cx="5973284" cy="5061473"/>
          </a:xfrm>
        </p:spPr>
      </p:pic>
      <p:sp>
        <p:nvSpPr>
          <p:cNvPr id="9" name="ZoneTexte 8"/>
          <p:cNvSpPr txBox="1"/>
          <p:nvPr/>
        </p:nvSpPr>
        <p:spPr>
          <a:xfrm>
            <a:off x="6400800" y="2718762"/>
            <a:ext cx="47826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1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JavaScript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/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2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Python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Java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4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PHP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/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5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C#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6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C++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Ruby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8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CSS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/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9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TypeScript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/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 Swift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 Objective-C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 Scala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14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 Go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16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Shell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17 PowerShell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18 Perl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Kotlin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/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Haskell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00800" y="2162287"/>
            <a:ext cx="547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Langages de programmation les plus populaires :</a:t>
            </a:r>
            <a:endParaRPr kumimoji="0" lang="fr-F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42529" y="6196637"/>
            <a:ext cx="4840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classement de </a:t>
            </a:r>
            <a:r>
              <a:rPr kumimoji="0" lang="fr-FR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/>
              </a:rPr>
              <a:t>RedMonk</a:t>
            </a:r>
            <a:r>
              <a:rPr kumimoji="0" lang="fr-F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pour le 1</a:t>
            </a:r>
            <a:r>
              <a:rPr kumimoji="0" lang="fr-FR" sz="1000" b="0" i="1" u="none" strike="noStrike" kern="1200" cap="none" spc="0" normalizeH="0" baseline="3000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er</a:t>
            </a:r>
            <a:r>
              <a:rPr kumimoji="0" lang="fr-FR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trimestre 2020</a:t>
            </a:r>
          </a:p>
        </p:txBody>
      </p:sp>
    </p:spTree>
    <p:extLst>
      <p:ext uri="{BB962C8B-B14F-4D97-AF65-F5344CB8AC3E}">
        <p14:creationId xmlns:p14="http://schemas.microsoft.com/office/powerpoint/2010/main" val="23493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863879"/>
            <a:ext cx="8610600" cy="1293028"/>
          </a:xfrm>
        </p:spPr>
        <p:txBody>
          <a:bodyPr/>
          <a:lstStyle/>
          <a:p>
            <a:r>
              <a:rPr lang="fr-FR" dirty="0" smtClean="0"/>
              <a:t>La technologie utilisé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01" y="2156907"/>
            <a:ext cx="9703397" cy="4609653"/>
          </a:xfrm>
        </p:spPr>
      </p:pic>
      <p:sp>
        <p:nvSpPr>
          <p:cNvPr id="5" name="ZoneTexte 4"/>
          <p:cNvSpPr txBox="1"/>
          <p:nvPr/>
        </p:nvSpPr>
        <p:spPr>
          <a:xfrm>
            <a:off x="150607" y="2156907"/>
            <a:ext cx="912248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Clojure</a:t>
            </a: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	   80,000 €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F#        	   70,000 €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Aller      	   70,000 €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Scala    	   68,000 €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Elixir       	   66,000 €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Ruby    	   65,000 €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WebAssembly</a:t>
            </a: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65,000 €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Roulller</a:t>
            </a: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   62,000 €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Erlang		   61,000 €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Bash</a:t>
            </a: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/Shell	   59,000 €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		   54,000 €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Python	   53,000 €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Objectif c	   52,000 €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Manuscrit	   50,000 €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C#		   49,000 €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Rapide	   49,000 €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Kotlin</a:t>
            </a: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   47,000 €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1" i="0" u="none" strike="noStrike" kern="1200" cap="none" spc="0" normalizeH="0" baseline="0" noProof="0" dirty="0" smtClean="0">
                <a:ln>
                  <a:noFill/>
                </a:ln>
                <a:solidFill>
                  <a:srgbClr val="DF2E2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SQL</a:t>
            </a: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   47,000 €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F2E2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Javascript</a:t>
            </a: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   46,000 €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C++		   45,000 €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1" i="0" u="none" strike="noStrike" kern="1200" cap="none" spc="0" normalizeH="0" baseline="0" noProof="0" dirty="0" smtClean="0">
                <a:ln>
                  <a:noFill/>
                </a:ln>
                <a:solidFill>
                  <a:srgbClr val="DF2E2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HTML/CSS</a:t>
            </a: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   45,000 €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VBA		   45,000 €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Assemblée	   42,000 €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		   42,000 €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Java		   42,000 €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971615" y="2162285"/>
            <a:ext cx="580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Langages de programmation les mieux rémunérées :</a:t>
            </a:r>
            <a:endParaRPr kumimoji="0" lang="fr-F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94438" y="3894268"/>
            <a:ext cx="5034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 fonction du langage de programmation utilisé les salaires varie, plus le langage est « peu commun » plus le salaire est élevé mais à défaut les offres d’emploi ce feront rare.. 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2922" y="3861995"/>
            <a:ext cx="5056094" cy="1000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19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SITUATION GEOGRAPHIQUE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03" y="2057401"/>
            <a:ext cx="6263462" cy="4024313"/>
          </a:xfrm>
        </p:spPr>
      </p:pic>
      <p:sp>
        <p:nvSpPr>
          <p:cNvPr id="6" name="ZoneTexte 5"/>
          <p:cNvSpPr txBox="1"/>
          <p:nvPr/>
        </p:nvSpPr>
        <p:spPr>
          <a:xfrm>
            <a:off x="5981252" y="6207162"/>
            <a:ext cx="6002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https://www.linkedin.com/salary/explorer?countryCode=xx&amp;geoId=105015875&amp;maxYearsExperience=999&amp;minYearsExperience=15&amp;titleId=100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58702"/>
              </p:ext>
            </p:extLst>
          </p:nvPr>
        </p:nvGraphicFramePr>
        <p:xfrm>
          <a:off x="127897" y="2057402"/>
          <a:ext cx="5476836" cy="402431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77421">
                  <a:extLst>
                    <a:ext uri="{9D8B030D-6E8A-4147-A177-3AD203B41FA5}">
                      <a16:colId xmlns:a16="http://schemas.microsoft.com/office/drawing/2014/main" val="3395367719"/>
                    </a:ext>
                  </a:extLst>
                </a:gridCol>
                <a:gridCol w="1699708">
                  <a:extLst>
                    <a:ext uri="{9D8B030D-6E8A-4147-A177-3AD203B41FA5}">
                      <a16:colId xmlns:a16="http://schemas.microsoft.com/office/drawing/2014/main" val="4138534525"/>
                    </a:ext>
                  </a:extLst>
                </a:gridCol>
                <a:gridCol w="1699707">
                  <a:extLst>
                    <a:ext uri="{9D8B030D-6E8A-4147-A177-3AD203B41FA5}">
                      <a16:colId xmlns:a16="http://schemas.microsoft.com/office/drawing/2014/main" val="2075493771"/>
                    </a:ext>
                  </a:extLst>
                </a:gridCol>
              </a:tblGrid>
              <a:tr h="67467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Développeur  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Ile de France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27868"/>
                  </a:ext>
                </a:extLst>
              </a:tr>
              <a:tr h="1116547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Front end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45,362</a:t>
                      </a:r>
                      <a:r>
                        <a:rPr lang="fr-FR" baseline="0" dirty="0" smtClean="0"/>
                        <a:t> €</a:t>
                      </a:r>
                    </a:p>
                    <a:p>
                      <a:pPr algn="ctr"/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39,152 €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57880"/>
                  </a:ext>
                </a:extLst>
              </a:tr>
              <a:tr h="1116547"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Full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stack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46,591 €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40,785 €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2645"/>
                  </a:ext>
                </a:extLst>
              </a:tr>
              <a:tr h="1116547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Back end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45,542 €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39,262 €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51614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505610" y="6207162"/>
            <a:ext cx="4991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Source: fr.indeed.com (Salaires médians/an Brut)</a:t>
            </a:r>
            <a:endParaRPr kumimoji="0" lang="fr-FR" sz="12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7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67988"/>
            <a:ext cx="12192000" cy="1293028"/>
          </a:xfrm>
        </p:spPr>
        <p:txBody>
          <a:bodyPr/>
          <a:lstStyle/>
          <a:p>
            <a:pPr algn="ctr"/>
            <a:r>
              <a:rPr lang="fr-FR" dirty="0" err="1" smtClean="0"/>
              <a:t>LeS</a:t>
            </a:r>
            <a:r>
              <a:rPr lang="fr-FR" dirty="0" smtClean="0"/>
              <a:t> </a:t>
            </a:r>
            <a:r>
              <a:rPr lang="fr-FR" dirty="0" err="1" smtClean="0"/>
              <a:t>bassinS</a:t>
            </a:r>
            <a:r>
              <a:rPr lang="fr-FR" dirty="0" smtClean="0"/>
              <a:t> d’emploi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7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FREELANCE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001384"/>
          </a:xfrm>
        </p:spPr>
        <p:txBody>
          <a:bodyPr/>
          <a:lstStyle/>
          <a:p>
            <a:r>
              <a:rPr lang="fr-FR" sz="1600" dirty="0"/>
              <a:t>En tant que freelance, sa rémunération dépend du nombre de clients et des tarifs qu’il applique. </a:t>
            </a:r>
            <a:r>
              <a:rPr lang="fr-FR" sz="1600" b="1" dirty="0"/>
              <a:t>Le tarif journalier d’un développeur freelance peut aller de </a:t>
            </a:r>
            <a:r>
              <a:rPr lang="fr-FR" sz="1600" b="1" dirty="0">
                <a:solidFill>
                  <a:schemeClr val="accent1"/>
                </a:solidFill>
              </a:rPr>
              <a:t>150€ </a:t>
            </a:r>
            <a:r>
              <a:rPr lang="fr-FR" sz="1600" b="1" dirty="0"/>
              <a:t>à </a:t>
            </a:r>
            <a:r>
              <a:rPr lang="fr-FR" sz="1600" b="1" dirty="0">
                <a:solidFill>
                  <a:schemeClr val="accent1"/>
                </a:solidFill>
              </a:rPr>
              <a:t>800€ </a:t>
            </a:r>
            <a:r>
              <a:rPr lang="fr-FR" sz="1600" b="1" dirty="0"/>
              <a:t>par jour. </a:t>
            </a:r>
            <a:r>
              <a:rPr lang="fr-FR" sz="1600" dirty="0"/>
              <a:t>Il varie en fonction de son expérience, de ses capacités, de sa réputation mais aussi de son talent pour se vendre</a:t>
            </a:r>
            <a:r>
              <a:rPr lang="fr-FR" sz="1600" dirty="0" smtClean="0"/>
              <a:t>.</a:t>
            </a:r>
          </a:p>
          <a:p>
            <a:endParaRPr lang="fr-FR" sz="1600" dirty="0"/>
          </a:p>
          <a:p>
            <a:r>
              <a:rPr lang="fr-FR" sz="1600" dirty="0" smtClean="0"/>
              <a:t>Le </a:t>
            </a:r>
            <a:r>
              <a:rPr lang="fr-FR" sz="1600" dirty="0"/>
              <a:t>revenu annuel d’un développeur web sur Paris passe de </a:t>
            </a:r>
            <a:r>
              <a:rPr lang="fr-FR" sz="1600" dirty="0" smtClean="0"/>
              <a:t>: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sz="1600" dirty="0"/>
              <a:t>60-80 K€ pour un profil confirmé à 80-150 K€ pour un profil expert sur Paris</a:t>
            </a:r>
          </a:p>
          <a:p>
            <a:r>
              <a:rPr lang="fr-FR" sz="1600" dirty="0"/>
              <a:t>50-70 K€ pour un profil confirmé à 71-100 K€ pour un profil expert dans les grandes villes</a:t>
            </a:r>
          </a:p>
          <a:p>
            <a:r>
              <a:rPr lang="fr-FR" sz="1600" dirty="0"/>
              <a:t>50-60 K€ pour un profil confirmé à 61-80 K€ pour un profil expert en </a:t>
            </a:r>
            <a:r>
              <a:rPr lang="fr-FR" sz="1600" dirty="0" smtClean="0"/>
              <a:t>région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55811" y="5462197"/>
            <a:ext cx="11080377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Il faut préciser que les tarifs d’un développeur indépendant ne correspondent pas à sa rémunération nette mais à son chiffre d’affaire.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Il faut ensuite enlever les frais (ordinateur, logiciels, déplacements, etc.) mais aussi les différents prélèvements et taxes (cotisations URSSAF, CFE, etc.).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91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2937418"/>
            <a:ext cx="8610600" cy="1293028"/>
          </a:xfrm>
        </p:spPr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0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266305"/>
            <a:ext cx="4114800" cy="160020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Répartition des salariés du secteur par région en 2019</a:t>
            </a:r>
            <a:endParaRPr lang="fr-FR" sz="24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683" y="746125"/>
            <a:ext cx="4938696" cy="5472113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L’Ile –de-France représente 50,9% du marché global de l’emploi du secteur numérique…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49,1% des salariés sont localisés en régions: principalement Auvergne-Rhône-Alpes, PACA, l’Occitanie, Pays de la Loire, puis Nouvelle Aquitaine, Bretagne et Hauts-de-France,</a:t>
            </a:r>
          </a:p>
        </p:txBody>
      </p:sp>
    </p:spTree>
    <p:extLst>
      <p:ext uri="{BB962C8B-B14F-4D97-AF65-F5344CB8AC3E}">
        <p14:creationId xmlns:p14="http://schemas.microsoft.com/office/powerpoint/2010/main" val="41542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033549"/>
            <a:ext cx="4114800" cy="160020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Croissance des salariés du numérique entre 2014 et 2019</a:t>
            </a:r>
            <a:endParaRPr lang="fr-FR" sz="24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3476" y="746125"/>
            <a:ext cx="5415111" cy="5472113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5800" y="3315392"/>
            <a:ext cx="4114800" cy="3094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Cependant 10 des 12 régions connaissent une croissance des effectifs plus importante qu’en Ile-de-France…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Notamment sur les façades Atlantiques (Nouvelle Aquitaine, Pays de la Loire, Bretagne)…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L’Occitanie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Et dans les Hauts de France entre 2014 et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5800" y="1281404"/>
            <a:ext cx="4114800" cy="160020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Part des annonces emploi du secteur numérique par région en 2020</a:t>
            </a:r>
            <a:endParaRPr lang="fr-FR" sz="2400" dirty="0"/>
          </a:p>
        </p:txBody>
      </p:sp>
      <p:pic>
        <p:nvPicPr>
          <p:cNvPr id="5" name="Espace réservé pour une image  4"/>
          <p:cNvPicPr preferRelativeResize="0"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3" y="1617079"/>
            <a:ext cx="6510337" cy="3730205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L’Ile-de-France représente plus </a:t>
            </a:r>
            <a:r>
              <a:rPr lang="fr-FR" dirty="0"/>
              <a:t>de 4 offres sur 10 dans le numérique en </a:t>
            </a:r>
            <a:r>
              <a:rPr lang="fr-FR" dirty="0" smtClean="0"/>
              <a:t>France (alors qu’elle ne compte que 19% de la population française 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croissance observée précédemment se confirme : L’Occitanie et les Pays de la Loire devance l’Auvergne-Rhône Alpes(2</a:t>
            </a:r>
            <a:r>
              <a:rPr lang="fr-FR" baseline="30000" dirty="0" smtClean="0"/>
              <a:t>e</a:t>
            </a:r>
            <a:r>
              <a:rPr lang="fr-FR" dirty="0" smtClean="0"/>
              <a:t> pôle de France).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PACA, Nouvelle Aquitaine, les DOM-TOM, Bretagne et les Hauts de France sont juste derrière.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779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169436"/>
            <a:ext cx="6873240" cy="1600200"/>
          </a:xfrm>
        </p:spPr>
        <p:txBody>
          <a:bodyPr/>
          <a:lstStyle/>
          <a:p>
            <a:r>
              <a:rPr lang="fr-FR" dirty="0" smtClean="0"/>
              <a:t>Quel type de contrat ?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4" y="3124200"/>
            <a:ext cx="6873240" cy="3094485"/>
          </a:xfrm>
        </p:spPr>
        <p:txBody>
          <a:bodyPr/>
          <a:lstStyle/>
          <a:p>
            <a:endParaRPr lang="fr-FR" dirty="0"/>
          </a:p>
          <a:p>
            <a:r>
              <a:rPr lang="fr-FR" dirty="0" smtClean="0"/>
              <a:t>Le marché français manque toujours de développeurs face à une demande toujours plus forte.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majorité des postes proposés sont en CDI (67,7%)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contrats CDD ne représente que 5,9% des recrutements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indépendants sont quand à eux 8,2%.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reste est composé de missions courtes (intérim…)</a:t>
            </a:r>
          </a:p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(source: frenchweb.fr)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04" y="2182391"/>
            <a:ext cx="50006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818731"/>
            <a:ext cx="12192000" cy="1293028"/>
          </a:xfrm>
        </p:spPr>
        <p:txBody>
          <a:bodyPr/>
          <a:lstStyle/>
          <a:p>
            <a:pPr algn="ctr"/>
            <a:r>
              <a:rPr lang="fr-FR" dirty="0" smtClean="0"/>
              <a:t>Le podium des villes les plus attractives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79983" y="3450681"/>
            <a:ext cx="9032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</a:t>
            </a:r>
            <a:r>
              <a:rPr lang="fr-FR" dirty="0"/>
              <a:t>3 villes T</a:t>
            </a:r>
            <a:r>
              <a:rPr lang="fr-FR" dirty="0" smtClean="0"/>
              <a:t>ech </a:t>
            </a:r>
            <a:r>
              <a:rPr lang="fr-FR" dirty="0"/>
              <a:t>françaises affichant la croissance la plus rapide de ces dernières </a:t>
            </a:r>
            <a:r>
              <a:rPr lang="fr-FR" dirty="0" smtClean="0"/>
              <a:t>années, </a:t>
            </a:r>
            <a:r>
              <a:rPr lang="fr-FR" dirty="0"/>
              <a:t>que ce soit économiquement ou </a:t>
            </a:r>
            <a:r>
              <a:rPr lang="fr-FR" dirty="0" err="1" smtClean="0"/>
              <a:t>attractivement</a:t>
            </a:r>
            <a:r>
              <a:rPr lang="fr-FR" dirty="0" smtClean="0"/>
              <a:t> </a:t>
            </a:r>
            <a:r>
              <a:rPr lang="fr-FR" dirty="0"/>
              <a:t>sur les secteurs du numérique</a:t>
            </a:r>
            <a:r>
              <a:rPr lang="fr-FR" dirty="0" smtClean="0"/>
              <a:t>.</a:t>
            </a:r>
          </a:p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(source: paris-jetequitte.com)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11" y="4914218"/>
            <a:ext cx="3556809" cy="133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18760" y="1175656"/>
            <a:ext cx="6873240" cy="606643"/>
          </a:xfrm>
        </p:spPr>
        <p:txBody>
          <a:bodyPr/>
          <a:lstStyle/>
          <a:p>
            <a:r>
              <a:rPr lang="fr-FR" dirty="0" smtClean="0"/>
              <a:t>N°3	Montpellier (Occitanie)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84776" y="3682787"/>
            <a:ext cx="5707224" cy="3094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Montpellier développe </a:t>
            </a:r>
            <a:r>
              <a:rPr lang="fr-FR" dirty="0"/>
              <a:t>depuis plusieurs années la culture de l’excellence en innovant principalement dans le </a:t>
            </a:r>
            <a:r>
              <a:rPr lang="fr-FR" dirty="0" err="1"/>
              <a:t>B</a:t>
            </a:r>
            <a:r>
              <a:rPr lang="fr-FR" dirty="0" err="1" smtClean="0"/>
              <a:t>ig</a:t>
            </a:r>
            <a:r>
              <a:rPr lang="fr-FR" dirty="0" smtClean="0"/>
              <a:t> </a:t>
            </a:r>
            <a:r>
              <a:rPr lang="fr-FR" dirty="0"/>
              <a:t>data et l’accès à internet.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2 000 entreprises numérique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19 900 emplois</a:t>
            </a:r>
            <a:endParaRPr lang="fr-FR" dirty="0"/>
          </a:p>
        </p:txBody>
      </p:sp>
      <p:pic>
        <p:nvPicPr>
          <p:cNvPr id="1026" name="Picture 2" descr="Résultat de recherche d'images pour &quot;montpellier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9" y="2385833"/>
            <a:ext cx="5846570" cy="292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8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18853" y="1772816"/>
            <a:ext cx="5973147" cy="614265"/>
          </a:xfrm>
        </p:spPr>
        <p:txBody>
          <a:bodyPr/>
          <a:lstStyle/>
          <a:p>
            <a:r>
              <a:rPr lang="fr-FR" dirty="0" smtClean="0"/>
              <a:t>N°2	Marseille (PACA)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30687" y="3198844"/>
            <a:ext cx="6161313" cy="3094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taux d’innovations de la ville est l’un des plus élevés en France. Elle se trouve à la tête notamment de plusieurs technologies de pointe axées principalement sur la communication sans contact (Bornes numériques, application mobile, QR codes, cartes </a:t>
            </a:r>
            <a:r>
              <a:rPr lang="fr-FR" dirty="0" smtClean="0"/>
              <a:t>City </a:t>
            </a:r>
            <a:r>
              <a:rPr lang="fr-FR" dirty="0" err="1"/>
              <a:t>P</a:t>
            </a:r>
            <a:r>
              <a:rPr lang="fr-FR" dirty="0" err="1" smtClean="0"/>
              <a:t>ass</a:t>
            </a:r>
            <a:r>
              <a:rPr lang="fr-FR" dirty="0"/>
              <a:t>…)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7 000 entreprises numérique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40 000 emplois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8 milliards de CA chaque année</a:t>
            </a:r>
            <a:endParaRPr lang="fr-FR" dirty="0"/>
          </a:p>
        </p:txBody>
      </p:sp>
      <p:pic>
        <p:nvPicPr>
          <p:cNvPr id="2050" name="Picture 2" descr="Résultat de recherche d'images pour &quot;marseill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6" y="2119518"/>
            <a:ext cx="5253136" cy="262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3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287</TotalTime>
  <Words>758</Words>
  <Application>Microsoft Office PowerPoint</Application>
  <PresentationFormat>Grand écran</PresentationFormat>
  <Paragraphs>174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Traînée de condensation</vt:lpstr>
      <vt:lpstr>1_Traînée de condensation</vt:lpstr>
      <vt:lpstr>Développeur Web</vt:lpstr>
      <vt:lpstr>LeS bassinS d’emploi</vt:lpstr>
      <vt:lpstr>Répartition des salariés du secteur par région en 2019</vt:lpstr>
      <vt:lpstr>Croissance des salariés du numérique entre 2014 et 2019</vt:lpstr>
      <vt:lpstr>Part des annonces emploi du secteur numérique par région en 2020</vt:lpstr>
      <vt:lpstr>Quel type de contrat ?</vt:lpstr>
      <vt:lpstr>Le podium des villes les plus attractives</vt:lpstr>
      <vt:lpstr>N°3 Montpellier (Occitanie)</vt:lpstr>
      <vt:lpstr>N°2 Marseille (PACA)</vt:lpstr>
      <vt:lpstr>N°1 Lyon (auvergne-rhône alpes)</vt:lpstr>
      <vt:lpstr>Présentation PowerPoint</vt:lpstr>
      <vt:lpstr>et le teletravail?</vt:lpstr>
      <vt:lpstr>Le salaire</vt:lpstr>
      <vt:lpstr>Le salaire</vt:lpstr>
      <vt:lpstr>L’expérience</vt:lpstr>
      <vt:lpstr>L’expérience</vt:lpstr>
      <vt:lpstr>La technologie utilisé</vt:lpstr>
      <vt:lpstr>La technologie utilisé</vt:lpstr>
      <vt:lpstr>LA SITUATION GEOGRAPHIQUE</vt:lpstr>
      <vt:lpstr>FREELANCE</vt:lpstr>
      <vt:lpstr>MERCI DE VOTRE ATTENTION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Développeur Web</dc:title>
  <dc:creator>80010-48-01</dc:creator>
  <cp:lastModifiedBy>80010-48-01</cp:lastModifiedBy>
  <cp:revision>31</cp:revision>
  <dcterms:created xsi:type="dcterms:W3CDTF">2021-02-17T14:00:36Z</dcterms:created>
  <dcterms:modified xsi:type="dcterms:W3CDTF">2021-02-18T12:58:37Z</dcterms:modified>
</cp:coreProperties>
</file>