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3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3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47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80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71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8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9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0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3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6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onk.com/sogrady/2020/02/28/language-rankings-1-2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14107"/>
            <a:ext cx="12192000" cy="1014393"/>
          </a:xfrm>
        </p:spPr>
        <p:txBody>
          <a:bodyPr/>
          <a:lstStyle/>
          <a:p>
            <a:pPr algn="ctr"/>
            <a:r>
              <a:rPr lang="fr-FR" dirty="0" smtClean="0"/>
              <a:t>salaire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1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Salarié(e)s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0647" y="2603350"/>
            <a:ext cx="10820400" cy="466344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Combien gagne un Développeur Web ?</a:t>
            </a:r>
          </a:p>
          <a:p>
            <a:endParaRPr lang="fr-FR" dirty="0"/>
          </a:p>
          <a:p>
            <a:pPr lvl="1"/>
            <a:r>
              <a:rPr lang="fr-FR" dirty="0" smtClean="0"/>
              <a:t>L’expérience</a:t>
            </a:r>
          </a:p>
          <a:p>
            <a:pPr lvl="3"/>
            <a:r>
              <a:rPr lang="fr-FR" dirty="0" smtClean="0"/>
              <a:t>Junior, confirmé, senior,..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 smtClean="0"/>
              <a:t>Technologie</a:t>
            </a:r>
          </a:p>
          <a:p>
            <a:pPr lvl="3"/>
            <a:r>
              <a:rPr lang="fr-FR" dirty="0" err="1" smtClean="0"/>
              <a:t>PHP,Java,Javascript</a:t>
            </a:r>
            <a:r>
              <a:rPr lang="fr-FR" dirty="0" smtClean="0"/>
              <a:t>,..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La géographie</a:t>
            </a:r>
          </a:p>
          <a:p>
            <a:pPr lvl="3"/>
            <a:r>
              <a:rPr lang="fr-FR" dirty="0" err="1" smtClean="0"/>
              <a:t>Paris,Renne,Bordeaux</a:t>
            </a:r>
            <a:r>
              <a:rPr lang="fr-FR" dirty="0"/>
              <a:t>,</a:t>
            </a:r>
            <a:r>
              <a:rPr lang="fr-FR" dirty="0" smtClean="0"/>
              <a:t>..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« En freelance »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035500" y="3410174"/>
            <a:ext cx="37006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+15 </a:t>
            </a:r>
            <a:r>
              <a:rPr lang="fr-FR" dirty="0" smtClean="0"/>
              <a:t>à </a:t>
            </a:r>
            <a:r>
              <a:rPr lang="fr-FR" dirty="0" smtClean="0">
                <a:solidFill>
                  <a:srgbClr val="FF0000"/>
                </a:solidFill>
              </a:rPr>
              <a:t>33% </a:t>
            </a:r>
            <a:r>
              <a:rPr lang="fr-FR" dirty="0" smtClean="0"/>
              <a:t>en région parisienne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035500" y="4401664"/>
            <a:ext cx="1161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9" name="Flèche vers le bas 8"/>
          <p:cNvSpPr/>
          <p:nvPr/>
        </p:nvSpPr>
        <p:spPr>
          <a:xfrm>
            <a:off x="7702475" y="4426751"/>
            <a:ext cx="268941" cy="344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305365" y="4426752"/>
            <a:ext cx="14307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Clojure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1" name="Flèche vers le bas 10"/>
          <p:cNvSpPr/>
          <p:nvPr/>
        </p:nvSpPr>
        <p:spPr>
          <a:xfrm rot="10800000">
            <a:off x="10295066" y="4426751"/>
            <a:ext cx="268941" cy="34424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9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L’expérience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892885"/>
          </a:xfrm>
        </p:spPr>
        <p:txBody>
          <a:bodyPr>
            <a:normAutofit/>
          </a:bodyPr>
          <a:lstStyle/>
          <a:p>
            <a:r>
              <a:rPr lang="fr-FR" dirty="0" smtClean="0"/>
              <a:t>Développeur junior :</a:t>
            </a:r>
          </a:p>
          <a:p>
            <a:pPr marL="457200" lvl="1" indent="0">
              <a:buNone/>
            </a:pPr>
            <a:r>
              <a:rPr lang="fr-FR" sz="1800" dirty="0" smtClean="0"/>
              <a:t>Le développeur junior est juste formé. Il n’a jamais réalisé de projets concrets</a:t>
            </a:r>
            <a:r>
              <a:rPr lang="fr-FR" dirty="0" smtClean="0"/>
              <a:t>.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42365" y="4800601"/>
            <a:ext cx="10820400" cy="162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Développeur senior :</a:t>
            </a:r>
          </a:p>
          <a:p>
            <a:pPr lvl="1"/>
            <a:r>
              <a:rPr lang="fr-FR" sz="1600" dirty="0" smtClean="0"/>
              <a:t>Un développeur senior est un développeur confirmé qui su dépasser son champs de compétences initial. Il à évidement une très bonne connaissance technique et quelques années d’expérience. Généralement plus de 6-7 ans d’expérience.</a:t>
            </a:r>
          </a:p>
          <a:p>
            <a:pPr lvl="1"/>
            <a:r>
              <a:rPr lang="fr-FR" sz="1600" dirty="0" smtClean="0"/>
              <a:t>Mais il est aussi en capacité de faire monter en compétence les autres </a:t>
            </a:r>
            <a:r>
              <a:rPr lang="fr-FR" sz="1600" dirty="0" err="1" smtClean="0"/>
              <a:t>dév</a:t>
            </a:r>
            <a:r>
              <a:rPr lang="fr-FR" sz="1600" dirty="0" smtClean="0"/>
              <a:t>, de gérer un projet, de rédiger de la documentation (ou des ouvrages), d’animer des conférences.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85800" y="3224604"/>
            <a:ext cx="10820400" cy="1713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Développeur confirmé :</a:t>
            </a:r>
          </a:p>
          <a:p>
            <a:pPr lvl="1"/>
            <a:r>
              <a:rPr lang="fr-FR" sz="1600" dirty="0" smtClean="0"/>
              <a:t>Le développeur confirmé à participé à plusieurs projets et est autonome dans son domaine de compétences.</a:t>
            </a:r>
          </a:p>
          <a:p>
            <a:pPr lvl="1"/>
            <a:r>
              <a:rPr lang="fr-FR" sz="1600" dirty="0" smtClean="0"/>
              <a:t>Il est également capable de ne pas se limiter à un seul cadre d’usage d’une technologie en particulier.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609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L’expérience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7" y="2056278"/>
            <a:ext cx="4884246" cy="220103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18" y="2056278"/>
            <a:ext cx="4787419" cy="34715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3477" y="5212008"/>
            <a:ext cx="5140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Environ 50% des développeurs ont entre 21 et 29 ans. 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Près de 40% ont moins de 5 ans d’expériences pro cela signifie que 1 développeur sur 2 est junior.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453477" y="4130350"/>
            <a:ext cx="55939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https:www.jetbrains.com/Ip/devecosystem-2020/demographics/</a:t>
            </a:r>
            <a:endParaRPr lang="fr-FR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90718" y="5689061"/>
            <a:ext cx="49154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https://insights.stackflow.com/survey/2020#developer-profile-years-coding-professionally</a:t>
            </a:r>
            <a:endParaRPr lang="fr-FR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2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technologie utilisé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" y="1796526"/>
            <a:ext cx="5973284" cy="5061473"/>
          </a:xfrm>
        </p:spPr>
      </p:pic>
      <p:sp>
        <p:nvSpPr>
          <p:cNvPr id="9" name="ZoneTexte 8"/>
          <p:cNvSpPr txBox="1"/>
          <p:nvPr/>
        </p:nvSpPr>
        <p:spPr>
          <a:xfrm>
            <a:off x="6400800" y="2718762"/>
            <a:ext cx="47826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 JavaScript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2 Python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2 Java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4 PHP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5 C#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6 C++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7 Ruby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7 CSS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9 </a:t>
            </a:r>
            <a:r>
              <a:rPr lang="fr-FR" sz="1100" dirty="0" err="1"/>
              <a:t>TypeScript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9 C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11 Swift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12 Objective-C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13 Scala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13 R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15 Go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15 Shell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17 PowerShell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18 Perl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19 </a:t>
            </a:r>
            <a:r>
              <a:rPr lang="fr-FR" sz="1100" dirty="0" err="1"/>
              <a:t>Kotlin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/>
              <a:t>20 </a:t>
            </a:r>
            <a:r>
              <a:rPr lang="fr-FR" sz="1100" dirty="0" err="1"/>
              <a:t>Haskell</a:t>
            </a:r>
            <a:endParaRPr lang="fr-FR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6400800" y="2162287"/>
            <a:ext cx="547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u="sng" dirty="0" smtClean="0"/>
              <a:t>Langages de programmation les plus populaires :</a:t>
            </a:r>
            <a:endParaRPr lang="fr-FR" sz="1600" u="sng" dirty="0"/>
          </a:p>
        </p:txBody>
      </p:sp>
      <p:sp>
        <p:nvSpPr>
          <p:cNvPr id="11" name="ZoneTexte 10"/>
          <p:cNvSpPr txBox="1"/>
          <p:nvPr/>
        </p:nvSpPr>
        <p:spPr>
          <a:xfrm>
            <a:off x="6342529" y="6196637"/>
            <a:ext cx="4840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classement de </a:t>
            </a:r>
            <a:r>
              <a:rPr lang="fr-FR" sz="1000" i="1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RedMonk</a:t>
            </a:r>
            <a:r>
              <a:rPr lang="fr-F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pour le 1</a:t>
            </a:r>
            <a:r>
              <a:rPr lang="fr-FR" sz="1000" i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fr-F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trimestre 2020</a:t>
            </a:r>
            <a:endParaRPr lang="fr-FR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599" y="863879"/>
            <a:ext cx="8610600" cy="1293028"/>
          </a:xfrm>
        </p:spPr>
        <p:txBody>
          <a:bodyPr/>
          <a:lstStyle/>
          <a:p>
            <a:r>
              <a:rPr lang="fr-FR" dirty="0" smtClean="0"/>
              <a:t>La technologie utilisé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01" y="2156907"/>
            <a:ext cx="9703397" cy="4609653"/>
          </a:xfrm>
        </p:spPr>
      </p:pic>
      <p:sp>
        <p:nvSpPr>
          <p:cNvPr id="5" name="ZoneTexte 4"/>
          <p:cNvSpPr txBox="1"/>
          <p:nvPr/>
        </p:nvSpPr>
        <p:spPr>
          <a:xfrm>
            <a:off x="150607" y="2156907"/>
            <a:ext cx="912248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" dirty="0" err="1" smtClean="0"/>
              <a:t>Clojure</a:t>
            </a:r>
            <a:r>
              <a:rPr lang="fr-FR" sz="1150" dirty="0" smtClean="0"/>
              <a:t> 	   80,000 €</a:t>
            </a:r>
          </a:p>
          <a:p>
            <a:r>
              <a:rPr lang="fr-FR" sz="1150" dirty="0" smtClean="0"/>
              <a:t>F#        	   70,000 €</a:t>
            </a:r>
          </a:p>
          <a:p>
            <a:r>
              <a:rPr lang="fr-FR" sz="1150" dirty="0" smtClean="0"/>
              <a:t>Aller      	   70,000 €</a:t>
            </a:r>
          </a:p>
          <a:p>
            <a:r>
              <a:rPr lang="fr-FR" sz="1150" dirty="0" smtClean="0"/>
              <a:t>Scala    	   68,000 €</a:t>
            </a:r>
          </a:p>
          <a:p>
            <a:r>
              <a:rPr lang="fr-FR" sz="1150" dirty="0" smtClean="0"/>
              <a:t>Elixir       	   66,000 €</a:t>
            </a:r>
          </a:p>
          <a:p>
            <a:r>
              <a:rPr lang="fr-FR" sz="1150" dirty="0" smtClean="0"/>
              <a:t>Ruby    	   65,000 €</a:t>
            </a:r>
          </a:p>
          <a:p>
            <a:r>
              <a:rPr lang="fr-FR" sz="1150" dirty="0" err="1" smtClean="0"/>
              <a:t>WebAssembly</a:t>
            </a:r>
            <a:r>
              <a:rPr lang="fr-FR" sz="1150" dirty="0" smtClean="0"/>
              <a:t> 65,000 €</a:t>
            </a:r>
          </a:p>
          <a:p>
            <a:r>
              <a:rPr lang="fr-FR" sz="1150" dirty="0" err="1" smtClean="0"/>
              <a:t>Roulller</a:t>
            </a:r>
            <a:r>
              <a:rPr lang="fr-FR" sz="1150" dirty="0" smtClean="0"/>
              <a:t>	   62,000 €</a:t>
            </a:r>
          </a:p>
          <a:p>
            <a:r>
              <a:rPr lang="fr-FR" sz="1150" dirty="0" smtClean="0"/>
              <a:t>Erlang		   61,000 €</a:t>
            </a:r>
          </a:p>
          <a:p>
            <a:r>
              <a:rPr lang="fr-FR" sz="1150" dirty="0" err="1" smtClean="0"/>
              <a:t>Bash</a:t>
            </a:r>
            <a:r>
              <a:rPr lang="fr-FR" sz="1150" dirty="0" smtClean="0"/>
              <a:t>/Shell	   59,000 €</a:t>
            </a:r>
          </a:p>
          <a:p>
            <a:r>
              <a:rPr lang="fr-FR" sz="1150" dirty="0" smtClean="0"/>
              <a:t>R		   54,000 €</a:t>
            </a:r>
          </a:p>
          <a:p>
            <a:r>
              <a:rPr lang="fr-FR" sz="1150" dirty="0" smtClean="0"/>
              <a:t>Python	   53,000 €</a:t>
            </a:r>
          </a:p>
          <a:p>
            <a:r>
              <a:rPr lang="fr-FR" sz="1150" dirty="0" smtClean="0"/>
              <a:t>Objectif c	   52,000 €</a:t>
            </a:r>
          </a:p>
          <a:p>
            <a:r>
              <a:rPr lang="fr-FR" sz="1150" dirty="0" smtClean="0"/>
              <a:t>Manuscrit	   50,000 €</a:t>
            </a:r>
          </a:p>
          <a:p>
            <a:r>
              <a:rPr lang="fr-FR" sz="1150" dirty="0" smtClean="0"/>
              <a:t>C#		   49,000 €</a:t>
            </a:r>
          </a:p>
          <a:p>
            <a:r>
              <a:rPr lang="fr-FR" sz="1150" dirty="0" smtClean="0"/>
              <a:t>Rapide	   49,000 €</a:t>
            </a:r>
          </a:p>
          <a:p>
            <a:r>
              <a:rPr lang="fr-FR" sz="1150" dirty="0" err="1" smtClean="0"/>
              <a:t>Kotlin</a:t>
            </a:r>
            <a:r>
              <a:rPr lang="fr-FR" sz="1150" dirty="0" smtClean="0"/>
              <a:t>		   47,000 €</a:t>
            </a:r>
          </a:p>
          <a:p>
            <a:r>
              <a:rPr lang="fr-FR" sz="1150" b="1" dirty="0" smtClean="0">
                <a:solidFill>
                  <a:schemeClr val="accent1"/>
                </a:solidFill>
              </a:rPr>
              <a:t>SQL</a:t>
            </a:r>
            <a:r>
              <a:rPr lang="fr-FR" sz="1150" dirty="0" smtClean="0"/>
              <a:t>		   47,000 €</a:t>
            </a:r>
          </a:p>
          <a:p>
            <a:r>
              <a:rPr lang="fr-FR" sz="1150" b="1" dirty="0" err="1" smtClean="0">
                <a:solidFill>
                  <a:schemeClr val="accent1"/>
                </a:solidFill>
              </a:rPr>
              <a:t>Javascript</a:t>
            </a:r>
            <a:r>
              <a:rPr lang="fr-FR" sz="1150" dirty="0" smtClean="0"/>
              <a:t>	   46,000 €</a:t>
            </a:r>
          </a:p>
          <a:p>
            <a:r>
              <a:rPr lang="fr-FR" sz="1150" dirty="0" smtClean="0"/>
              <a:t>C++		   45,000 €</a:t>
            </a:r>
          </a:p>
          <a:p>
            <a:r>
              <a:rPr lang="fr-FR" sz="1150" b="1" dirty="0" smtClean="0">
                <a:solidFill>
                  <a:schemeClr val="accent1"/>
                </a:solidFill>
              </a:rPr>
              <a:t>HTML/CSS</a:t>
            </a:r>
            <a:r>
              <a:rPr lang="fr-FR" sz="1150" dirty="0" smtClean="0"/>
              <a:t>	   45,000 €</a:t>
            </a:r>
          </a:p>
          <a:p>
            <a:r>
              <a:rPr lang="fr-FR" sz="1150" dirty="0" smtClean="0"/>
              <a:t>VBA		   45,000 €</a:t>
            </a:r>
          </a:p>
          <a:p>
            <a:r>
              <a:rPr lang="fr-FR" sz="1150" dirty="0" smtClean="0"/>
              <a:t>Assemblée	   42,000 €</a:t>
            </a:r>
          </a:p>
          <a:p>
            <a:r>
              <a:rPr lang="fr-FR" sz="1150" dirty="0" smtClean="0"/>
              <a:t>C		   42,000 €</a:t>
            </a:r>
          </a:p>
          <a:p>
            <a:r>
              <a:rPr lang="fr-FR" sz="1150" dirty="0" smtClean="0"/>
              <a:t>Java		   42,000 €</a:t>
            </a:r>
          </a:p>
          <a:p>
            <a:endParaRPr lang="fr-FR" sz="1050" dirty="0" smtClean="0"/>
          </a:p>
          <a:p>
            <a:endParaRPr lang="fr-FR" sz="1000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971615" y="2162285"/>
            <a:ext cx="580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u="sng" dirty="0" smtClean="0"/>
              <a:t>Langages de programmation les mieux rémunérées :</a:t>
            </a:r>
            <a:endParaRPr lang="fr-FR" sz="1600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6594438" y="3894268"/>
            <a:ext cx="5034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 fonction du langage de programmation utilisé les salaires varie, plus le langage est « peu commun » plus le salaire est élevé mais à défaut les offres d’emploi ce feront rare.. 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6572922" y="3861995"/>
            <a:ext cx="5056094" cy="1000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3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SITUATION GEOGRAPHIQUE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03" y="2057401"/>
            <a:ext cx="6263462" cy="4024313"/>
          </a:xfrm>
        </p:spPr>
      </p:pic>
      <p:sp>
        <p:nvSpPr>
          <p:cNvPr id="6" name="ZoneTexte 5"/>
          <p:cNvSpPr txBox="1"/>
          <p:nvPr/>
        </p:nvSpPr>
        <p:spPr>
          <a:xfrm>
            <a:off x="5981252" y="6207162"/>
            <a:ext cx="6002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https://www.linkedin.com/salary/explorer?countryCode=xx&amp;geoId=105015875&amp;maxYearsExperience=999&amp;minYearsExperience=15&amp;titleId=100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58702"/>
              </p:ext>
            </p:extLst>
          </p:nvPr>
        </p:nvGraphicFramePr>
        <p:xfrm>
          <a:off x="127897" y="2057402"/>
          <a:ext cx="5476836" cy="402431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77421">
                  <a:extLst>
                    <a:ext uri="{9D8B030D-6E8A-4147-A177-3AD203B41FA5}">
                      <a16:colId xmlns:a16="http://schemas.microsoft.com/office/drawing/2014/main" val="3395367719"/>
                    </a:ext>
                  </a:extLst>
                </a:gridCol>
                <a:gridCol w="1699708">
                  <a:extLst>
                    <a:ext uri="{9D8B030D-6E8A-4147-A177-3AD203B41FA5}">
                      <a16:colId xmlns:a16="http://schemas.microsoft.com/office/drawing/2014/main" val="4138534525"/>
                    </a:ext>
                  </a:extLst>
                </a:gridCol>
                <a:gridCol w="1699707">
                  <a:extLst>
                    <a:ext uri="{9D8B030D-6E8A-4147-A177-3AD203B41FA5}">
                      <a16:colId xmlns:a16="http://schemas.microsoft.com/office/drawing/2014/main" val="2075493771"/>
                    </a:ext>
                  </a:extLst>
                </a:gridCol>
              </a:tblGrid>
              <a:tr h="6746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Développeur  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Ile de France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27868"/>
                  </a:ext>
                </a:extLst>
              </a:tr>
              <a:tr h="1116547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Front end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45,362</a:t>
                      </a:r>
                      <a:r>
                        <a:rPr lang="fr-FR" baseline="0" dirty="0" smtClean="0"/>
                        <a:t> €</a:t>
                      </a:r>
                    </a:p>
                    <a:p>
                      <a:pPr algn="ctr"/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39,152 €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57880"/>
                  </a:ext>
                </a:extLst>
              </a:tr>
              <a:tr h="1116547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Full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stack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46,591 €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40,785 €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2645"/>
                  </a:ext>
                </a:extLst>
              </a:tr>
              <a:tr h="1116547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Back end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45,542 €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39,262 €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51614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505610" y="6207162"/>
            <a:ext cx="4991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fr.indeed.com (Salaires médians/an Brut)</a:t>
            </a:r>
            <a:endParaRPr lang="fr-FR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FREELANCE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001384"/>
          </a:xfrm>
        </p:spPr>
        <p:txBody>
          <a:bodyPr/>
          <a:lstStyle/>
          <a:p>
            <a:r>
              <a:rPr lang="fr-FR" sz="1600" dirty="0"/>
              <a:t>En tant que freelance, sa rémunération dépend du nombre de clients et des tarifs qu’il applique. </a:t>
            </a:r>
            <a:r>
              <a:rPr lang="fr-FR" sz="1600" b="1" dirty="0"/>
              <a:t>Le tarif journalier d’un développeur freelance peut aller de </a:t>
            </a:r>
            <a:r>
              <a:rPr lang="fr-FR" sz="1600" b="1" dirty="0">
                <a:solidFill>
                  <a:schemeClr val="accent1"/>
                </a:solidFill>
              </a:rPr>
              <a:t>150€ </a:t>
            </a:r>
            <a:r>
              <a:rPr lang="fr-FR" sz="1600" b="1" dirty="0"/>
              <a:t>à </a:t>
            </a:r>
            <a:r>
              <a:rPr lang="fr-FR" sz="1600" b="1" dirty="0">
                <a:solidFill>
                  <a:schemeClr val="accent1"/>
                </a:solidFill>
              </a:rPr>
              <a:t>800€ </a:t>
            </a:r>
            <a:r>
              <a:rPr lang="fr-FR" sz="1600" b="1" dirty="0"/>
              <a:t>par jour. </a:t>
            </a:r>
            <a:r>
              <a:rPr lang="fr-FR" sz="1600" dirty="0"/>
              <a:t>Il varie en fonction de son expérience, de ses capacités, de sa réputation mais aussi de son talent pour se vendre</a:t>
            </a:r>
            <a:r>
              <a:rPr lang="fr-FR" sz="1600" dirty="0" smtClean="0"/>
              <a:t>.</a:t>
            </a:r>
          </a:p>
          <a:p>
            <a:endParaRPr lang="fr-FR" sz="1600" dirty="0"/>
          </a:p>
          <a:p>
            <a:r>
              <a:rPr lang="fr-FR" sz="1600" dirty="0" smtClean="0"/>
              <a:t>Le </a:t>
            </a:r>
            <a:r>
              <a:rPr lang="fr-FR" sz="1600" dirty="0"/>
              <a:t>revenu annuel d’un développeur web sur Paris passe de </a:t>
            </a:r>
            <a:r>
              <a:rPr lang="fr-FR" sz="1600" dirty="0" smtClean="0"/>
              <a:t>: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1600" dirty="0"/>
              <a:t>60-80 K€ pour un profil confirmé à 80-150 K€ pour un profil expert sur Paris</a:t>
            </a:r>
          </a:p>
          <a:p>
            <a:r>
              <a:rPr lang="fr-FR" sz="1600" dirty="0"/>
              <a:t>50-70 K€ pour un profil confirmé à 71-100 K€ pour un profil expert dans les grandes villes</a:t>
            </a:r>
          </a:p>
          <a:p>
            <a:r>
              <a:rPr lang="fr-FR" sz="1600" dirty="0"/>
              <a:t>50-60 K€ pour un profil confirmé à 61-80 K€ pour un profil expert en </a:t>
            </a:r>
            <a:r>
              <a:rPr lang="fr-FR" sz="1600" dirty="0" smtClean="0"/>
              <a:t>région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55811" y="5462197"/>
            <a:ext cx="11080377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Il faut préciser que les tarifs d’un développeur indépendant ne correspondent pas à sa rémunération nette mais à son chiffre d’affaire.</a:t>
            </a:r>
            <a:r>
              <a:rPr lang="fr-FR" sz="1600" dirty="0"/>
              <a:t> Il faut ensuite enlever les frais (ordinateur, logiciels, déplacements, etc.) mais aussi les différents prélèvements et taxes (cotisations URSSAF, CFE, etc.).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0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2937418"/>
            <a:ext cx="8610600" cy="1293028"/>
          </a:xfrm>
        </p:spPr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4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1165</TotalTime>
  <Words>328</Words>
  <Application>Microsoft Office PowerPoint</Application>
  <PresentationFormat>Grand écran</PresentationFormat>
  <Paragraphs>115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Traînée de condensation</vt:lpstr>
      <vt:lpstr>salaire</vt:lpstr>
      <vt:lpstr>Salarié(e)s</vt:lpstr>
      <vt:lpstr>L’expérience</vt:lpstr>
      <vt:lpstr>L’expérience</vt:lpstr>
      <vt:lpstr>La technologie utilisé</vt:lpstr>
      <vt:lpstr>La technologie utilisé</vt:lpstr>
      <vt:lpstr>LA SITUATION GEOGRAPHIQUE</vt:lpstr>
      <vt:lpstr>FREELANCE</vt:lpstr>
      <vt:lpstr>MERCI DE VOTRE ATTENTION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salaire</dc:title>
  <dc:creator>80010-48-02</dc:creator>
  <cp:lastModifiedBy>80010-48-02</cp:lastModifiedBy>
  <cp:revision>25</cp:revision>
  <dcterms:created xsi:type="dcterms:W3CDTF">2021-02-17T14:14:32Z</dcterms:created>
  <dcterms:modified xsi:type="dcterms:W3CDTF">2021-02-18T09:40:06Z</dcterms:modified>
</cp:coreProperties>
</file>