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27" autoAdjust="0"/>
  </p:normalViewPr>
  <p:slideViewPr>
    <p:cSldViewPr snapToGrid="0">
      <p:cViewPr>
        <p:scale>
          <a:sx n="77" d="100"/>
          <a:sy n="77" d="100"/>
        </p:scale>
        <p:origin x="603"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D42304-8B20-450A-8BB4-AD9FA0CA07F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BD7421-A4DF-42B2-AC5D-C4AB6EE71FF9}">
      <dgm:prSet/>
      <dgm:spPr/>
      <dgm:t>
        <a:bodyPr/>
        <a:lstStyle/>
        <a:p>
          <a:r>
            <a:rPr lang="en-US"/>
            <a:t>Under the null hypothesis of no intervention effect, we want to know how significant are our estimated effects</a:t>
          </a:r>
        </a:p>
      </dgm:t>
    </dgm:pt>
    <dgm:pt modelId="{D1359295-3403-4511-AA77-6D1E5C80ABEA}" type="parTrans" cxnId="{83534503-EEAC-430B-8756-F7C8961E8A2E}">
      <dgm:prSet/>
      <dgm:spPr/>
      <dgm:t>
        <a:bodyPr/>
        <a:lstStyle/>
        <a:p>
          <a:endParaRPr lang="en-US"/>
        </a:p>
      </dgm:t>
    </dgm:pt>
    <dgm:pt modelId="{B01604A4-7605-4D3E-AA38-CB75FC60BEB3}" type="sibTrans" cxnId="{83534503-EEAC-430B-8756-F7C8961E8A2E}">
      <dgm:prSet/>
      <dgm:spPr/>
      <dgm:t>
        <a:bodyPr/>
        <a:lstStyle/>
        <a:p>
          <a:endParaRPr lang="en-US"/>
        </a:p>
      </dgm:t>
    </dgm:pt>
    <dgm:pt modelId="{B13E506D-B012-4F50-8767-EB7A29542C67}">
      <dgm:prSet/>
      <dgm:spPr/>
      <dgm:t>
        <a:bodyPr/>
        <a:lstStyle/>
        <a:p>
          <a:r>
            <a:rPr lang="en-US" dirty="0"/>
            <a:t>Inference is done using randomization inference: we randomly select units in the donor pool to be the treated unit and repeat the synthetic control method</a:t>
          </a:r>
        </a:p>
      </dgm:t>
    </dgm:pt>
    <dgm:pt modelId="{0A8C5A7C-F9D4-4907-9AEE-B23D0EE8670C}" type="parTrans" cxnId="{E32FC16A-0BB3-4DA3-99B3-5C43043676A3}">
      <dgm:prSet/>
      <dgm:spPr/>
      <dgm:t>
        <a:bodyPr/>
        <a:lstStyle/>
        <a:p>
          <a:endParaRPr lang="en-US"/>
        </a:p>
      </dgm:t>
    </dgm:pt>
    <dgm:pt modelId="{D86A527B-E47F-4F8B-A969-08DB3409F0B2}" type="sibTrans" cxnId="{E32FC16A-0BB3-4DA3-99B3-5C43043676A3}">
      <dgm:prSet/>
      <dgm:spPr/>
      <dgm:t>
        <a:bodyPr/>
        <a:lstStyle/>
        <a:p>
          <a:endParaRPr lang="en-US"/>
        </a:p>
      </dgm:t>
    </dgm:pt>
    <dgm:pt modelId="{1E9D5A5C-C0CE-46A6-A2EA-A0079FB7AEF5}">
      <dgm:prSet/>
      <dgm:spPr/>
      <dgm:t>
        <a:bodyPr/>
        <a:lstStyle/>
        <a:p>
          <a:r>
            <a:rPr lang="en-US"/>
            <a:t>Doing so we estimate an empirical null distribution based on which conclusions can be drawn</a:t>
          </a:r>
        </a:p>
      </dgm:t>
    </dgm:pt>
    <dgm:pt modelId="{A62838FE-1572-455E-8272-5402D242F147}" type="parTrans" cxnId="{0BD1AC2D-E41B-4B9F-98F1-351E62822BFA}">
      <dgm:prSet/>
      <dgm:spPr/>
      <dgm:t>
        <a:bodyPr/>
        <a:lstStyle/>
        <a:p>
          <a:endParaRPr lang="en-US"/>
        </a:p>
      </dgm:t>
    </dgm:pt>
    <dgm:pt modelId="{137D26A6-3ADD-46AD-B8C0-0DAA1E4D6312}" type="sibTrans" cxnId="{0BD1AC2D-E41B-4B9F-98F1-351E62822BFA}">
      <dgm:prSet/>
      <dgm:spPr/>
      <dgm:t>
        <a:bodyPr/>
        <a:lstStyle/>
        <a:p>
          <a:endParaRPr lang="en-US"/>
        </a:p>
      </dgm:t>
    </dgm:pt>
    <dgm:pt modelId="{A67209DF-4104-4BDD-9B5A-E719268E863B}" type="pres">
      <dgm:prSet presAssocID="{6BD42304-8B20-450A-8BB4-AD9FA0CA07F7}" presName="root" presStyleCnt="0">
        <dgm:presLayoutVars>
          <dgm:dir/>
          <dgm:resizeHandles val="exact"/>
        </dgm:presLayoutVars>
      </dgm:prSet>
      <dgm:spPr/>
    </dgm:pt>
    <dgm:pt modelId="{45B6645B-8246-45DF-97A6-5D8D99B536DF}" type="pres">
      <dgm:prSet presAssocID="{14BD7421-A4DF-42B2-AC5D-C4AB6EE71FF9}" presName="compNode" presStyleCnt="0"/>
      <dgm:spPr/>
    </dgm:pt>
    <dgm:pt modelId="{F8C293EF-E288-4C77-BFFF-3850D8A9FB15}" type="pres">
      <dgm:prSet presAssocID="{14BD7421-A4DF-42B2-AC5D-C4AB6EE71FF9}" presName="bgRect" presStyleLbl="bgShp" presStyleIdx="0" presStyleCnt="3"/>
      <dgm:spPr/>
    </dgm:pt>
    <dgm:pt modelId="{E00A091A-7581-476C-89E5-5AE4643578AB}" type="pres">
      <dgm:prSet presAssocID="{14BD7421-A4DF-42B2-AC5D-C4AB6EE71F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E94831B1-A89D-4008-BD15-280694B19CEF}" type="pres">
      <dgm:prSet presAssocID="{14BD7421-A4DF-42B2-AC5D-C4AB6EE71FF9}" presName="spaceRect" presStyleCnt="0"/>
      <dgm:spPr/>
    </dgm:pt>
    <dgm:pt modelId="{D91F2138-7D98-430D-A2AA-00DB967CC2F6}" type="pres">
      <dgm:prSet presAssocID="{14BD7421-A4DF-42B2-AC5D-C4AB6EE71FF9}" presName="parTx" presStyleLbl="revTx" presStyleIdx="0" presStyleCnt="3">
        <dgm:presLayoutVars>
          <dgm:chMax val="0"/>
          <dgm:chPref val="0"/>
        </dgm:presLayoutVars>
      </dgm:prSet>
      <dgm:spPr/>
    </dgm:pt>
    <dgm:pt modelId="{11C75F1F-BEF2-4EBF-B02E-F090D78CD2D6}" type="pres">
      <dgm:prSet presAssocID="{B01604A4-7605-4D3E-AA38-CB75FC60BEB3}" presName="sibTrans" presStyleCnt="0"/>
      <dgm:spPr/>
    </dgm:pt>
    <dgm:pt modelId="{6439E8A7-71B5-4FA6-BF1F-38948CEEB04D}" type="pres">
      <dgm:prSet presAssocID="{B13E506D-B012-4F50-8767-EB7A29542C67}" presName="compNode" presStyleCnt="0"/>
      <dgm:spPr/>
    </dgm:pt>
    <dgm:pt modelId="{B1BA091F-C8C2-4E59-935F-6142D7B4431F}" type="pres">
      <dgm:prSet presAssocID="{B13E506D-B012-4F50-8767-EB7A29542C67}" presName="bgRect" presStyleLbl="bgShp" presStyleIdx="1" presStyleCnt="3"/>
      <dgm:spPr/>
    </dgm:pt>
    <dgm:pt modelId="{66BAC912-A24A-4CC8-B0F4-594EF2024411}" type="pres">
      <dgm:prSet presAssocID="{B13E506D-B012-4F50-8767-EB7A29542C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t"/>
        </a:ext>
      </dgm:extLst>
    </dgm:pt>
    <dgm:pt modelId="{206BB01A-4A3A-4663-BB25-0E3DD5C332E0}" type="pres">
      <dgm:prSet presAssocID="{B13E506D-B012-4F50-8767-EB7A29542C67}" presName="spaceRect" presStyleCnt="0"/>
      <dgm:spPr/>
    </dgm:pt>
    <dgm:pt modelId="{48738C4F-7F87-44F4-9F53-1EFCF5AB8395}" type="pres">
      <dgm:prSet presAssocID="{B13E506D-B012-4F50-8767-EB7A29542C67}" presName="parTx" presStyleLbl="revTx" presStyleIdx="1" presStyleCnt="3">
        <dgm:presLayoutVars>
          <dgm:chMax val="0"/>
          <dgm:chPref val="0"/>
        </dgm:presLayoutVars>
      </dgm:prSet>
      <dgm:spPr/>
    </dgm:pt>
    <dgm:pt modelId="{029E6519-EDBE-4510-87F5-9C0BA9A859B2}" type="pres">
      <dgm:prSet presAssocID="{D86A527B-E47F-4F8B-A969-08DB3409F0B2}" presName="sibTrans" presStyleCnt="0"/>
      <dgm:spPr/>
    </dgm:pt>
    <dgm:pt modelId="{3668D485-D88D-418A-A7A6-E208AE294AD4}" type="pres">
      <dgm:prSet presAssocID="{1E9D5A5C-C0CE-46A6-A2EA-A0079FB7AEF5}" presName="compNode" presStyleCnt="0"/>
      <dgm:spPr/>
    </dgm:pt>
    <dgm:pt modelId="{A167632C-DCC2-40F8-9E23-AEB925A42E6A}" type="pres">
      <dgm:prSet presAssocID="{1E9D5A5C-C0CE-46A6-A2EA-A0079FB7AEF5}" presName="bgRect" presStyleLbl="bgShp" presStyleIdx="2" presStyleCnt="3"/>
      <dgm:spPr/>
    </dgm:pt>
    <dgm:pt modelId="{49E0542C-BDB1-4B73-AF4B-EDECC8BF81B1}" type="pres">
      <dgm:prSet presAssocID="{1E9D5A5C-C0CE-46A6-A2EA-A0079FB7AE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C4E01A18-9041-45BE-B6F0-704C29335622}" type="pres">
      <dgm:prSet presAssocID="{1E9D5A5C-C0CE-46A6-A2EA-A0079FB7AEF5}" presName="spaceRect" presStyleCnt="0"/>
      <dgm:spPr/>
    </dgm:pt>
    <dgm:pt modelId="{5DDE952A-B4FB-4A5F-8EEE-AAAD085A69A1}" type="pres">
      <dgm:prSet presAssocID="{1E9D5A5C-C0CE-46A6-A2EA-A0079FB7AEF5}" presName="parTx" presStyleLbl="revTx" presStyleIdx="2" presStyleCnt="3">
        <dgm:presLayoutVars>
          <dgm:chMax val="0"/>
          <dgm:chPref val="0"/>
        </dgm:presLayoutVars>
      </dgm:prSet>
      <dgm:spPr/>
    </dgm:pt>
  </dgm:ptLst>
  <dgm:cxnLst>
    <dgm:cxn modelId="{83534503-EEAC-430B-8756-F7C8961E8A2E}" srcId="{6BD42304-8B20-450A-8BB4-AD9FA0CA07F7}" destId="{14BD7421-A4DF-42B2-AC5D-C4AB6EE71FF9}" srcOrd="0" destOrd="0" parTransId="{D1359295-3403-4511-AA77-6D1E5C80ABEA}" sibTransId="{B01604A4-7605-4D3E-AA38-CB75FC60BEB3}"/>
    <dgm:cxn modelId="{0BD1AC2D-E41B-4B9F-98F1-351E62822BFA}" srcId="{6BD42304-8B20-450A-8BB4-AD9FA0CA07F7}" destId="{1E9D5A5C-C0CE-46A6-A2EA-A0079FB7AEF5}" srcOrd="2" destOrd="0" parTransId="{A62838FE-1572-455E-8272-5402D242F147}" sibTransId="{137D26A6-3ADD-46AD-B8C0-0DAA1E4D6312}"/>
    <dgm:cxn modelId="{BCB32432-3542-4505-8EB5-FA06242C882A}" type="presOf" srcId="{1E9D5A5C-C0CE-46A6-A2EA-A0079FB7AEF5}" destId="{5DDE952A-B4FB-4A5F-8EEE-AAAD085A69A1}" srcOrd="0" destOrd="0" presId="urn:microsoft.com/office/officeart/2018/2/layout/IconVerticalSolidList"/>
    <dgm:cxn modelId="{8D298544-B98E-4217-882D-BA58A61B4FC5}" type="presOf" srcId="{B13E506D-B012-4F50-8767-EB7A29542C67}" destId="{48738C4F-7F87-44F4-9F53-1EFCF5AB8395}" srcOrd="0" destOrd="0" presId="urn:microsoft.com/office/officeart/2018/2/layout/IconVerticalSolidList"/>
    <dgm:cxn modelId="{EEECF847-9062-4D43-86CE-4990EB8E1A18}" type="presOf" srcId="{14BD7421-A4DF-42B2-AC5D-C4AB6EE71FF9}" destId="{D91F2138-7D98-430D-A2AA-00DB967CC2F6}" srcOrd="0" destOrd="0" presId="urn:microsoft.com/office/officeart/2018/2/layout/IconVerticalSolidList"/>
    <dgm:cxn modelId="{E32FC16A-0BB3-4DA3-99B3-5C43043676A3}" srcId="{6BD42304-8B20-450A-8BB4-AD9FA0CA07F7}" destId="{B13E506D-B012-4F50-8767-EB7A29542C67}" srcOrd="1" destOrd="0" parTransId="{0A8C5A7C-F9D4-4907-9AEE-B23D0EE8670C}" sibTransId="{D86A527B-E47F-4F8B-A969-08DB3409F0B2}"/>
    <dgm:cxn modelId="{824D8A95-B79F-4AC8-9865-E372C9200725}" type="presOf" srcId="{6BD42304-8B20-450A-8BB4-AD9FA0CA07F7}" destId="{A67209DF-4104-4BDD-9B5A-E719268E863B}" srcOrd="0" destOrd="0" presId="urn:microsoft.com/office/officeart/2018/2/layout/IconVerticalSolidList"/>
    <dgm:cxn modelId="{BDF0048D-32AD-499E-8010-45B1C10B1173}" type="presParOf" srcId="{A67209DF-4104-4BDD-9B5A-E719268E863B}" destId="{45B6645B-8246-45DF-97A6-5D8D99B536DF}" srcOrd="0" destOrd="0" presId="urn:microsoft.com/office/officeart/2018/2/layout/IconVerticalSolidList"/>
    <dgm:cxn modelId="{E246C2D2-CBE0-4A8C-910B-0E0563DAA4B6}" type="presParOf" srcId="{45B6645B-8246-45DF-97A6-5D8D99B536DF}" destId="{F8C293EF-E288-4C77-BFFF-3850D8A9FB15}" srcOrd="0" destOrd="0" presId="urn:microsoft.com/office/officeart/2018/2/layout/IconVerticalSolidList"/>
    <dgm:cxn modelId="{14D04DA9-CFA3-4173-957E-680BA796EA8A}" type="presParOf" srcId="{45B6645B-8246-45DF-97A6-5D8D99B536DF}" destId="{E00A091A-7581-476C-89E5-5AE4643578AB}" srcOrd="1" destOrd="0" presId="urn:microsoft.com/office/officeart/2018/2/layout/IconVerticalSolidList"/>
    <dgm:cxn modelId="{6CCF571E-520C-4728-872A-E9650FAEEAC6}" type="presParOf" srcId="{45B6645B-8246-45DF-97A6-5D8D99B536DF}" destId="{E94831B1-A89D-4008-BD15-280694B19CEF}" srcOrd="2" destOrd="0" presId="urn:microsoft.com/office/officeart/2018/2/layout/IconVerticalSolidList"/>
    <dgm:cxn modelId="{0A965AD4-061C-48D9-B366-CA3F0256AE2B}" type="presParOf" srcId="{45B6645B-8246-45DF-97A6-5D8D99B536DF}" destId="{D91F2138-7D98-430D-A2AA-00DB967CC2F6}" srcOrd="3" destOrd="0" presId="urn:microsoft.com/office/officeart/2018/2/layout/IconVerticalSolidList"/>
    <dgm:cxn modelId="{68092895-5DF6-49BD-9B4B-55FE685CE758}" type="presParOf" srcId="{A67209DF-4104-4BDD-9B5A-E719268E863B}" destId="{11C75F1F-BEF2-4EBF-B02E-F090D78CD2D6}" srcOrd="1" destOrd="0" presId="urn:microsoft.com/office/officeart/2018/2/layout/IconVerticalSolidList"/>
    <dgm:cxn modelId="{5DCF0B65-F254-45B8-A035-96C5AA7783AD}" type="presParOf" srcId="{A67209DF-4104-4BDD-9B5A-E719268E863B}" destId="{6439E8A7-71B5-4FA6-BF1F-38948CEEB04D}" srcOrd="2" destOrd="0" presId="urn:microsoft.com/office/officeart/2018/2/layout/IconVerticalSolidList"/>
    <dgm:cxn modelId="{169F8927-C663-4876-9E20-11CBA24A3ADA}" type="presParOf" srcId="{6439E8A7-71B5-4FA6-BF1F-38948CEEB04D}" destId="{B1BA091F-C8C2-4E59-935F-6142D7B4431F}" srcOrd="0" destOrd="0" presId="urn:microsoft.com/office/officeart/2018/2/layout/IconVerticalSolidList"/>
    <dgm:cxn modelId="{25CAC7DF-08CB-4A7E-BBAF-1B1933CDDDEC}" type="presParOf" srcId="{6439E8A7-71B5-4FA6-BF1F-38948CEEB04D}" destId="{66BAC912-A24A-4CC8-B0F4-594EF2024411}" srcOrd="1" destOrd="0" presId="urn:microsoft.com/office/officeart/2018/2/layout/IconVerticalSolidList"/>
    <dgm:cxn modelId="{348AD5FC-B58C-4142-826A-40BEAB871D18}" type="presParOf" srcId="{6439E8A7-71B5-4FA6-BF1F-38948CEEB04D}" destId="{206BB01A-4A3A-4663-BB25-0E3DD5C332E0}" srcOrd="2" destOrd="0" presId="urn:microsoft.com/office/officeart/2018/2/layout/IconVerticalSolidList"/>
    <dgm:cxn modelId="{ECB221FC-D30D-434F-B13A-9E6871C82620}" type="presParOf" srcId="{6439E8A7-71B5-4FA6-BF1F-38948CEEB04D}" destId="{48738C4F-7F87-44F4-9F53-1EFCF5AB8395}" srcOrd="3" destOrd="0" presId="urn:microsoft.com/office/officeart/2018/2/layout/IconVerticalSolidList"/>
    <dgm:cxn modelId="{4C6B1068-51CD-4A0A-95A8-A1E6696EDC49}" type="presParOf" srcId="{A67209DF-4104-4BDD-9B5A-E719268E863B}" destId="{029E6519-EDBE-4510-87F5-9C0BA9A859B2}" srcOrd="3" destOrd="0" presId="urn:microsoft.com/office/officeart/2018/2/layout/IconVerticalSolidList"/>
    <dgm:cxn modelId="{406378E4-482D-43AA-A654-71F4B8904B1E}" type="presParOf" srcId="{A67209DF-4104-4BDD-9B5A-E719268E863B}" destId="{3668D485-D88D-418A-A7A6-E208AE294AD4}" srcOrd="4" destOrd="0" presId="urn:microsoft.com/office/officeart/2018/2/layout/IconVerticalSolidList"/>
    <dgm:cxn modelId="{431354C4-E5E7-460A-8EB0-AA9816C3ABD8}" type="presParOf" srcId="{3668D485-D88D-418A-A7A6-E208AE294AD4}" destId="{A167632C-DCC2-40F8-9E23-AEB925A42E6A}" srcOrd="0" destOrd="0" presId="urn:microsoft.com/office/officeart/2018/2/layout/IconVerticalSolidList"/>
    <dgm:cxn modelId="{9270D100-4DA7-404E-A6F8-901896835CBE}" type="presParOf" srcId="{3668D485-D88D-418A-A7A6-E208AE294AD4}" destId="{49E0542C-BDB1-4B73-AF4B-EDECC8BF81B1}" srcOrd="1" destOrd="0" presId="urn:microsoft.com/office/officeart/2018/2/layout/IconVerticalSolidList"/>
    <dgm:cxn modelId="{1D3E9FF7-DE32-475E-B3BE-2C7ED00B4D76}" type="presParOf" srcId="{3668D485-D88D-418A-A7A6-E208AE294AD4}" destId="{C4E01A18-9041-45BE-B6F0-704C29335622}" srcOrd="2" destOrd="0" presId="urn:microsoft.com/office/officeart/2018/2/layout/IconVerticalSolidList"/>
    <dgm:cxn modelId="{7C7ED73F-D617-4155-BDC6-B6BE997546F6}" type="presParOf" srcId="{3668D485-D88D-418A-A7A6-E208AE294AD4}" destId="{5DDE952A-B4FB-4A5F-8EEE-AAAD085A69A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9A98EA-B2BC-451B-9FCF-1B7AE521304D}"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A7A659A-CE5B-4E05-9070-44745917DA03}">
      <dgm:prSet/>
      <dgm:spPr/>
      <dgm:t>
        <a:bodyPr/>
        <a:lstStyle/>
        <a:p>
          <a:r>
            <a:rPr lang="en-US"/>
            <a:t>log – GDP per capita</a:t>
          </a:r>
        </a:p>
      </dgm:t>
    </dgm:pt>
    <dgm:pt modelId="{A48D11B2-3CA2-4908-B567-9CA506C16396}" type="parTrans" cxnId="{8B164487-CF19-4231-BDAC-8422BB569DA1}">
      <dgm:prSet/>
      <dgm:spPr/>
      <dgm:t>
        <a:bodyPr/>
        <a:lstStyle/>
        <a:p>
          <a:endParaRPr lang="en-US"/>
        </a:p>
      </dgm:t>
    </dgm:pt>
    <dgm:pt modelId="{30518D14-D1BC-4538-B31E-5263DBCB8754}" type="sibTrans" cxnId="{8B164487-CF19-4231-BDAC-8422BB569DA1}">
      <dgm:prSet/>
      <dgm:spPr/>
      <dgm:t>
        <a:bodyPr/>
        <a:lstStyle/>
        <a:p>
          <a:endParaRPr lang="en-US"/>
        </a:p>
      </dgm:t>
    </dgm:pt>
    <dgm:pt modelId="{C6E2253D-4A1E-4CB7-800A-D037F9CE99FA}">
      <dgm:prSet/>
      <dgm:spPr/>
      <dgm:t>
        <a:bodyPr/>
        <a:lstStyle/>
        <a:p>
          <a:r>
            <a:rPr lang="en-US"/>
            <a:t>Per capita beer consumption</a:t>
          </a:r>
        </a:p>
      </dgm:t>
    </dgm:pt>
    <dgm:pt modelId="{E1A04945-2C26-4DC1-B67F-E1A59AFB4A30}" type="parTrans" cxnId="{1ED6C354-CD38-4319-BA58-EEAE6ABEECBC}">
      <dgm:prSet/>
      <dgm:spPr/>
      <dgm:t>
        <a:bodyPr/>
        <a:lstStyle/>
        <a:p>
          <a:endParaRPr lang="en-US"/>
        </a:p>
      </dgm:t>
    </dgm:pt>
    <dgm:pt modelId="{671D3E33-F1EE-4D69-8361-14DDC48045B3}" type="sibTrans" cxnId="{1ED6C354-CD38-4319-BA58-EEAE6ABEECBC}">
      <dgm:prSet/>
      <dgm:spPr/>
      <dgm:t>
        <a:bodyPr/>
        <a:lstStyle/>
        <a:p>
          <a:endParaRPr lang="en-US"/>
        </a:p>
      </dgm:t>
    </dgm:pt>
    <dgm:pt modelId="{0695D426-A60E-477A-A037-1ABBC070F668}">
      <dgm:prSet/>
      <dgm:spPr/>
      <dgm:t>
        <a:bodyPr/>
        <a:lstStyle/>
        <a:p>
          <a:r>
            <a:rPr lang="en-US"/>
            <a:t>Proportion of the population between ages 15 and 24</a:t>
          </a:r>
        </a:p>
      </dgm:t>
    </dgm:pt>
    <dgm:pt modelId="{0D81ADE2-16F4-4724-A93F-54558EBF7B74}" type="parTrans" cxnId="{048CCEAB-6DA0-40CE-A83A-976626C8641D}">
      <dgm:prSet/>
      <dgm:spPr/>
      <dgm:t>
        <a:bodyPr/>
        <a:lstStyle/>
        <a:p>
          <a:endParaRPr lang="en-US"/>
        </a:p>
      </dgm:t>
    </dgm:pt>
    <dgm:pt modelId="{FBD63F0D-4769-49AC-937F-6AD30872994D}" type="sibTrans" cxnId="{048CCEAB-6DA0-40CE-A83A-976626C8641D}">
      <dgm:prSet/>
      <dgm:spPr/>
      <dgm:t>
        <a:bodyPr/>
        <a:lstStyle/>
        <a:p>
          <a:endParaRPr lang="en-US"/>
        </a:p>
      </dgm:t>
    </dgm:pt>
    <dgm:pt modelId="{4861F1CF-B9B2-441B-A732-DBDD214C81C3}">
      <dgm:prSet/>
      <dgm:spPr/>
      <dgm:t>
        <a:bodyPr/>
        <a:lstStyle/>
        <a:p>
          <a:r>
            <a:rPr lang="en-US"/>
            <a:t>Cigarette retail price</a:t>
          </a:r>
        </a:p>
      </dgm:t>
    </dgm:pt>
    <dgm:pt modelId="{29461F1C-5DEC-4A49-99AF-B26623C59880}" type="parTrans" cxnId="{84253E4C-A920-4B24-9471-97F61345C953}">
      <dgm:prSet/>
      <dgm:spPr/>
      <dgm:t>
        <a:bodyPr/>
        <a:lstStyle/>
        <a:p>
          <a:endParaRPr lang="en-US"/>
        </a:p>
      </dgm:t>
    </dgm:pt>
    <dgm:pt modelId="{D2DD0CD0-5910-40B6-AD15-06D688377966}" type="sibTrans" cxnId="{84253E4C-A920-4B24-9471-97F61345C953}">
      <dgm:prSet/>
      <dgm:spPr/>
      <dgm:t>
        <a:bodyPr/>
        <a:lstStyle/>
        <a:p>
          <a:endParaRPr lang="en-US"/>
        </a:p>
      </dgm:t>
    </dgm:pt>
    <dgm:pt modelId="{EBA50137-711F-40E8-BED9-EFD4746D3B56}" type="pres">
      <dgm:prSet presAssocID="{919A98EA-B2BC-451B-9FCF-1B7AE521304D}" presName="linear" presStyleCnt="0">
        <dgm:presLayoutVars>
          <dgm:animLvl val="lvl"/>
          <dgm:resizeHandles val="exact"/>
        </dgm:presLayoutVars>
      </dgm:prSet>
      <dgm:spPr/>
    </dgm:pt>
    <dgm:pt modelId="{B3C6E96B-8D5F-43D7-AC75-24F13D800EB0}" type="pres">
      <dgm:prSet presAssocID="{3A7A659A-CE5B-4E05-9070-44745917DA03}" presName="parentText" presStyleLbl="node1" presStyleIdx="0" presStyleCnt="4">
        <dgm:presLayoutVars>
          <dgm:chMax val="0"/>
          <dgm:bulletEnabled val="1"/>
        </dgm:presLayoutVars>
      </dgm:prSet>
      <dgm:spPr/>
    </dgm:pt>
    <dgm:pt modelId="{0F537526-93B9-4349-9B0C-ADBEE5A732C4}" type="pres">
      <dgm:prSet presAssocID="{30518D14-D1BC-4538-B31E-5263DBCB8754}" presName="spacer" presStyleCnt="0"/>
      <dgm:spPr/>
    </dgm:pt>
    <dgm:pt modelId="{D67CD537-D57A-4F34-8F05-C36FA437F948}" type="pres">
      <dgm:prSet presAssocID="{C6E2253D-4A1E-4CB7-800A-D037F9CE99FA}" presName="parentText" presStyleLbl="node1" presStyleIdx="1" presStyleCnt="4">
        <dgm:presLayoutVars>
          <dgm:chMax val="0"/>
          <dgm:bulletEnabled val="1"/>
        </dgm:presLayoutVars>
      </dgm:prSet>
      <dgm:spPr/>
    </dgm:pt>
    <dgm:pt modelId="{C06181B7-FB54-4F72-AE14-418BD90DDCEB}" type="pres">
      <dgm:prSet presAssocID="{671D3E33-F1EE-4D69-8361-14DDC48045B3}" presName="spacer" presStyleCnt="0"/>
      <dgm:spPr/>
    </dgm:pt>
    <dgm:pt modelId="{83098240-6E23-4C7D-B756-C73C561298AA}" type="pres">
      <dgm:prSet presAssocID="{0695D426-A60E-477A-A037-1ABBC070F668}" presName="parentText" presStyleLbl="node1" presStyleIdx="2" presStyleCnt="4">
        <dgm:presLayoutVars>
          <dgm:chMax val="0"/>
          <dgm:bulletEnabled val="1"/>
        </dgm:presLayoutVars>
      </dgm:prSet>
      <dgm:spPr/>
    </dgm:pt>
    <dgm:pt modelId="{C6FA09AA-4EDB-4CF2-B349-6C63FC2A4818}" type="pres">
      <dgm:prSet presAssocID="{FBD63F0D-4769-49AC-937F-6AD30872994D}" presName="spacer" presStyleCnt="0"/>
      <dgm:spPr/>
    </dgm:pt>
    <dgm:pt modelId="{F11F27D7-8CD3-49E6-90C5-CF66E8A84DA5}" type="pres">
      <dgm:prSet presAssocID="{4861F1CF-B9B2-441B-A732-DBDD214C81C3}" presName="parentText" presStyleLbl="node1" presStyleIdx="3" presStyleCnt="4">
        <dgm:presLayoutVars>
          <dgm:chMax val="0"/>
          <dgm:bulletEnabled val="1"/>
        </dgm:presLayoutVars>
      </dgm:prSet>
      <dgm:spPr/>
    </dgm:pt>
  </dgm:ptLst>
  <dgm:cxnLst>
    <dgm:cxn modelId="{6C1A8F0A-C2D2-441D-8039-F2C739AEDA87}" type="presOf" srcId="{919A98EA-B2BC-451B-9FCF-1B7AE521304D}" destId="{EBA50137-711F-40E8-BED9-EFD4746D3B56}" srcOrd="0" destOrd="0" presId="urn:microsoft.com/office/officeart/2005/8/layout/vList2"/>
    <dgm:cxn modelId="{57276035-A386-46ED-9580-E06C44F4E64E}" type="presOf" srcId="{3A7A659A-CE5B-4E05-9070-44745917DA03}" destId="{B3C6E96B-8D5F-43D7-AC75-24F13D800EB0}" srcOrd="0" destOrd="0" presId="urn:microsoft.com/office/officeart/2005/8/layout/vList2"/>
    <dgm:cxn modelId="{84253E4C-A920-4B24-9471-97F61345C953}" srcId="{919A98EA-B2BC-451B-9FCF-1B7AE521304D}" destId="{4861F1CF-B9B2-441B-A732-DBDD214C81C3}" srcOrd="3" destOrd="0" parTransId="{29461F1C-5DEC-4A49-99AF-B26623C59880}" sibTransId="{D2DD0CD0-5910-40B6-AD15-06D688377966}"/>
    <dgm:cxn modelId="{1ED6C354-CD38-4319-BA58-EEAE6ABEECBC}" srcId="{919A98EA-B2BC-451B-9FCF-1B7AE521304D}" destId="{C6E2253D-4A1E-4CB7-800A-D037F9CE99FA}" srcOrd="1" destOrd="0" parTransId="{E1A04945-2C26-4DC1-B67F-E1A59AFB4A30}" sibTransId="{671D3E33-F1EE-4D69-8361-14DDC48045B3}"/>
    <dgm:cxn modelId="{BCE44777-B75B-4E71-A0EA-8F5C92C5790D}" type="presOf" srcId="{C6E2253D-4A1E-4CB7-800A-D037F9CE99FA}" destId="{D67CD537-D57A-4F34-8F05-C36FA437F948}" srcOrd="0" destOrd="0" presId="urn:microsoft.com/office/officeart/2005/8/layout/vList2"/>
    <dgm:cxn modelId="{8B164487-CF19-4231-BDAC-8422BB569DA1}" srcId="{919A98EA-B2BC-451B-9FCF-1B7AE521304D}" destId="{3A7A659A-CE5B-4E05-9070-44745917DA03}" srcOrd="0" destOrd="0" parTransId="{A48D11B2-3CA2-4908-B567-9CA506C16396}" sibTransId="{30518D14-D1BC-4538-B31E-5263DBCB8754}"/>
    <dgm:cxn modelId="{39499F8D-19F7-4CD5-9B47-92D056124FE1}" type="presOf" srcId="{4861F1CF-B9B2-441B-A732-DBDD214C81C3}" destId="{F11F27D7-8CD3-49E6-90C5-CF66E8A84DA5}" srcOrd="0" destOrd="0" presId="urn:microsoft.com/office/officeart/2005/8/layout/vList2"/>
    <dgm:cxn modelId="{048CCEAB-6DA0-40CE-A83A-976626C8641D}" srcId="{919A98EA-B2BC-451B-9FCF-1B7AE521304D}" destId="{0695D426-A60E-477A-A037-1ABBC070F668}" srcOrd="2" destOrd="0" parTransId="{0D81ADE2-16F4-4724-A93F-54558EBF7B74}" sibTransId="{FBD63F0D-4769-49AC-937F-6AD30872994D}"/>
    <dgm:cxn modelId="{DBF781C8-4C9F-41CB-AAC7-334173E2A706}" type="presOf" srcId="{0695D426-A60E-477A-A037-1ABBC070F668}" destId="{83098240-6E23-4C7D-B756-C73C561298AA}" srcOrd="0" destOrd="0" presId="urn:microsoft.com/office/officeart/2005/8/layout/vList2"/>
    <dgm:cxn modelId="{09221378-AE92-443D-AB18-8904CFC39023}" type="presParOf" srcId="{EBA50137-711F-40E8-BED9-EFD4746D3B56}" destId="{B3C6E96B-8D5F-43D7-AC75-24F13D800EB0}" srcOrd="0" destOrd="0" presId="urn:microsoft.com/office/officeart/2005/8/layout/vList2"/>
    <dgm:cxn modelId="{ABF2C13D-BFB9-4AF0-B4DB-533DB98A521D}" type="presParOf" srcId="{EBA50137-711F-40E8-BED9-EFD4746D3B56}" destId="{0F537526-93B9-4349-9B0C-ADBEE5A732C4}" srcOrd="1" destOrd="0" presId="urn:microsoft.com/office/officeart/2005/8/layout/vList2"/>
    <dgm:cxn modelId="{B3953B72-7066-4A42-8023-B75DC516774F}" type="presParOf" srcId="{EBA50137-711F-40E8-BED9-EFD4746D3B56}" destId="{D67CD537-D57A-4F34-8F05-C36FA437F948}" srcOrd="2" destOrd="0" presId="urn:microsoft.com/office/officeart/2005/8/layout/vList2"/>
    <dgm:cxn modelId="{2A64A921-BF43-4029-AEF5-5D9E3B889B94}" type="presParOf" srcId="{EBA50137-711F-40E8-BED9-EFD4746D3B56}" destId="{C06181B7-FB54-4F72-AE14-418BD90DDCEB}" srcOrd="3" destOrd="0" presId="urn:microsoft.com/office/officeart/2005/8/layout/vList2"/>
    <dgm:cxn modelId="{145C4CB3-DF5C-40A2-8772-45DC1ADB5502}" type="presParOf" srcId="{EBA50137-711F-40E8-BED9-EFD4746D3B56}" destId="{83098240-6E23-4C7D-B756-C73C561298AA}" srcOrd="4" destOrd="0" presId="urn:microsoft.com/office/officeart/2005/8/layout/vList2"/>
    <dgm:cxn modelId="{C7F865FB-CB61-40D5-9BE9-5AE37521165C}" type="presParOf" srcId="{EBA50137-711F-40E8-BED9-EFD4746D3B56}" destId="{C6FA09AA-4EDB-4CF2-B349-6C63FC2A4818}" srcOrd="5" destOrd="0" presId="urn:microsoft.com/office/officeart/2005/8/layout/vList2"/>
    <dgm:cxn modelId="{AEEF9820-7CB4-439E-9EC8-02E95473B94F}" type="presParOf" srcId="{EBA50137-711F-40E8-BED9-EFD4746D3B56}" destId="{F11F27D7-8CD3-49E6-90C5-CF66E8A84DA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51A209-7EE6-46CF-8694-597B1C6D17A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54B16F4-17B7-45BF-9C69-EFBD8496B880}">
      <dgm:prSet/>
      <dgm:spPr/>
      <dgm:t>
        <a:bodyPr/>
        <a:lstStyle/>
        <a:p>
          <a:r>
            <a:rPr lang="en-US"/>
            <a:t>The synthetic California matches the observed covariates reasonably well</a:t>
          </a:r>
        </a:p>
      </dgm:t>
    </dgm:pt>
    <dgm:pt modelId="{EFE3075E-17C2-4429-BF1D-12DE5B85B983}" type="parTrans" cxnId="{7AAB2DC6-5933-4539-B807-C0A130B39114}">
      <dgm:prSet/>
      <dgm:spPr/>
      <dgm:t>
        <a:bodyPr/>
        <a:lstStyle/>
        <a:p>
          <a:endParaRPr lang="en-US"/>
        </a:p>
      </dgm:t>
    </dgm:pt>
    <dgm:pt modelId="{53804D1A-6C37-482E-8854-0EA07B85BFC9}" type="sibTrans" cxnId="{7AAB2DC6-5933-4539-B807-C0A130B39114}">
      <dgm:prSet/>
      <dgm:spPr/>
      <dgm:t>
        <a:bodyPr/>
        <a:lstStyle/>
        <a:p>
          <a:endParaRPr lang="en-US"/>
        </a:p>
      </dgm:t>
    </dgm:pt>
    <dgm:pt modelId="{C2E9C4A7-338E-47EA-B870-E521BA21D5E2}">
      <dgm:prSet/>
      <dgm:spPr/>
      <dgm:t>
        <a:bodyPr/>
        <a:lstStyle/>
        <a:p>
          <a:r>
            <a:rPr lang="en-US"/>
            <a:t>The synthetic California matches per capita cigarette sales much better than the average of the control units </a:t>
          </a:r>
        </a:p>
      </dgm:t>
    </dgm:pt>
    <dgm:pt modelId="{2F05604E-33A1-41BB-B136-81476FBAF83F}" type="parTrans" cxnId="{9187976A-4DF7-4527-BCD6-929C46295DE6}">
      <dgm:prSet/>
      <dgm:spPr/>
      <dgm:t>
        <a:bodyPr/>
        <a:lstStyle/>
        <a:p>
          <a:endParaRPr lang="en-US"/>
        </a:p>
      </dgm:t>
    </dgm:pt>
    <dgm:pt modelId="{099BCB27-DB62-4D29-A118-AE48EB6880C9}" type="sibTrans" cxnId="{9187976A-4DF7-4527-BCD6-929C46295DE6}">
      <dgm:prSet/>
      <dgm:spPr/>
      <dgm:t>
        <a:bodyPr/>
        <a:lstStyle/>
        <a:p>
          <a:endParaRPr lang="en-US"/>
        </a:p>
      </dgm:t>
    </dgm:pt>
    <dgm:pt modelId="{7304C201-BE81-4BA2-A508-A082D5260C3D}" type="pres">
      <dgm:prSet presAssocID="{0F51A209-7EE6-46CF-8694-597B1C6D17AE}" presName="hierChild1" presStyleCnt="0">
        <dgm:presLayoutVars>
          <dgm:chPref val="1"/>
          <dgm:dir/>
          <dgm:animOne val="branch"/>
          <dgm:animLvl val="lvl"/>
          <dgm:resizeHandles/>
        </dgm:presLayoutVars>
      </dgm:prSet>
      <dgm:spPr/>
    </dgm:pt>
    <dgm:pt modelId="{BDD311B2-148C-4E09-BCC9-F3B5821467CB}" type="pres">
      <dgm:prSet presAssocID="{454B16F4-17B7-45BF-9C69-EFBD8496B880}" presName="hierRoot1" presStyleCnt="0"/>
      <dgm:spPr/>
    </dgm:pt>
    <dgm:pt modelId="{82DA3DDB-90C9-4054-BFB7-5B59496D70C9}" type="pres">
      <dgm:prSet presAssocID="{454B16F4-17B7-45BF-9C69-EFBD8496B880}" presName="composite" presStyleCnt="0"/>
      <dgm:spPr/>
    </dgm:pt>
    <dgm:pt modelId="{FC77FF41-A0DF-4D0A-A7A5-EB6239EDEC2F}" type="pres">
      <dgm:prSet presAssocID="{454B16F4-17B7-45BF-9C69-EFBD8496B880}" presName="background" presStyleLbl="node0" presStyleIdx="0" presStyleCnt="2"/>
      <dgm:spPr/>
    </dgm:pt>
    <dgm:pt modelId="{D69C783E-17CC-4650-B181-8DDE6D5D8969}" type="pres">
      <dgm:prSet presAssocID="{454B16F4-17B7-45BF-9C69-EFBD8496B880}" presName="text" presStyleLbl="fgAcc0" presStyleIdx="0" presStyleCnt="2">
        <dgm:presLayoutVars>
          <dgm:chPref val="3"/>
        </dgm:presLayoutVars>
      </dgm:prSet>
      <dgm:spPr/>
    </dgm:pt>
    <dgm:pt modelId="{841F7BD9-4559-49F6-BE3E-DC079FDEC514}" type="pres">
      <dgm:prSet presAssocID="{454B16F4-17B7-45BF-9C69-EFBD8496B880}" presName="hierChild2" presStyleCnt="0"/>
      <dgm:spPr/>
    </dgm:pt>
    <dgm:pt modelId="{541DF38E-307B-4F70-B30A-AE79412E47CE}" type="pres">
      <dgm:prSet presAssocID="{C2E9C4A7-338E-47EA-B870-E521BA21D5E2}" presName="hierRoot1" presStyleCnt="0"/>
      <dgm:spPr/>
    </dgm:pt>
    <dgm:pt modelId="{063482E8-B164-41C3-8ECD-4C01AF3B755B}" type="pres">
      <dgm:prSet presAssocID="{C2E9C4A7-338E-47EA-B870-E521BA21D5E2}" presName="composite" presStyleCnt="0"/>
      <dgm:spPr/>
    </dgm:pt>
    <dgm:pt modelId="{64CA86E3-1F2A-4BC8-A483-716A8E62A09B}" type="pres">
      <dgm:prSet presAssocID="{C2E9C4A7-338E-47EA-B870-E521BA21D5E2}" presName="background" presStyleLbl="node0" presStyleIdx="1" presStyleCnt="2"/>
      <dgm:spPr/>
    </dgm:pt>
    <dgm:pt modelId="{A3CA4FCF-A0BE-44B3-A87B-EB6F3C10BB1D}" type="pres">
      <dgm:prSet presAssocID="{C2E9C4A7-338E-47EA-B870-E521BA21D5E2}" presName="text" presStyleLbl="fgAcc0" presStyleIdx="1" presStyleCnt="2">
        <dgm:presLayoutVars>
          <dgm:chPref val="3"/>
        </dgm:presLayoutVars>
      </dgm:prSet>
      <dgm:spPr/>
    </dgm:pt>
    <dgm:pt modelId="{727E42C8-8F7B-45E4-8789-3533581B7BFB}" type="pres">
      <dgm:prSet presAssocID="{C2E9C4A7-338E-47EA-B870-E521BA21D5E2}" presName="hierChild2" presStyleCnt="0"/>
      <dgm:spPr/>
    </dgm:pt>
  </dgm:ptLst>
  <dgm:cxnLst>
    <dgm:cxn modelId="{CEF20938-BCF7-468C-8B63-97B1A5CF313D}" type="presOf" srcId="{0F51A209-7EE6-46CF-8694-597B1C6D17AE}" destId="{7304C201-BE81-4BA2-A508-A082D5260C3D}" srcOrd="0" destOrd="0" presId="urn:microsoft.com/office/officeart/2005/8/layout/hierarchy1"/>
    <dgm:cxn modelId="{9187976A-4DF7-4527-BCD6-929C46295DE6}" srcId="{0F51A209-7EE6-46CF-8694-597B1C6D17AE}" destId="{C2E9C4A7-338E-47EA-B870-E521BA21D5E2}" srcOrd="1" destOrd="0" parTransId="{2F05604E-33A1-41BB-B136-81476FBAF83F}" sibTransId="{099BCB27-DB62-4D29-A118-AE48EB6880C9}"/>
    <dgm:cxn modelId="{7041D275-A8FE-4EAD-8EE9-026DA96A4E87}" type="presOf" srcId="{C2E9C4A7-338E-47EA-B870-E521BA21D5E2}" destId="{A3CA4FCF-A0BE-44B3-A87B-EB6F3C10BB1D}" srcOrd="0" destOrd="0" presId="urn:microsoft.com/office/officeart/2005/8/layout/hierarchy1"/>
    <dgm:cxn modelId="{AED99A9A-9236-4777-AA62-1B13D2B2ADED}" type="presOf" srcId="{454B16F4-17B7-45BF-9C69-EFBD8496B880}" destId="{D69C783E-17CC-4650-B181-8DDE6D5D8969}" srcOrd="0" destOrd="0" presId="urn:microsoft.com/office/officeart/2005/8/layout/hierarchy1"/>
    <dgm:cxn modelId="{7AAB2DC6-5933-4539-B807-C0A130B39114}" srcId="{0F51A209-7EE6-46CF-8694-597B1C6D17AE}" destId="{454B16F4-17B7-45BF-9C69-EFBD8496B880}" srcOrd="0" destOrd="0" parTransId="{EFE3075E-17C2-4429-BF1D-12DE5B85B983}" sibTransId="{53804D1A-6C37-482E-8854-0EA07B85BFC9}"/>
    <dgm:cxn modelId="{7AA5AE57-6D76-4291-BEA0-74F2598D5B4E}" type="presParOf" srcId="{7304C201-BE81-4BA2-A508-A082D5260C3D}" destId="{BDD311B2-148C-4E09-BCC9-F3B5821467CB}" srcOrd="0" destOrd="0" presId="urn:microsoft.com/office/officeart/2005/8/layout/hierarchy1"/>
    <dgm:cxn modelId="{12EC1506-23BA-44E9-82ED-4E963DCCC2A7}" type="presParOf" srcId="{BDD311B2-148C-4E09-BCC9-F3B5821467CB}" destId="{82DA3DDB-90C9-4054-BFB7-5B59496D70C9}" srcOrd="0" destOrd="0" presId="urn:microsoft.com/office/officeart/2005/8/layout/hierarchy1"/>
    <dgm:cxn modelId="{8A3CEF2E-E49E-4164-B57C-9FE71B0AF0EE}" type="presParOf" srcId="{82DA3DDB-90C9-4054-BFB7-5B59496D70C9}" destId="{FC77FF41-A0DF-4D0A-A7A5-EB6239EDEC2F}" srcOrd="0" destOrd="0" presId="urn:microsoft.com/office/officeart/2005/8/layout/hierarchy1"/>
    <dgm:cxn modelId="{8F9B545C-D3E2-4431-BF75-B64BCC4DFB2B}" type="presParOf" srcId="{82DA3DDB-90C9-4054-BFB7-5B59496D70C9}" destId="{D69C783E-17CC-4650-B181-8DDE6D5D8969}" srcOrd="1" destOrd="0" presId="urn:microsoft.com/office/officeart/2005/8/layout/hierarchy1"/>
    <dgm:cxn modelId="{0556D4A2-2B64-44CF-8C0D-BFD83B289407}" type="presParOf" srcId="{BDD311B2-148C-4E09-BCC9-F3B5821467CB}" destId="{841F7BD9-4559-49F6-BE3E-DC079FDEC514}" srcOrd="1" destOrd="0" presId="urn:microsoft.com/office/officeart/2005/8/layout/hierarchy1"/>
    <dgm:cxn modelId="{B87E7D70-6550-4343-9213-C16F5117404F}" type="presParOf" srcId="{7304C201-BE81-4BA2-A508-A082D5260C3D}" destId="{541DF38E-307B-4F70-B30A-AE79412E47CE}" srcOrd="1" destOrd="0" presId="urn:microsoft.com/office/officeart/2005/8/layout/hierarchy1"/>
    <dgm:cxn modelId="{FD355BF8-C9DB-4EF6-A70E-A92FB3CDDF57}" type="presParOf" srcId="{541DF38E-307B-4F70-B30A-AE79412E47CE}" destId="{063482E8-B164-41C3-8ECD-4C01AF3B755B}" srcOrd="0" destOrd="0" presId="urn:microsoft.com/office/officeart/2005/8/layout/hierarchy1"/>
    <dgm:cxn modelId="{1E2F3F05-CD9D-4AC5-8656-96FA2B03D104}" type="presParOf" srcId="{063482E8-B164-41C3-8ECD-4C01AF3B755B}" destId="{64CA86E3-1F2A-4BC8-A483-716A8E62A09B}" srcOrd="0" destOrd="0" presId="urn:microsoft.com/office/officeart/2005/8/layout/hierarchy1"/>
    <dgm:cxn modelId="{546A8B22-9445-4DE7-A3C9-4D2EABC6F686}" type="presParOf" srcId="{063482E8-B164-41C3-8ECD-4C01AF3B755B}" destId="{A3CA4FCF-A0BE-44B3-A87B-EB6F3C10BB1D}" srcOrd="1" destOrd="0" presId="urn:microsoft.com/office/officeart/2005/8/layout/hierarchy1"/>
    <dgm:cxn modelId="{D81B7969-B35A-4D0C-AAD1-83639D5BCE4A}" type="presParOf" srcId="{541DF38E-307B-4F70-B30A-AE79412E47CE}" destId="{727E42C8-8F7B-45E4-8789-3533581B7BF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293EF-E288-4C77-BFFF-3850D8A9FB15}">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0A091A-7581-476C-89E5-5AE4643578AB}">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1F2138-7D98-430D-A2AA-00DB967CC2F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Under the null hypothesis of no intervention effect, we want to know how significant are our estimated effects</a:t>
          </a:r>
        </a:p>
      </dsp:txBody>
      <dsp:txXfrm>
        <a:off x="1435590" y="531"/>
        <a:ext cx="9080009" cy="1242935"/>
      </dsp:txXfrm>
    </dsp:sp>
    <dsp:sp modelId="{B1BA091F-C8C2-4E59-935F-6142D7B4431F}">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BAC912-A24A-4CC8-B0F4-594EF2024411}">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738C4F-7F87-44F4-9F53-1EFCF5AB8395}">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Inference is done using randomization inference: we randomly select units in the donor pool to be the treated unit and repeat the synthetic control method</a:t>
          </a:r>
        </a:p>
      </dsp:txBody>
      <dsp:txXfrm>
        <a:off x="1435590" y="1554201"/>
        <a:ext cx="9080009" cy="1242935"/>
      </dsp:txXfrm>
    </dsp:sp>
    <dsp:sp modelId="{A167632C-DCC2-40F8-9E23-AEB925A42E6A}">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0542C-BDB1-4B73-AF4B-EDECC8BF81B1}">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DE952A-B4FB-4A5F-8EEE-AAAD085A69A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Doing so we estimate an empirical null distribution based on which conclusions can be drawn</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6E96B-8D5F-43D7-AC75-24F13D800EB0}">
      <dsp:nvSpPr>
        <dsp:cNvPr id="0" name=""/>
        <dsp:cNvSpPr/>
      </dsp:nvSpPr>
      <dsp:spPr>
        <a:xfrm>
          <a:off x="0" y="73543"/>
          <a:ext cx="6173409" cy="1350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log – GDP per capita</a:t>
          </a:r>
        </a:p>
      </dsp:txBody>
      <dsp:txXfrm>
        <a:off x="65934" y="139477"/>
        <a:ext cx="6041541" cy="1218787"/>
      </dsp:txXfrm>
    </dsp:sp>
    <dsp:sp modelId="{D67CD537-D57A-4F34-8F05-C36FA437F948}">
      <dsp:nvSpPr>
        <dsp:cNvPr id="0" name=""/>
        <dsp:cNvSpPr/>
      </dsp:nvSpPr>
      <dsp:spPr>
        <a:xfrm>
          <a:off x="0" y="1522119"/>
          <a:ext cx="6173409" cy="1350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Per capita beer consumption</a:t>
          </a:r>
        </a:p>
      </dsp:txBody>
      <dsp:txXfrm>
        <a:off x="65934" y="1588053"/>
        <a:ext cx="6041541" cy="1218787"/>
      </dsp:txXfrm>
    </dsp:sp>
    <dsp:sp modelId="{83098240-6E23-4C7D-B756-C73C561298AA}">
      <dsp:nvSpPr>
        <dsp:cNvPr id="0" name=""/>
        <dsp:cNvSpPr/>
      </dsp:nvSpPr>
      <dsp:spPr>
        <a:xfrm>
          <a:off x="0" y="2970694"/>
          <a:ext cx="6173409" cy="1350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Proportion of the population between ages 15 and 24</a:t>
          </a:r>
        </a:p>
      </dsp:txBody>
      <dsp:txXfrm>
        <a:off x="65934" y="3036628"/>
        <a:ext cx="6041541" cy="1218787"/>
      </dsp:txXfrm>
    </dsp:sp>
    <dsp:sp modelId="{F11F27D7-8CD3-49E6-90C5-CF66E8A84DA5}">
      <dsp:nvSpPr>
        <dsp:cNvPr id="0" name=""/>
        <dsp:cNvSpPr/>
      </dsp:nvSpPr>
      <dsp:spPr>
        <a:xfrm>
          <a:off x="0" y="4419269"/>
          <a:ext cx="6173409" cy="1350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Cigarette retail price</a:t>
          </a:r>
        </a:p>
      </dsp:txBody>
      <dsp:txXfrm>
        <a:off x="65934" y="4485203"/>
        <a:ext cx="6041541" cy="12187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7FF41-A0DF-4D0A-A7A5-EB6239EDEC2F}">
      <dsp:nvSpPr>
        <dsp:cNvPr id="0" name=""/>
        <dsp:cNvSpPr/>
      </dsp:nvSpPr>
      <dsp:spPr>
        <a:xfrm>
          <a:off x="1586325" y="562"/>
          <a:ext cx="3146978" cy="19983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9C783E-17CC-4650-B181-8DDE6D5D8969}">
      <dsp:nvSpPr>
        <dsp:cNvPr id="0" name=""/>
        <dsp:cNvSpPr/>
      </dsp:nvSpPr>
      <dsp:spPr>
        <a:xfrm>
          <a:off x="1935989" y="332743"/>
          <a:ext cx="3146978" cy="19983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 synthetic California matches the observed covariates reasonably well</a:t>
          </a:r>
        </a:p>
      </dsp:txBody>
      <dsp:txXfrm>
        <a:off x="1994518" y="391272"/>
        <a:ext cx="3029920" cy="1881273"/>
      </dsp:txXfrm>
    </dsp:sp>
    <dsp:sp modelId="{64CA86E3-1F2A-4BC8-A483-716A8E62A09B}">
      <dsp:nvSpPr>
        <dsp:cNvPr id="0" name=""/>
        <dsp:cNvSpPr/>
      </dsp:nvSpPr>
      <dsp:spPr>
        <a:xfrm>
          <a:off x="5432632" y="562"/>
          <a:ext cx="3146978" cy="19983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CA4FCF-A0BE-44B3-A87B-EB6F3C10BB1D}">
      <dsp:nvSpPr>
        <dsp:cNvPr id="0" name=""/>
        <dsp:cNvSpPr/>
      </dsp:nvSpPr>
      <dsp:spPr>
        <a:xfrm>
          <a:off x="5782296" y="332743"/>
          <a:ext cx="3146978" cy="19983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 synthetic California matches per capita cigarette sales much better than the average of the control units </a:t>
          </a:r>
        </a:p>
      </dsp:txBody>
      <dsp:txXfrm>
        <a:off x="5840825" y="391272"/>
        <a:ext cx="3029920" cy="18812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5C5FD-1EFE-4BF6-ACAD-F21A557E4667}" type="datetimeFigureOut">
              <a:rPr lang="en-US" smtClean="0"/>
              <a:t>5/30/2023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2D467-7ED8-4500-9680-66E18D020DF6}" type="slidenum">
              <a:rPr lang="en-US" smtClean="0"/>
              <a:t>‹#›</a:t>
            </a:fld>
            <a:endParaRPr lang="en-US"/>
          </a:p>
        </p:txBody>
      </p:sp>
    </p:spTree>
    <p:extLst>
      <p:ext uri="{BB962C8B-B14F-4D97-AF65-F5344CB8AC3E}">
        <p14:creationId xmlns:p14="http://schemas.microsoft.com/office/powerpoint/2010/main" val="180123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presentation, I will be discussing the synthetic control method.</a:t>
            </a:r>
          </a:p>
          <a:p>
            <a:endParaRPr lang="en-US" dirty="0"/>
          </a:p>
        </p:txBody>
      </p:sp>
      <p:sp>
        <p:nvSpPr>
          <p:cNvPr id="4" name="Slide Number Placeholder 3"/>
          <p:cNvSpPr>
            <a:spLocks noGrp="1"/>
          </p:cNvSpPr>
          <p:nvPr>
            <p:ph type="sldNum" sz="quarter" idx="5"/>
          </p:nvPr>
        </p:nvSpPr>
        <p:spPr/>
        <p:txBody>
          <a:bodyPr/>
          <a:lstStyle/>
          <a:p>
            <a:fld id="{C152D467-7ED8-4500-9680-66E18D020DF6}" type="slidenum">
              <a:rPr lang="en-US" smtClean="0"/>
              <a:t>1</a:t>
            </a:fld>
            <a:endParaRPr lang="en-US"/>
          </a:p>
        </p:txBody>
      </p:sp>
    </p:spTree>
    <p:extLst>
      <p:ext uri="{BB962C8B-B14F-4D97-AF65-F5344CB8AC3E}">
        <p14:creationId xmlns:p14="http://schemas.microsoft.com/office/powerpoint/2010/main" val="3369921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want to demonstrate the use of the synthetic control method with data from Proposition 99. I mentioned this briefly before in the introduction, but Proposition 99 was the first large-scale tobacco control program in the country. The proposition was passed in 1988 and went into effect in 1989. Basically, what happened is Proposition 99 raised the cigarette excise tax by 25 cents per pack and funded a broad range of tobacco prevention programs. The dataset I used has data between the years 1970 and 2000, which gives us a 19 year preintervention period between 1970 and 1988.</a:t>
            </a:r>
          </a:p>
          <a:p>
            <a:endParaRPr lang="en-US" dirty="0"/>
          </a:p>
          <a:p>
            <a:r>
              <a:rPr lang="en-US" dirty="0"/>
              <a:t>I also wanted to note that other states, including Massachusetts, Arizona, Oregon, and Florida also introduced large tobacco control programs following California’s example. </a:t>
            </a:r>
          </a:p>
          <a:p>
            <a:r>
              <a:rPr lang="en-US" dirty="0"/>
              <a:t>Still other states also introduced increases to the cigarette excise tax. These states are not appropriate to include in the donor pool so they were excluded from the analysis.</a:t>
            </a:r>
          </a:p>
          <a:p>
            <a:r>
              <a:rPr lang="en-US" dirty="0"/>
              <a:t>In total, this makes a data size of 39 states, with 38 being in the donor pool.</a:t>
            </a:r>
          </a:p>
        </p:txBody>
      </p:sp>
      <p:sp>
        <p:nvSpPr>
          <p:cNvPr id="4" name="Slide Number Placeholder 3"/>
          <p:cNvSpPr>
            <a:spLocks noGrp="1"/>
          </p:cNvSpPr>
          <p:nvPr>
            <p:ph type="sldNum" sz="quarter" idx="5"/>
          </p:nvPr>
        </p:nvSpPr>
        <p:spPr/>
        <p:txBody>
          <a:bodyPr/>
          <a:lstStyle/>
          <a:p>
            <a:fld id="{C152D467-7ED8-4500-9680-66E18D020DF6}" type="slidenum">
              <a:rPr lang="en-US" smtClean="0"/>
              <a:t>10</a:t>
            </a:fld>
            <a:endParaRPr lang="en-US"/>
          </a:p>
        </p:txBody>
      </p:sp>
    </p:spTree>
    <p:extLst>
      <p:ext uri="{BB962C8B-B14F-4D97-AF65-F5344CB8AC3E}">
        <p14:creationId xmlns:p14="http://schemas.microsoft.com/office/powerpoint/2010/main" val="233307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covariates that we controlled for in the study. Note that Abadie showed that the results are not sensitive to the inclusion of many other state level covariates beyond the ones shown here.</a:t>
            </a:r>
          </a:p>
          <a:p>
            <a:endParaRPr lang="en-US" dirty="0"/>
          </a:p>
          <a:p>
            <a:r>
              <a:rPr lang="en-US" dirty="0"/>
              <a:t>Basically, we control for the log-GDP per capita, the per capita beer consumption, the proportion of the population between the ages 15 and 24, and the cigarette retail price. I want to emphasize that these are state level variables, since we are comparing California to other states with no similar tobacco control program </a:t>
            </a:r>
          </a:p>
        </p:txBody>
      </p:sp>
      <p:sp>
        <p:nvSpPr>
          <p:cNvPr id="4" name="Slide Number Placeholder 3"/>
          <p:cNvSpPr>
            <a:spLocks noGrp="1"/>
          </p:cNvSpPr>
          <p:nvPr>
            <p:ph type="sldNum" sz="quarter" idx="5"/>
          </p:nvPr>
        </p:nvSpPr>
        <p:spPr/>
        <p:txBody>
          <a:bodyPr/>
          <a:lstStyle/>
          <a:p>
            <a:fld id="{C152D467-7ED8-4500-9680-66E18D020DF6}" type="slidenum">
              <a:rPr lang="en-US" smtClean="0"/>
              <a:t>11</a:t>
            </a:fld>
            <a:endParaRPr lang="en-US"/>
          </a:p>
        </p:txBody>
      </p:sp>
    </p:spTree>
    <p:extLst>
      <p:ext uri="{BB962C8B-B14F-4D97-AF65-F5344CB8AC3E}">
        <p14:creationId xmlns:p14="http://schemas.microsoft.com/office/powerpoint/2010/main" val="2267626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implementing the synthetic control method, and finding the optimal V and W, we can plot the timeseries of the synthetic control we obtained. There are two main things to note here. First, in the pre-intervention period, the synthetic control matches with the real California reasonably well. Second, after the passing of Proposition 99, we can see that the synthetic control and the real California become noticeably different. After plotting the difference between the two, which recall that these are the estimated intervention effects, we see that our estimate shows that Proposition 99 created a sharp decrease in cigarette sales. </a:t>
            </a:r>
          </a:p>
        </p:txBody>
      </p:sp>
      <p:sp>
        <p:nvSpPr>
          <p:cNvPr id="4" name="Slide Number Placeholder 3"/>
          <p:cNvSpPr>
            <a:spLocks noGrp="1"/>
          </p:cNvSpPr>
          <p:nvPr>
            <p:ph type="sldNum" sz="quarter" idx="5"/>
          </p:nvPr>
        </p:nvSpPr>
        <p:spPr/>
        <p:txBody>
          <a:bodyPr/>
          <a:lstStyle/>
          <a:p>
            <a:fld id="{C152D467-7ED8-4500-9680-66E18D020DF6}" type="slidenum">
              <a:rPr lang="en-US" smtClean="0"/>
              <a:t>12</a:t>
            </a:fld>
            <a:endParaRPr lang="en-US"/>
          </a:p>
        </p:txBody>
      </p:sp>
    </p:spTree>
    <p:extLst>
      <p:ext uri="{BB962C8B-B14F-4D97-AF65-F5344CB8AC3E}">
        <p14:creationId xmlns:p14="http://schemas.microsoft.com/office/powerpoint/2010/main" val="4092550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well did the synthetic control do? In this table I compare the preintervention outcome and the covariates between California and the Synthetic California. I also added the average of the control units as a baseline. We see that for each of the variables, the synthetic California is reasonably close to the real California. Additionally, for the per capita cigarette sales, which is the outcome we are interested in, the synthetic California does much better than the average of the control units. </a:t>
            </a:r>
          </a:p>
          <a:p>
            <a:endParaRPr lang="en-US" dirty="0"/>
          </a:p>
          <a:p>
            <a:r>
              <a:rPr lang="en-US" dirty="0"/>
              <a:t>Other than that, the importance column here are simply the diagonals of the matrix V we fitted.</a:t>
            </a:r>
          </a:p>
        </p:txBody>
      </p:sp>
      <p:sp>
        <p:nvSpPr>
          <p:cNvPr id="4" name="Slide Number Placeholder 3"/>
          <p:cNvSpPr>
            <a:spLocks noGrp="1"/>
          </p:cNvSpPr>
          <p:nvPr>
            <p:ph type="sldNum" sz="quarter" idx="5"/>
          </p:nvPr>
        </p:nvSpPr>
        <p:spPr/>
        <p:txBody>
          <a:bodyPr/>
          <a:lstStyle/>
          <a:p>
            <a:fld id="{C152D467-7ED8-4500-9680-66E18D020DF6}" type="slidenum">
              <a:rPr lang="en-US" smtClean="0"/>
              <a:t>13</a:t>
            </a:fld>
            <a:endParaRPr lang="en-US"/>
          </a:p>
        </p:txBody>
      </p:sp>
    </p:spTree>
    <p:extLst>
      <p:ext uri="{BB962C8B-B14F-4D97-AF65-F5344CB8AC3E}">
        <p14:creationId xmlns:p14="http://schemas.microsoft.com/office/powerpoint/2010/main" val="2950333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after conducting randomization inference, I plot the placebos for this analysis – the grey trends are the placebos and the red trends represent California. Note that in post-intervention, the estimated effects for California are more dramatic than most of the placebos. However, also note that not all of the placebos were able to have a good fit in the pre-intervention period (point out in the graph). Technically, this mean these placebos were outside of the convex hull of the donor pool. So should we remove these placebos? After all, it doesn’t make sense to compare placebos with good fits to those with poor fits. The problem is, however, deciding which placebos to remove can be subjective. How poor does the fit need to be before we remove it?</a:t>
            </a:r>
          </a:p>
        </p:txBody>
      </p:sp>
      <p:sp>
        <p:nvSpPr>
          <p:cNvPr id="4" name="Slide Number Placeholder 3"/>
          <p:cNvSpPr>
            <a:spLocks noGrp="1"/>
          </p:cNvSpPr>
          <p:nvPr>
            <p:ph type="sldNum" sz="quarter" idx="5"/>
          </p:nvPr>
        </p:nvSpPr>
        <p:spPr/>
        <p:txBody>
          <a:bodyPr/>
          <a:lstStyle/>
          <a:p>
            <a:fld id="{C152D467-7ED8-4500-9680-66E18D020DF6}" type="slidenum">
              <a:rPr lang="en-US" smtClean="0"/>
              <a:t>14</a:t>
            </a:fld>
            <a:endParaRPr lang="en-US"/>
          </a:p>
        </p:txBody>
      </p:sp>
    </p:spTree>
    <p:extLst>
      <p:ext uri="{BB962C8B-B14F-4D97-AF65-F5344CB8AC3E}">
        <p14:creationId xmlns:p14="http://schemas.microsoft.com/office/powerpoint/2010/main" val="3849114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deal with this problem, Abadie proposes analyzing the ratio of the root mean square prediction error between post-intervention and pre-intervention. Roughly, the idea is if the fit was bad in pre-intervention, it cancels out with the poor fit in post-intervention. This way, we no longer need to subjectively remove placebos.</a:t>
            </a:r>
          </a:p>
        </p:txBody>
      </p:sp>
      <p:sp>
        <p:nvSpPr>
          <p:cNvPr id="4" name="Slide Number Placeholder 3"/>
          <p:cNvSpPr>
            <a:spLocks noGrp="1"/>
          </p:cNvSpPr>
          <p:nvPr>
            <p:ph type="sldNum" sz="quarter" idx="5"/>
          </p:nvPr>
        </p:nvSpPr>
        <p:spPr/>
        <p:txBody>
          <a:bodyPr/>
          <a:lstStyle/>
          <a:p>
            <a:fld id="{C152D467-7ED8-4500-9680-66E18D020DF6}" type="slidenum">
              <a:rPr lang="en-US" smtClean="0"/>
              <a:t>15</a:t>
            </a:fld>
            <a:endParaRPr lang="en-US"/>
          </a:p>
        </p:txBody>
      </p:sp>
    </p:spTree>
    <p:extLst>
      <p:ext uri="{BB962C8B-B14F-4D97-AF65-F5344CB8AC3E}">
        <p14:creationId xmlns:p14="http://schemas.microsoft.com/office/powerpoint/2010/main" val="2311151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this plot, I demonstrate just that. Note that California here has the largest RMSPE ratio of all the placebos, which results in a p-value of 1/39 or 0.026. We have evidence that Proposition 99 significantly lowered cigarette sales in California.</a:t>
            </a:r>
          </a:p>
          <a:p>
            <a:endParaRPr lang="en-US" dirty="0"/>
          </a:p>
          <a:p>
            <a:r>
              <a:rPr lang="en-US" dirty="0"/>
              <a:t>So what are some problems with this analysis? What about the assumption of no interference?</a:t>
            </a:r>
          </a:p>
          <a:p>
            <a:r>
              <a:rPr lang="en-US" dirty="0"/>
              <a:t>Specifically, what if the anti-tobacco sentiment in California spread to other states? After all, many other states did also propose tobacco control programs following California’s lead. However, this would only lower smoking rates in the donor pool, and yet our results remain significant. </a:t>
            </a:r>
          </a:p>
          <a:p>
            <a:r>
              <a:rPr lang="en-US" dirty="0"/>
              <a:t>We can then conclude that the assumption of no interference is not likely to affect our results.</a:t>
            </a:r>
          </a:p>
        </p:txBody>
      </p:sp>
      <p:sp>
        <p:nvSpPr>
          <p:cNvPr id="4" name="Slide Number Placeholder 3"/>
          <p:cNvSpPr>
            <a:spLocks noGrp="1"/>
          </p:cNvSpPr>
          <p:nvPr>
            <p:ph type="sldNum" sz="quarter" idx="5"/>
          </p:nvPr>
        </p:nvSpPr>
        <p:spPr/>
        <p:txBody>
          <a:bodyPr/>
          <a:lstStyle/>
          <a:p>
            <a:fld id="{C152D467-7ED8-4500-9680-66E18D020DF6}" type="slidenum">
              <a:rPr lang="en-US" smtClean="0"/>
              <a:t>16</a:t>
            </a:fld>
            <a:endParaRPr lang="en-US"/>
          </a:p>
        </p:txBody>
      </p:sp>
    </p:spTree>
    <p:extLst>
      <p:ext uri="{BB962C8B-B14F-4D97-AF65-F5344CB8AC3E}">
        <p14:creationId xmlns:p14="http://schemas.microsoft.com/office/powerpoint/2010/main" val="3159897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my references. Thank you for listening through my presentation! </a:t>
            </a:r>
          </a:p>
        </p:txBody>
      </p:sp>
      <p:sp>
        <p:nvSpPr>
          <p:cNvPr id="4" name="Slide Number Placeholder 3"/>
          <p:cNvSpPr>
            <a:spLocks noGrp="1"/>
          </p:cNvSpPr>
          <p:nvPr>
            <p:ph type="sldNum" sz="quarter" idx="5"/>
          </p:nvPr>
        </p:nvSpPr>
        <p:spPr/>
        <p:txBody>
          <a:bodyPr/>
          <a:lstStyle/>
          <a:p>
            <a:fld id="{C152D467-7ED8-4500-9680-66E18D020DF6}" type="slidenum">
              <a:rPr lang="en-US" smtClean="0"/>
              <a:t>17</a:t>
            </a:fld>
            <a:endParaRPr lang="en-US"/>
          </a:p>
        </p:txBody>
      </p:sp>
    </p:spTree>
    <p:extLst>
      <p:ext uri="{BB962C8B-B14F-4D97-AF65-F5344CB8AC3E}">
        <p14:creationId xmlns:p14="http://schemas.microsoft.com/office/powerpoint/2010/main" val="1776618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problem in question that we want to solve here is estimating causal effects for panel or timeseries data for some intervention. To answer this question, I present the synthetic control method proposed by two landmark papers by Alberto Abadie in 2010 and 2003. </a:t>
            </a:r>
          </a:p>
          <a:p>
            <a:endParaRPr lang="en-US" dirty="0"/>
          </a:p>
          <a:p>
            <a:r>
              <a:rPr lang="en-US" dirty="0"/>
              <a:t>An example of a question that we might ask is: given that California has passed a large-scale tobacco control program, can we say that the program significantly lowered cigarette sales? How do we estimate the causal effect? This is a real problem that Abadie studied in his 2010 paper, and I will demonstrate the synthetic control method using this data later on.</a:t>
            </a:r>
          </a:p>
          <a:p>
            <a:endParaRPr lang="en-US" dirty="0"/>
          </a:p>
          <a:p>
            <a:r>
              <a:rPr lang="en-US" dirty="0"/>
              <a:t>So coming back to the question. Naively, we can compare the average of the control group with the average of the treated group and take that difference. However, these results would be unreliable because the control units themselves may not be comparable to the treated group! How do we know the difference is due to the tobacco control program and not because of the inherent differences in the control and treated units. This is where the synthetic control method comes in.</a:t>
            </a:r>
          </a:p>
        </p:txBody>
      </p:sp>
      <p:sp>
        <p:nvSpPr>
          <p:cNvPr id="4" name="Slide Number Placeholder 3"/>
          <p:cNvSpPr>
            <a:spLocks noGrp="1"/>
          </p:cNvSpPr>
          <p:nvPr>
            <p:ph type="sldNum" sz="quarter" idx="5"/>
          </p:nvPr>
        </p:nvSpPr>
        <p:spPr/>
        <p:txBody>
          <a:bodyPr/>
          <a:lstStyle/>
          <a:p>
            <a:fld id="{C152D467-7ED8-4500-9680-66E18D020DF6}" type="slidenum">
              <a:rPr lang="en-US" smtClean="0"/>
              <a:t>2</a:t>
            </a:fld>
            <a:endParaRPr lang="en-US"/>
          </a:p>
        </p:txBody>
      </p:sp>
    </p:spTree>
    <p:extLst>
      <p:ext uri="{BB962C8B-B14F-4D97-AF65-F5344CB8AC3E}">
        <p14:creationId xmlns:p14="http://schemas.microsoft.com/office/powerpoint/2010/main" val="2476889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define some notation that I will refer to throughout the presentation. So suppose we have J+1 units in our study, and each is observed for T timesteps. Suppose the intervention occurs at T0, and we assume that the intervention has no affect on the outcome before t equals T0. Also, without loss of generality, suppose only the first unit is treated and the rest of the units are in the control group, which we call the donor pool. Finally, we let Y^I and Y_N be the intervention and no intervention potential outcomes, respectively. The double index here represents the </a:t>
            </a:r>
            <a:r>
              <a:rPr lang="en-US" dirty="0" err="1"/>
              <a:t>ith</a:t>
            </a:r>
            <a:r>
              <a:rPr lang="en-US" dirty="0"/>
              <a:t> unit and the </a:t>
            </a:r>
            <a:r>
              <a:rPr lang="en-US" dirty="0" err="1"/>
              <a:t>tth</a:t>
            </a:r>
            <a:r>
              <a:rPr lang="en-US" dirty="0"/>
              <a:t> timestep. After this we can write the intervention effect as follows denoted by alpha. In the framework of this course we can consider these to be the causal effects. Particularly, we care about the intervention effects after the intervention has occurred for the treated unit. Thus, we want to estimate the sequence alpha1, for T0+1 all the way to alpha T.</a:t>
            </a:r>
          </a:p>
        </p:txBody>
      </p:sp>
      <p:sp>
        <p:nvSpPr>
          <p:cNvPr id="4" name="Slide Number Placeholder 3"/>
          <p:cNvSpPr>
            <a:spLocks noGrp="1"/>
          </p:cNvSpPr>
          <p:nvPr>
            <p:ph type="sldNum" sz="quarter" idx="5"/>
          </p:nvPr>
        </p:nvSpPr>
        <p:spPr/>
        <p:txBody>
          <a:bodyPr/>
          <a:lstStyle/>
          <a:p>
            <a:fld id="{C152D467-7ED8-4500-9680-66E18D020DF6}" type="slidenum">
              <a:rPr lang="en-US" smtClean="0"/>
              <a:t>3</a:t>
            </a:fld>
            <a:endParaRPr lang="en-US"/>
          </a:p>
        </p:txBody>
      </p:sp>
    </p:spTree>
    <p:extLst>
      <p:ext uri="{BB962C8B-B14F-4D97-AF65-F5344CB8AC3E}">
        <p14:creationId xmlns:p14="http://schemas.microsoft.com/office/powerpoint/2010/main" val="48488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universal missing data problem in causal inference becomes immediately obvious. Physically, we simply cannot observe both potential outcomes for the same unit.</a:t>
            </a:r>
          </a:p>
          <a:p>
            <a:r>
              <a:rPr lang="en-US" dirty="0"/>
              <a:t>In the end, we need a way to estimate the no-intervention outcomes for the treated unit. In the synthetic control method, we take a weighted average of the donor pool so that the resulting synthetic control is more similar to the treated unit, in both its observed covariates and pre-intervention outcomes.</a:t>
            </a:r>
          </a:p>
          <a:p>
            <a:endParaRPr lang="en-US" dirty="0"/>
          </a:p>
          <a:p>
            <a:endParaRPr lang="en-US" dirty="0"/>
          </a:p>
        </p:txBody>
      </p:sp>
      <p:sp>
        <p:nvSpPr>
          <p:cNvPr id="4" name="Slide Number Placeholder 3"/>
          <p:cNvSpPr>
            <a:spLocks noGrp="1"/>
          </p:cNvSpPr>
          <p:nvPr>
            <p:ph type="sldNum" sz="quarter" idx="5"/>
          </p:nvPr>
        </p:nvSpPr>
        <p:spPr/>
        <p:txBody>
          <a:bodyPr/>
          <a:lstStyle/>
          <a:p>
            <a:fld id="{C152D467-7ED8-4500-9680-66E18D020DF6}" type="slidenum">
              <a:rPr lang="en-US" smtClean="0"/>
              <a:t>4</a:t>
            </a:fld>
            <a:endParaRPr lang="en-US"/>
          </a:p>
        </p:txBody>
      </p:sp>
    </p:spTree>
    <p:extLst>
      <p:ext uri="{BB962C8B-B14F-4D97-AF65-F5344CB8AC3E}">
        <p14:creationId xmlns:p14="http://schemas.microsoft.com/office/powerpoint/2010/main" val="3853685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his method, Abadie assumes the following factor effects model. I won’t go into too much detail here, but essentially delta represents some unknown common factor, Z corresponds to observed covariates, </a:t>
            </a:r>
            <a:r>
              <a:rPr lang="en-US" dirty="0" err="1"/>
              <a:t>lamda</a:t>
            </a:r>
            <a:r>
              <a:rPr lang="en-US" dirty="0"/>
              <a:t> corresponds to unobserved factors and epsilon is a zero mean error term.</a:t>
            </a:r>
          </a:p>
        </p:txBody>
      </p:sp>
      <p:sp>
        <p:nvSpPr>
          <p:cNvPr id="4" name="Slide Number Placeholder 3"/>
          <p:cNvSpPr>
            <a:spLocks noGrp="1"/>
          </p:cNvSpPr>
          <p:nvPr>
            <p:ph type="sldNum" sz="quarter" idx="5"/>
          </p:nvPr>
        </p:nvSpPr>
        <p:spPr/>
        <p:txBody>
          <a:bodyPr/>
          <a:lstStyle/>
          <a:p>
            <a:fld id="{C152D467-7ED8-4500-9680-66E18D020DF6}" type="slidenum">
              <a:rPr lang="en-US" smtClean="0"/>
              <a:t>5</a:t>
            </a:fld>
            <a:endParaRPr lang="en-US"/>
          </a:p>
        </p:txBody>
      </p:sp>
    </p:spTree>
    <p:extLst>
      <p:ext uri="{BB962C8B-B14F-4D97-AF65-F5344CB8AC3E}">
        <p14:creationId xmlns:p14="http://schemas.microsoft.com/office/powerpoint/2010/main" val="3234960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that these two equations on the slide are true, that is, the treated outcomes in preintervention can be expressed as a convex combination of outcomes from the donor pool and similarly the covariates from the treated unit can also be expressed as a convex combination of covariates from the donor pool. Here, the w’s represent the weights on the units from the donor pool. These expressions have to be simultaneously true for every timestep in the pre-intervention period. </a:t>
            </a:r>
          </a:p>
        </p:txBody>
      </p:sp>
      <p:sp>
        <p:nvSpPr>
          <p:cNvPr id="4" name="Slide Number Placeholder 3"/>
          <p:cNvSpPr>
            <a:spLocks noGrp="1"/>
          </p:cNvSpPr>
          <p:nvPr>
            <p:ph type="sldNum" sz="quarter" idx="5"/>
          </p:nvPr>
        </p:nvSpPr>
        <p:spPr/>
        <p:txBody>
          <a:bodyPr/>
          <a:lstStyle/>
          <a:p>
            <a:fld id="{C152D467-7ED8-4500-9680-66E18D020DF6}" type="slidenum">
              <a:rPr lang="en-US" smtClean="0"/>
              <a:t>6</a:t>
            </a:fld>
            <a:endParaRPr lang="en-US"/>
          </a:p>
        </p:txBody>
      </p:sp>
    </p:spTree>
    <p:extLst>
      <p:ext uri="{BB962C8B-B14F-4D97-AF65-F5344CB8AC3E}">
        <p14:creationId xmlns:p14="http://schemas.microsoft.com/office/powerpoint/2010/main" val="43038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conditions from the previous slide are true, then consider the quantity of the difference between the counterfactual for the treated unit and the aforementioned weighted average of the donor pool. Abadie was able to show that under expectation, and with some mild regularity conditions, the quantity tends to zero. I also wanted to point out that Abadie was able to show very similar results for more complicated model structures than the factor effects model we are considering now, including a model with an auto-regressive structure. This is the fundamental motivation for using this weighted average of the donor pool as our final estimator. </a:t>
            </a:r>
          </a:p>
        </p:txBody>
      </p:sp>
      <p:sp>
        <p:nvSpPr>
          <p:cNvPr id="4" name="Slide Number Placeholder 3"/>
          <p:cNvSpPr>
            <a:spLocks noGrp="1"/>
          </p:cNvSpPr>
          <p:nvPr>
            <p:ph type="sldNum" sz="quarter" idx="5"/>
          </p:nvPr>
        </p:nvSpPr>
        <p:spPr/>
        <p:txBody>
          <a:bodyPr/>
          <a:lstStyle/>
          <a:p>
            <a:fld id="{C152D467-7ED8-4500-9680-66E18D020DF6}" type="slidenum">
              <a:rPr lang="en-US" smtClean="0"/>
              <a:t>7</a:t>
            </a:fld>
            <a:endParaRPr lang="en-US"/>
          </a:p>
        </p:txBody>
      </p:sp>
    </p:spTree>
    <p:extLst>
      <p:ext uri="{BB962C8B-B14F-4D97-AF65-F5344CB8AC3E}">
        <p14:creationId xmlns:p14="http://schemas.microsoft.com/office/powerpoint/2010/main" val="1010896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 shown the motivation behind the synthetic control method. Here, I talk briefly about how to implement it. Note that a perfect match between the synthetic control and the treated unit is often not possible, so we want to find weights so that they are as close to each other as possible. Here, we let X1 contain all the observed covariates and pre-intervention outcomes and X0 be a matrix containing the same variables for everyone in the donor pool. Then, our goal is to solve the following optimization problem: we want to find the argument minimum for the difference between X1 and a weighted X0 for some distance defined by V. Note that here the weighting is expressed through a matrix multiplication between W and X0.</a:t>
            </a:r>
          </a:p>
          <a:p>
            <a:endParaRPr lang="en-US" dirty="0"/>
          </a:p>
          <a:p>
            <a:r>
              <a:rPr lang="en-US" dirty="0"/>
              <a:t>The matrix V is simply a positive semi-definite matrix satisfying the following distance formulation. Note that the form is similar to a </a:t>
            </a:r>
            <a:r>
              <a:rPr lang="en-US" dirty="0" err="1"/>
              <a:t>Mahalanobis</a:t>
            </a:r>
            <a:r>
              <a:rPr lang="en-US" dirty="0"/>
              <a:t> distance, except instead of the inverse covariance, V here simply weights the importance of the variables that we put into X. </a:t>
            </a:r>
          </a:p>
          <a:p>
            <a:endParaRPr lang="en-US" dirty="0"/>
          </a:p>
          <a:p>
            <a:r>
              <a:rPr lang="en-US" dirty="0"/>
              <a:t>Abadie recommends jointly choosing V and W where V is diagonal and positive definite, where the mean square error of predicting the preintervention outcome using the synthetic control is minimized.</a:t>
            </a:r>
          </a:p>
        </p:txBody>
      </p:sp>
      <p:sp>
        <p:nvSpPr>
          <p:cNvPr id="4" name="Slide Number Placeholder 3"/>
          <p:cNvSpPr>
            <a:spLocks noGrp="1"/>
          </p:cNvSpPr>
          <p:nvPr>
            <p:ph type="sldNum" sz="quarter" idx="5"/>
          </p:nvPr>
        </p:nvSpPr>
        <p:spPr/>
        <p:txBody>
          <a:bodyPr/>
          <a:lstStyle/>
          <a:p>
            <a:fld id="{C152D467-7ED8-4500-9680-66E18D020DF6}" type="slidenum">
              <a:rPr lang="en-US" smtClean="0"/>
              <a:t>8</a:t>
            </a:fld>
            <a:endParaRPr lang="en-US"/>
          </a:p>
        </p:txBody>
      </p:sp>
    </p:spTree>
    <p:extLst>
      <p:ext uri="{BB962C8B-B14F-4D97-AF65-F5344CB8AC3E}">
        <p14:creationId xmlns:p14="http://schemas.microsoft.com/office/powerpoint/2010/main" val="258496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finding our V and W </a:t>
            </a:r>
            <a:r>
              <a:rPr lang="en-US" dirty="0" err="1"/>
              <a:t>matricies</a:t>
            </a:r>
            <a:r>
              <a:rPr lang="en-US" dirty="0"/>
              <a:t>, how do we draw conclusions from our results. In other words, how do we conduct statistical inference under the null hypothesis of no intervention effects. How significant are our estimated effects? Or is it simply a figment of random chance? </a:t>
            </a:r>
          </a:p>
          <a:p>
            <a:endParaRPr lang="en-US" dirty="0"/>
          </a:p>
          <a:p>
            <a:r>
              <a:rPr lang="en-US" dirty="0"/>
              <a:t>Inference for the synthetic control method is done using randomization inference. As a review, in randomization inference, we randomly select units in the donor pool to be the treated unit and the reconduct the synthetic control method on the placebo. By doing so, we estimate an empirical null distribution from which our conclusions can be drawn.</a:t>
            </a:r>
          </a:p>
        </p:txBody>
      </p:sp>
      <p:sp>
        <p:nvSpPr>
          <p:cNvPr id="4" name="Slide Number Placeholder 3"/>
          <p:cNvSpPr>
            <a:spLocks noGrp="1"/>
          </p:cNvSpPr>
          <p:nvPr>
            <p:ph type="sldNum" sz="quarter" idx="5"/>
          </p:nvPr>
        </p:nvSpPr>
        <p:spPr/>
        <p:txBody>
          <a:bodyPr/>
          <a:lstStyle/>
          <a:p>
            <a:fld id="{C152D467-7ED8-4500-9680-66E18D020DF6}" type="slidenum">
              <a:rPr lang="en-US" smtClean="0"/>
              <a:t>9</a:t>
            </a:fld>
            <a:endParaRPr lang="en-US"/>
          </a:p>
        </p:txBody>
      </p:sp>
    </p:spTree>
    <p:extLst>
      <p:ext uri="{BB962C8B-B14F-4D97-AF65-F5344CB8AC3E}">
        <p14:creationId xmlns:p14="http://schemas.microsoft.com/office/powerpoint/2010/main" val="2168270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5/30/2023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44438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5/30/2023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2138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5/30/2023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6593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5/30/2023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75479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5/30/2023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710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5/30/2023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6210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5/30/2023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58611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5/30/2023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511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5/30/2023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415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5/30/2023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724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5/30/2023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5550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5/30/2023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88064272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99A87B6-0764-47AD-BF24-B54A16F944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C50E14B7-3770-407C-A359-030533E14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4F5BFEC0-D7AC-4F30-9697-1A7804BE7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D47A7E9-69C2-466A-8E0A-1E82502C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37B64B2C-0074-40A5-AD7B-10234F36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4EAC4AF-90F7-4D5B-9D52-8B5CC855B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FC772208-699E-460A-B31E-D49D3EFE3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99AB563-7EE7-4EB1-A6C7-E885E4774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2A4ABF96-0400-4F13-B053-5AB9AB290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61032517-4198-F75D-071C-76F7546C63CE}"/>
              </a:ext>
            </a:extLst>
          </p:cNvPr>
          <p:cNvSpPr>
            <a:spLocks noGrp="1"/>
          </p:cNvSpPr>
          <p:nvPr>
            <p:ph type="ctrTitle"/>
          </p:nvPr>
        </p:nvSpPr>
        <p:spPr>
          <a:xfrm>
            <a:off x="1005653" y="744909"/>
            <a:ext cx="4798447" cy="3155419"/>
          </a:xfrm>
        </p:spPr>
        <p:txBody>
          <a:bodyPr anchor="b">
            <a:normAutofit/>
          </a:bodyPr>
          <a:lstStyle/>
          <a:p>
            <a:pPr algn="l"/>
            <a:r>
              <a:rPr lang="en-US" sz="4400" dirty="0"/>
              <a:t>Synthetic Control Method for Causal Inference</a:t>
            </a:r>
          </a:p>
        </p:txBody>
      </p:sp>
      <p:sp>
        <p:nvSpPr>
          <p:cNvPr id="3" name="Subtitle 2">
            <a:extLst>
              <a:ext uri="{FF2B5EF4-FFF2-40B4-BE49-F238E27FC236}">
                <a16:creationId xmlns:a16="http://schemas.microsoft.com/office/drawing/2014/main" id="{FD5DE7CE-DA6A-94A7-504E-35A667549CB0}"/>
              </a:ext>
            </a:extLst>
          </p:cNvPr>
          <p:cNvSpPr>
            <a:spLocks noGrp="1"/>
          </p:cNvSpPr>
          <p:nvPr>
            <p:ph type="subTitle" idx="1"/>
          </p:nvPr>
        </p:nvSpPr>
        <p:spPr>
          <a:xfrm>
            <a:off x="1012785" y="4074784"/>
            <a:ext cx="4798446" cy="2054306"/>
          </a:xfrm>
        </p:spPr>
        <p:txBody>
          <a:bodyPr anchor="t">
            <a:normAutofit/>
          </a:bodyPr>
          <a:lstStyle/>
          <a:p>
            <a:pPr algn="l"/>
            <a:r>
              <a:rPr lang="en-US" sz="2200" dirty="0"/>
              <a:t>Matthew Chen</a:t>
            </a:r>
          </a:p>
        </p:txBody>
      </p:sp>
      <p:pic>
        <p:nvPicPr>
          <p:cNvPr id="4" name="Picture 3" descr="Angled shot of pen on a graph">
            <a:extLst>
              <a:ext uri="{FF2B5EF4-FFF2-40B4-BE49-F238E27FC236}">
                <a16:creationId xmlns:a16="http://schemas.microsoft.com/office/drawing/2014/main" id="{8E2EF757-4179-FF4B-2BF7-09AF1D5A0022}"/>
              </a:ext>
            </a:extLst>
          </p:cNvPr>
          <p:cNvPicPr>
            <a:picLocks noChangeAspect="1"/>
          </p:cNvPicPr>
          <p:nvPr/>
        </p:nvPicPr>
        <p:blipFill rotWithShape="1">
          <a:blip r:embed="rId3"/>
          <a:srcRect l="1116" r="38582" b="-1"/>
          <a:stretch/>
        </p:blipFill>
        <p:spPr>
          <a:xfrm>
            <a:off x="5996628" y="10"/>
            <a:ext cx="6195372" cy="6857990"/>
          </a:xfrm>
          <a:prstGeom prst="rect">
            <a:avLst/>
          </a:prstGeom>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7192"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EE8A2E90-75F0-4F59-AE03-FE737F410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291613E8-1172-4437-97E9-F15A295649C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CE1404A3-DA0A-451F-80F9-341A40010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D9F30DE-11BA-476B-B25D-CED39DBB6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253755C4-9D54-4D38-856A-7D1D31BC4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2D176F7-5471-4C65-B496-F05544AF3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E3541E62-142A-4078-8B35-723AF8B13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B2037584-8C21-4B8F-9EC5-5F978F32E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318287BF-F368-4F91-A36C-A729B478E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54A80ED-1507-4424-AE0D-E8B52DAC0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5182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6566F77B-753B-3935-9D15-48061706B946}"/>
              </a:ext>
            </a:extLst>
          </p:cNvPr>
          <p:cNvPicPr>
            <a:picLocks noChangeAspect="1"/>
          </p:cNvPicPr>
          <p:nvPr/>
        </p:nvPicPr>
        <p:blipFill rotWithShape="1">
          <a:blip r:embed="rId3">
            <a:alphaModFix amt="60000"/>
          </a:blip>
          <a:srcRect t="1218" r="-1" b="14507"/>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EC83074-6461-48EE-9033-0F8CA3A18825}"/>
              </a:ext>
            </a:extLst>
          </p:cNvPr>
          <p:cNvSpPr>
            <a:spLocks noGrp="1"/>
          </p:cNvSpPr>
          <p:nvPr>
            <p:ph type="title"/>
          </p:nvPr>
        </p:nvSpPr>
        <p:spPr>
          <a:xfrm>
            <a:off x="1198181" y="726066"/>
            <a:ext cx="4795282" cy="5018227"/>
          </a:xfrm>
        </p:spPr>
        <p:txBody>
          <a:bodyPr anchor="ctr">
            <a:normAutofit/>
          </a:bodyPr>
          <a:lstStyle/>
          <a:p>
            <a:r>
              <a:rPr lang="en-US">
                <a:solidFill>
                  <a:srgbClr val="FFFFFF"/>
                </a:solidFill>
              </a:rPr>
              <a:t>Data Analysis: Proposition 99</a:t>
            </a:r>
          </a:p>
        </p:txBody>
      </p:sp>
      <p:grpSp>
        <p:nvGrpSpPr>
          <p:cNvPr id="24"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06199884-BE0E-24EF-CCEB-61BF4E545C52}"/>
              </a:ext>
            </a:extLst>
          </p:cNvPr>
          <p:cNvSpPr>
            <a:spLocks noGrp="1"/>
          </p:cNvSpPr>
          <p:nvPr>
            <p:ph idx="1"/>
          </p:nvPr>
        </p:nvSpPr>
        <p:spPr>
          <a:xfrm>
            <a:off x="6195372" y="726538"/>
            <a:ext cx="4977905" cy="5017076"/>
          </a:xfrm>
        </p:spPr>
        <p:txBody>
          <a:bodyPr anchor="ctr">
            <a:normAutofit/>
          </a:bodyPr>
          <a:lstStyle/>
          <a:p>
            <a:r>
              <a:rPr lang="en-US" sz="2000" dirty="0">
                <a:solidFill>
                  <a:srgbClr val="FFFFFF"/>
                </a:solidFill>
              </a:rPr>
              <a:t> California’s Proposition 99 was the first large-scale statewide tobacco control program in the country</a:t>
            </a:r>
          </a:p>
          <a:p>
            <a:r>
              <a:rPr lang="en-US" sz="2000" dirty="0">
                <a:solidFill>
                  <a:srgbClr val="FFFFFF"/>
                </a:solidFill>
              </a:rPr>
              <a:t> Passed in 1988 and went into effect 1989</a:t>
            </a:r>
          </a:p>
          <a:p>
            <a:r>
              <a:rPr lang="en-US" sz="2000" dirty="0">
                <a:solidFill>
                  <a:srgbClr val="FFFFFF"/>
                </a:solidFill>
              </a:rPr>
              <a:t> Raised the cigarette excise tax by 25 cents per pack and funded a broad range of tobacco prevention programs</a:t>
            </a:r>
          </a:p>
          <a:p>
            <a:r>
              <a:rPr lang="en-US" sz="2000" dirty="0">
                <a:solidFill>
                  <a:srgbClr val="FFFFFF"/>
                </a:solidFill>
              </a:rPr>
              <a:t> Q: Are there significant intervention effects on lowering cigarette sales in California due to Proposition 99?</a:t>
            </a:r>
          </a:p>
        </p:txBody>
      </p:sp>
    </p:spTree>
    <p:extLst>
      <p:ext uri="{BB962C8B-B14F-4D97-AF65-F5344CB8AC3E}">
        <p14:creationId xmlns:p14="http://schemas.microsoft.com/office/powerpoint/2010/main" val="2093829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2" name="Freeform: Shape 41">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681BBF3B-628C-202B-ABA2-A0DC544D0715}"/>
              </a:ext>
            </a:extLst>
          </p:cNvPr>
          <p:cNvSpPr>
            <a:spLocks noGrp="1"/>
          </p:cNvSpPr>
          <p:nvPr>
            <p:ph type="title"/>
          </p:nvPr>
        </p:nvSpPr>
        <p:spPr>
          <a:xfrm>
            <a:off x="1198182" y="559813"/>
            <a:ext cx="3980254" cy="5577934"/>
          </a:xfrm>
        </p:spPr>
        <p:txBody>
          <a:bodyPr>
            <a:normAutofit/>
          </a:bodyPr>
          <a:lstStyle/>
          <a:p>
            <a:r>
              <a:rPr lang="en-US" dirty="0"/>
              <a:t>Controlled Covariates</a:t>
            </a:r>
          </a:p>
        </p:txBody>
      </p:sp>
      <p:grpSp>
        <p:nvGrpSpPr>
          <p:cNvPr id="51"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2"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4" name="Freeform: Shape 53">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3" name="Freeform: Shape 52">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E77F2252-AF2C-0732-8FB9-0AC72CD1B47A}"/>
              </a:ext>
            </a:extLst>
          </p:cNvPr>
          <p:cNvGraphicFramePr>
            <a:graphicFrameLocks noGrp="1"/>
          </p:cNvGraphicFramePr>
          <p:nvPr>
            <p:ph idx="1"/>
            <p:extLst>
              <p:ext uri="{D42A27DB-BD31-4B8C-83A1-F6EECF244321}">
                <p14:modId xmlns:p14="http://schemas.microsoft.com/office/powerpoint/2010/main" val="2653731723"/>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5306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FA5B-80DD-EA5A-A046-31E0DDA33217}"/>
              </a:ext>
            </a:extLst>
          </p:cNvPr>
          <p:cNvSpPr>
            <a:spLocks noGrp="1"/>
          </p:cNvSpPr>
          <p:nvPr>
            <p:ph type="title"/>
          </p:nvPr>
        </p:nvSpPr>
        <p:spPr/>
        <p:txBody>
          <a:bodyPr/>
          <a:lstStyle/>
          <a:p>
            <a:r>
              <a:rPr lang="en-US" dirty="0"/>
              <a:t>Data Analysis: Results</a:t>
            </a:r>
          </a:p>
        </p:txBody>
      </p:sp>
      <p:pic>
        <p:nvPicPr>
          <p:cNvPr id="4" name="Picture 3" descr="A picture containing text, diagram, plot, line&#10;&#10;Description automatically generated">
            <a:extLst>
              <a:ext uri="{FF2B5EF4-FFF2-40B4-BE49-F238E27FC236}">
                <a16:creationId xmlns:a16="http://schemas.microsoft.com/office/drawing/2014/main" id="{77A05840-ED49-756D-BD25-E04A3AE47E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954268"/>
            <a:ext cx="5175686" cy="3881997"/>
          </a:xfrm>
          <a:prstGeom prst="rect">
            <a:avLst/>
          </a:prstGeom>
        </p:spPr>
      </p:pic>
      <p:pic>
        <p:nvPicPr>
          <p:cNvPr id="5" name="Picture 4" descr="A picture containing text, diagram, plot, line&#10;&#10;Description automatically generated">
            <a:extLst>
              <a:ext uri="{FF2B5EF4-FFF2-40B4-BE49-F238E27FC236}">
                <a16:creationId xmlns:a16="http://schemas.microsoft.com/office/drawing/2014/main" id="{20E0A144-413D-08E3-9ADB-E5B259D4BD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3404" y="1954268"/>
            <a:ext cx="5127511" cy="3845633"/>
          </a:xfrm>
          <a:prstGeom prst="rect">
            <a:avLst/>
          </a:prstGeom>
        </p:spPr>
      </p:pic>
    </p:spTree>
    <p:extLst>
      <p:ext uri="{BB962C8B-B14F-4D97-AF65-F5344CB8AC3E}">
        <p14:creationId xmlns:p14="http://schemas.microsoft.com/office/powerpoint/2010/main" val="190085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3A37-F8D1-2225-4218-57EDEFC2B865}"/>
              </a:ext>
            </a:extLst>
          </p:cNvPr>
          <p:cNvSpPr>
            <a:spLocks noGrp="1"/>
          </p:cNvSpPr>
          <p:nvPr>
            <p:ph type="title"/>
          </p:nvPr>
        </p:nvSpPr>
        <p:spPr/>
        <p:txBody>
          <a:bodyPr/>
          <a:lstStyle/>
          <a:p>
            <a:r>
              <a:rPr lang="en-US" dirty="0"/>
              <a:t>How well did the Synthetic Control fit?</a:t>
            </a:r>
          </a:p>
        </p:txBody>
      </p:sp>
      <p:graphicFrame>
        <p:nvGraphicFramePr>
          <p:cNvPr id="6" name="Content Placeholder 2">
            <a:extLst>
              <a:ext uri="{FF2B5EF4-FFF2-40B4-BE49-F238E27FC236}">
                <a16:creationId xmlns:a16="http://schemas.microsoft.com/office/drawing/2014/main" id="{45689C4F-BDEB-12E2-7781-68C25255B382}"/>
              </a:ext>
            </a:extLst>
          </p:cNvPr>
          <p:cNvGraphicFramePr>
            <a:graphicFrameLocks noGrp="1"/>
          </p:cNvGraphicFramePr>
          <p:nvPr>
            <p:ph idx="1"/>
          </p:nvPr>
        </p:nvGraphicFramePr>
        <p:xfrm>
          <a:off x="550557" y="3488043"/>
          <a:ext cx="10515600" cy="2331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1357CDD9-CF4A-1A21-1069-F87EB274967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50557" y="1624205"/>
            <a:ext cx="11245809" cy="1673655"/>
          </a:xfrm>
          <a:prstGeom prst="rect">
            <a:avLst/>
          </a:prstGeom>
          <a:noFill/>
          <a:ln>
            <a:noFill/>
          </a:ln>
        </p:spPr>
      </p:pic>
    </p:spTree>
    <p:extLst>
      <p:ext uri="{BB962C8B-B14F-4D97-AF65-F5344CB8AC3E}">
        <p14:creationId xmlns:p14="http://schemas.microsoft.com/office/powerpoint/2010/main" val="559634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001FD7C-883E-6A03-F352-6FD69786E99B}"/>
              </a:ext>
            </a:extLst>
          </p:cNvPr>
          <p:cNvSpPr>
            <a:spLocks noGrp="1"/>
          </p:cNvSpPr>
          <p:nvPr>
            <p:ph type="title"/>
          </p:nvPr>
        </p:nvSpPr>
        <p:spPr>
          <a:xfrm>
            <a:off x="6179405" y="559813"/>
            <a:ext cx="5913685" cy="1664573"/>
          </a:xfrm>
        </p:spPr>
        <p:txBody>
          <a:bodyPr>
            <a:normAutofit/>
          </a:bodyPr>
          <a:lstStyle/>
          <a:p>
            <a:r>
              <a:rPr lang="en-US" sz="4000" dirty="0"/>
              <a:t>Data Analysis: Inference</a:t>
            </a:r>
          </a:p>
        </p:txBody>
      </p:sp>
      <p:pic>
        <p:nvPicPr>
          <p:cNvPr id="5" name="Picture 4" descr="A picture containing text, diagram, line, plot&#10;&#10;Description automatically generated">
            <a:extLst>
              <a:ext uri="{FF2B5EF4-FFF2-40B4-BE49-F238E27FC236}">
                <a16:creationId xmlns:a16="http://schemas.microsoft.com/office/drawing/2014/main" id="{02ADD16E-99D9-9630-EEA5-C9240CA6EE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737" y="1622451"/>
            <a:ext cx="4817466" cy="3613098"/>
          </a:xfrm>
          <a:prstGeom prst="rect">
            <a:avLst/>
          </a:prstGeom>
        </p:spPr>
      </p:pic>
      <p:grpSp>
        <p:nvGrpSpPr>
          <p:cNvPr id="38" name="Top left">
            <a:extLst>
              <a:ext uri="{FF2B5EF4-FFF2-40B4-BE49-F238E27FC236}">
                <a16:creationId xmlns:a16="http://schemas.microsoft.com/office/drawing/2014/main" id="{49EBBDF7-403B-404C-AE65-6529C47977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9" name="Freeform: Shape 14">
              <a:extLst>
                <a:ext uri="{FF2B5EF4-FFF2-40B4-BE49-F238E27FC236}">
                  <a16:creationId xmlns:a16="http://schemas.microsoft.com/office/drawing/2014/main" id="{B45E4DDE-DABB-4541-B044-FC38949E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Freeform: Shape 15">
              <a:extLst>
                <a:ext uri="{FF2B5EF4-FFF2-40B4-BE49-F238E27FC236}">
                  <a16:creationId xmlns:a16="http://schemas.microsoft.com/office/drawing/2014/main" id="{22D357AD-5163-45F3-A5C7-FD3351A90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16">
              <a:extLst>
                <a:ext uri="{FF2B5EF4-FFF2-40B4-BE49-F238E27FC236}">
                  <a16:creationId xmlns:a16="http://schemas.microsoft.com/office/drawing/2014/main" id="{8886A53D-82B1-4C65-9DED-59358265B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17">
              <a:extLst>
                <a:ext uri="{FF2B5EF4-FFF2-40B4-BE49-F238E27FC236}">
                  <a16:creationId xmlns:a16="http://schemas.microsoft.com/office/drawing/2014/main" id="{B6200E88-1288-40E7-9A66-D513E6CA5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18">
              <a:extLst>
                <a:ext uri="{FF2B5EF4-FFF2-40B4-BE49-F238E27FC236}">
                  <a16:creationId xmlns:a16="http://schemas.microsoft.com/office/drawing/2014/main" id="{CB4E4D96-95D8-43F4-90B2-25AC6F6A0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19">
              <a:extLst>
                <a:ext uri="{FF2B5EF4-FFF2-40B4-BE49-F238E27FC236}">
                  <a16:creationId xmlns:a16="http://schemas.microsoft.com/office/drawing/2014/main" id="{6951A656-8684-49D3-8C63-5513CD7B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20">
              <a:extLst>
                <a:ext uri="{FF2B5EF4-FFF2-40B4-BE49-F238E27FC236}">
                  <a16:creationId xmlns:a16="http://schemas.microsoft.com/office/drawing/2014/main" id="{B248A156-06F4-42AE-871D-4535FF097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21">
              <a:extLst>
                <a:ext uri="{FF2B5EF4-FFF2-40B4-BE49-F238E27FC236}">
                  <a16:creationId xmlns:a16="http://schemas.microsoft.com/office/drawing/2014/main" id="{01FD1AA9-14F8-45A8-88C0-28DC94ED4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47" name="Bottom Right">
            <a:extLst>
              <a:ext uri="{FF2B5EF4-FFF2-40B4-BE49-F238E27FC236}">
                <a16:creationId xmlns:a16="http://schemas.microsoft.com/office/drawing/2014/main" id="{1C0BEBF8-7FFB-422A-98F0-90FF9E7F3C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8" name="Freeform: Shape 24">
              <a:extLst>
                <a:ext uri="{FF2B5EF4-FFF2-40B4-BE49-F238E27FC236}">
                  <a16:creationId xmlns:a16="http://schemas.microsoft.com/office/drawing/2014/main" id="{F1B94AB3-A0D6-4DB5-9006-C7F2ABD8A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C59F5611-23BC-435A-A5C0-D4DD8912772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9" name="Freeform: Shape 27">
                <a:extLst>
                  <a:ext uri="{FF2B5EF4-FFF2-40B4-BE49-F238E27FC236}">
                    <a16:creationId xmlns:a16="http://schemas.microsoft.com/office/drawing/2014/main" id="{713287DA-BE38-4656-B32C-F10B005F0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28">
                <a:extLst>
                  <a:ext uri="{FF2B5EF4-FFF2-40B4-BE49-F238E27FC236}">
                    <a16:creationId xmlns:a16="http://schemas.microsoft.com/office/drawing/2014/main" id="{FBBFD07E-A2BD-4A54-B194-B784DF26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29">
                <a:extLst>
                  <a:ext uri="{FF2B5EF4-FFF2-40B4-BE49-F238E27FC236}">
                    <a16:creationId xmlns:a16="http://schemas.microsoft.com/office/drawing/2014/main" id="{719B4517-9BB8-4C32-B87D-F5E8CD477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30">
                <a:extLst>
                  <a:ext uri="{FF2B5EF4-FFF2-40B4-BE49-F238E27FC236}">
                    <a16:creationId xmlns:a16="http://schemas.microsoft.com/office/drawing/2014/main" id="{EBA9DD75-9D79-4D26-8A36-B5D9BBA74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31">
                <a:extLst>
                  <a:ext uri="{FF2B5EF4-FFF2-40B4-BE49-F238E27FC236}">
                    <a16:creationId xmlns:a16="http://schemas.microsoft.com/office/drawing/2014/main" id="{B4EFBFDC-6A43-4413-AC75-13861B0D4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32">
                <a:extLst>
                  <a:ext uri="{FF2B5EF4-FFF2-40B4-BE49-F238E27FC236}">
                    <a16:creationId xmlns:a16="http://schemas.microsoft.com/office/drawing/2014/main" id="{7236E5D8-45CC-41FA-A68C-608422971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33">
                <a:extLst>
                  <a:ext uri="{FF2B5EF4-FFF2-40B4-BE49-F238E27FC236}">
                    <a16:creationId xmlns:a16="http://schemas.microsoft.com/office/drawing/2014/main" id="{24BED8DA-C8A2-4323-A230-5D354066C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26">
              <a:extLst>
                <a:ext uri="{FF2B5EF4-FFF2-40B4-BE49-F238E27FC236}">
                  <a16:creationId xmlns:a16="http://schemas.microsoft.com/office/drawing/2014/main" id="{AA700AC1-CD4C-4962-B47B-92CDE218AB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7D5A9434-FA19-FBCE-115F-2B1804575FC2}"/>
              </a:ext>
            </a:extLst>
          </p:cNvPr>
          <p:cNvSpPr>
            <a:spLocks noGrp="1"/>
          </p:cNvSpPr>
          <p:nvPr>
            <p:ph idx="1"/>
          </p:nvPr>
        </p:nvSpPr>
        <p:spPr>
          <a:xfrm>
            <a:off x="6192142" y="1907524"/>
            <a:ext cx="5640558" cy="4205564"/>
          </a:xfrm>
        </p:spPr>
        <p:txBody>
          <a:bodyPr>
            <a:normAutofit/>
          </a:bodyPr>
          <a:lstStyle/>
          <a:p>
            <a:r>
              <a:rPr lang="en-US" sz="1800" dirty="0"/>
              <a:t> </a:t>
            </a:r>
            <a:r>
              <a:rPr lang="en-US" sz="2000" dirty="0"/>
              <a:t>In post-intervention, the estimated effects for California are more dramatic than most placebos</a:t>
            </a:r>
          </a:p>
          <a:p>
            <a:r>
              <a:rPr lang="en-US" sz="2000" dirty="0"/>
              <a:t> Not all placebos had a good fit in pre-intervention (technically, outside of the convex hull of the donor pool)</a:t>
            </a:r>
          </a:p>
          <a:p>
            <a:r>
              <a:rPr lang="en-US" sz="2000" dirty="0"/>
              <a:t> Should we remove these placebos? Comparing placebos with good fits to those with poor fits do not make sense</a:t>
            </a:r>
          </a:p>
          <a:p>
            <a:r>
              <a:rPr lang="en-US" sz="2000" dirty="0"/>
              <a:t>This process can be subjective</a:t>
            </a:r>
          </a:p>
        </p:txBody>
      </p:sp>
    </p:spTree>
    <p:extLst>
      <p:ext uri="{BB962C8B-B14F-4D97-AF65-F5344CB8AC3E}">
        <p14:creationId xmlns:p14="http://schemas.microsoft.com/office/powerpoint/2010/main" val="2729689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Rectangle 12">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xclamation mark on a yellow background">
            <a:extLst>
              <a:ext uri="{FF2B5EF4-FFF2-40B4-BE49-F238E27FC236}">
                <a16:creationId xmlns:a16="http://schemas.microsoft.com/office/drawing/2014/main" id="{7930DB90-817A-DFD7-8BB9-D6D483E05073}"/>
              </a:ext>
            </a:extLst>
          </p:cNvPr>
          <p:cNvPicPr>
            <a:picLocks noChangeAspect="1"/>
          </p:cNvPicPr>
          <p:nvPr/>
        </p:nvPicPr>
        <p:blipFill rotWithShape="1">
          <a:blip r:embed="rId3">
            <a:alphaModFix amt="60000"/>
          </a:blip>
          <a:srcRect t="24997" r="-1" b="-1"/>
          <a:stretch/>
        </p:blipFill>
        <p:spPr>
          <a:xfrm>
            <a:off x="20" y="10"/>
            <a:ext cx="12188932" cy="6856614"/>
          </a:xfrm>
          <a:prstGeom prst="rect">
            <a:avLst/>
          </a:prstGeom>
        </p:spPr>
      </p:pic>
      <p:grpSp>
        <p:nvGrpSpPr>
          <p:cNvPr id="67"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8" name="Freeform: Shape 15">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69" name="Freeform: Shape 16">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70" name="Freeform: Shape 17">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71" name="Freeform: Shape 18">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72" name="Freeform: Shape 19">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73" name="Freeform: Shape 20">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74" name="Freeform: Shape 21">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grpSp>
        <p:nvGrpSpPr>
          <p:cNvPr id="7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7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7" name="Freeform: Shape 26">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78" name="Freeform: Shape 27">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79" name="Freeform: Shape 28">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80" name="Freeform: Shape 29">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81" name="Freeform: Shape 31">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82" name="Freeform: Shape 32">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83" name="Freeform: Shape 25">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73A0DA94-2985-4910-EBA2-22696D464BC3}"/>
              </a:ext>
            </a:extLst>
          </p:cNvPr>
          <p:cNvSpPr>
            <a:spLocks noGrp="1"/>
          </p:cNvSpPr>
          <p:nvPr>
            <p:ph idx="1"/>
          </p:nvPr>
        </p:nvSpPr>
        <p:spPr>
          <a:xfrm>
            <a:off x="2524074" y="357144"/>
            <a:ext cx="4977905" cy="5017076"/>
          </a:xfrm>
        </p:spPr>
        <p:txBody>
          <a:bodyPr anchor="ctr">
            <a:normAutofit/>
          </a:bodyPr>
          <a:lstStyle/>
          <a:p>
            <a:r>
              <a:rPr lang="en-US" sz="2000" dirty="0">
                <a:solidFill>
                  <a:srgbClr val="FFFFFF"/>
                </a:solidFill>
              </a:rPr>
              <a:t> Instead, Abadie et al., 2010 proposes analyzing the ratio between the RMSPE (root mean square prediction error) in the post-intervention period and the pre-intervention period</a:t>
            </a:r>
          </a:p>
          <a:p>
            <a:r>
              <a:rPr lang="en-US" sz="2000" dirty="0">
                <a:solidFill>
                  <a:srgbClr val="FFFFFF"/>
                </a:solidFill>
              </a:rPr>
              <a:t> No need to subjectively remove placebos</a:t>
            </a:r>
          </a:p>
        </p:txBody>
      </p:sp>
    </p:spTree>
    <p:extLst>
      <p:ext uri="{BB962C8B-B14F-4D97-AF65-F5344CB8AC3E}">
        <p14:creationId xmlns:p14="http://schemas.microsoft.com/office/powerpoint/2010/main" val="2554938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8"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9" name="Freeform: Shape 1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Freeform: Shape 1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1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1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1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1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2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2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Content Placeholder 2">
            <a:extLst>
              <a:ext uri="{FF2B5EF4-FFF2-40B4-BE49-F238E27FC236}">
                <a16:creationId xmlns:a16="http://schemas.microsoft.com/office/drawing/2014/main" id="{76AB9844-F6E6-1A22-6E61-2B386F5D2BEC}"/>
              </a:ext>
            </a:extLst>
          </p:cNvPr>
          <p:cNvSpPr>
            <a:spLocks noGrp="1"/>
          </p:cNvSpPr>
          <p:nvPr>
            <p:ph idx="1"/>
          </p:nvPr>
        </p:nvSpPr>
        <p:spPr>
          <a:xfrm>
            <a:off x="1033909" y="1932726"/>
            <a:ext cx="3988112" cy="3157686"/>
          </a:xfrm>
        </p:spPr>
        <p:txBody>
          <a:bodyPr>
            <a:normAutofit/>
          </a:bodyPr>
          <a:lstStyle/>
          <a:p>
            <a:r>
              <a:rPr lang="en-US" sz="1800" dirty="0"/>
              <a:t> </a:t>
            </a:r>
            <a:r>
              <a:rPr lang="en-US" sz="2000" dirty="0"/>
              <a:t>California has the largest RMSPE ratio of all the placebos</a:t>
            </a:r>
          </a:p>
          <a:p>
            <a:r>
              <a:rPr lang="en-US" sz="2000" dirty="0"/>
              <a:t> The p-value is 1/39 = 0.026</a:t>
            </a:r>
          </a:p>
        </p:txBody>
      </p:sp>
      <p:pic>
        <p:nvPicPr>
          <p:cNvPr id="5" name="Picture 4" descr="A picture containing text, screenshot, diagram, plot&#10;&#10;Description automatically generated">
            <a:extLst>
              <a:ext uri="{FF2B5EF4-FFF2-40B4-BE49-F238E27FC236}">
                <a16:creationId xmlns:a16="http://schemas.microsoft.com/office/drawing/2014/main" id="{1CC7207D-B16B-D209-1328-1E1E3B7A60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5452" y="543780"/>
            <a:ext cx="6387190" cy="4790390"/>
          </a:xfrm>
          <a:prstGeom prst="rect">
            <a:avLst/>
          </a:prstGeom>
        </p:spPr>
      </p:pic>
      <p:grpSp>
        <p:nvGrpSpPr>
          <p:cNvPr id="47"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8" name="Freeform: Shape 24">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9" name="Freeform: Shape 27">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28">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29">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30">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31">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32">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33">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26">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301883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6F410C21-CD43-45A5-A726-CF8B01FD88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13" name="Freeform: Shape 12">
              <a:extLst>
                <a:ext uri="{FF2B5EF4-FFF2-40B4-BE49-F238E27FC236}">
                  <a16:creationId xmlns:a16="http://schemas.microsoft.com/office/drawing/2014/main" id="{F030EA9A-BC9B-4A24-8288-BD332A6A4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D2C02E7B-E3A7-4649-B0DF-7111FC4D9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4A466D70-407D-4A6C-887C-F213B7662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AD419DCF-E52E-4774-921F-1A9E589C0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D56887A1-BF5F-455B-B3D0-A0FA7B7DD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376C740-196E-47D9-97DD-FA626C705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3A7BFC62-FABD-4718-9C08-C31EF1745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78C2B3B-42DE-4307-A7F5-3C51DD2D9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E0C6FE7A-5F50-46A9-B473-A40F60CF9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6D2BF817-B70D-4687-9A70-09C0C6CF8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CFCAC004-4B7F-45C4-834A-116FD2D03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193C743-6F98-4322-B366-AD0353B10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D3C2310-33DE-4B73-A297-67D5721A8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E78B8B6B-A236-4752-937C-83AF1C4EC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416B9790-C202-4F5D-8BEC-130557782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E0884AE-BEEF-4D8B-B59B-1EFC91429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DC19431-34DB-4F62-A4D8-ED38ECCB9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5BF5735E-2BC7-4236-B830-616EBBBC7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32" name="Bottom Right">
            <a:extLst>
              <a:ext uri="{FF2B5EF4-FFF2-40B4-BE49-F238E27FC236}">
                <a16:creationId xmlns:a16="http://schemas.microsoft.com/office/drawing/2014/main" id="{83664CB5-2BA0-493E-BEC5-BACF868A12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3" name="Freeform: Shape 32">
              <a:extLst>
                <a:ext uri="{FF2B5EF4-FFF2-40B4-BE49-F238E27FC236}">
                  <a16:creationId xmlns:a16="http://schemas.microsoft.com/office/drawing/2014/main" id="{44DC3445-FC3D-4F90-BC75-AD8EDD18A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34" name="Graphic 157">
              <a:extLst>
                <a:ext uri="{FF2B5EF4-FFF2-40B4-BE49-F238E27FC236}">
                  <a16:creationId xmlns:a16="http://schemas.microsoft.com/office/drawing/2014/main" id="{70D6C503-0ABE-48A7-BA0B-D5A26B558B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6" name="Freeform: Shape 35">
                <a:extLst>
                  <a:ext uri="{FF2B5EF4-FFF2-40B4-BE49-F238E27FC236}">
                    <a16:creationId xmlns:a16="http://schemas.microsoft.com/office/drawing/2014/main" id="{6DEB1DC4-C3A0-4645-B456-02A9FFA2C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ECF4175-31D6-4A9B-87A4-4C2966749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508D2906-75CA-4435-A320-08EBBA06B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51B8B373-782A-4568-BDF3-093F398F1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707C3AD9-7FDD-480C-91FF-0D3A977DF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A8EF16B5-D539-41A0-9FDE-164CE88FE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92FFF8CB-E294-4944-A954-FC2866B25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5" name="Freeform: Shape 34">
              <a:extLst>
                <a:ext uri="{FF2B5EF4-FFF2-40B4-BE49-F238E27FC236}">
                  <a16:creationId xmlns:a16="http://schemas.microsoft.com/office/drawing/2014/main" id="{B2CD3167-A8E1-4652-8AFE-0E5D9A90C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BD1A586-61C1-40FB-3078-08679BA28C34}"/>
              </a:ext>
            </a:extLst>
          </p:cNvPr>
          <p:cNvSpPr>
            <a:spLocks noGrp="1"/>
          </p:cNvSpPr>
          <p:nvPr>
            <p:ph type="title"/>
          </p:nvPr>
        </p:nvSpPr>
        <p:spPr>
          <a:xfrm>
            <a:off x="1198181" y="559813"/>
            <a:ext cx="9988166" cy="2785797"/>
          </a:xfrm>
        </p:spPr>
        <p:txBody>
          <a:bodyPr anchor="b">
            <a:normAutofit/>
          </a:bodyPr>
          <a:lstStyle/>
          <a:p>
            <a:pPr algn="ctr"/>
            <a:r>
              <a:rPr lang="en-US" sz="6000"/>
              <a:t>References</a:t>
            </a:r>
          </a:p>
        </p:txBody>
      </p:sp>
      <p:sp>
        <p:nvSpPr>
          <p:cNvPr id="3" name="Content Placeholder 2">
            <a:extLst>
              <a:ext uri="{FF2B5EF4-FFF2-40B4-BE49-F238E27FC236}">
                <a16:creationId xmlns:a16="http://schemas.microsoft.com/office/drawing/2014/main" id="{2F99BF37-2381-BC5C-D4F7-AC8EF7784EE9}"/>
              </a:ext>
            </a:extLst>
          </p:cNvPr>
          <p:cNvSpPr>
            <a:spLocks noGrp="1"/>
          </p:cNvSpPr>
          <p:nvPr>
            <p:ph idx="1"/>
          </p:nvPr>
        </p:nvSpPr>
        <p:spPr>
          <a:xfrm>
            <a:off x="2005091" y="3498856"/>
            <a:ext cx="8188033" cy="2614231"/>
          </a:xfrm>
        </p:spPr>
        <p:txBody>
          <a:bodyPr>
            <a:normAutofit/>
          </a:bodyPr>
          <a:lstStyle/>
          <a:p>
            <a:pPr marL="0" marR="0" indent="-304800" algn="ctr">
              <a:lnSpc>
                <a:spcPct val="100000"/>
              </a:lnSpc>
              <a:spcBef>
                <a:spcPts val="0"/>
              </a:spcBef>
              <a:spcAft>
                <a:spcPts val="800"/>
              </a:spcAft>
            </a:pPr>
            <a:r>
              <a:rPr lang="en-US" sz="1500" kern="100">
                <a:effectLst/>
                <a:latin typeface="Times New Roman" panose="02020603050405020304" pitchFamily="18" charset="0"/>
                <a:ea typeface="Times New Roman" panose="02020603050405020304" pitchFamily="18" charset="0"/>
                <a:cs typeface="Times New Roman" panose="02020603050405020304" pitchFamily="18" charset="0"/>
              </a:rPr>
              <a:t>Abadie, A., Diamond, A., &amp; Hainmueller, A. J. (2010). Synthetic control methods for comparative case studies: Estimating the effect of California’s Tobacco control program. </a:t>
            </a:r>
            <a:r>
              <a:rPr lang="en-US" sz="1500" i="1" kern="100">
                <a:effectLst/>
                <a:latin typeface="Times New Roman" panose="02020603050405020304" pitchFamily="18" charset="0"/>
                <a:ea typeface="Times New Roman" panose="02020603050405020304" pitchFamily="18" charset="0"/>
                <a:cs typeface="Times New Roman" panose="02020603050405020304" pitchFamily="18" charset="0"/>
              </a:rPr>
              <a:t>Journal of the American Statistical Association</a:t>
            </a:r>
            <a:r>
              <a:rPr lang="en-US" sz="1500" kern="1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i="1" kern="100">
                <a:effectLst/>
                <a:latin typeface="Times New Roman" panose="02020603050405020304" pitchFamily="18" charset="0"/>
                <a:ea typeface="Times New Roman" panose="02020603050405020304" pitchFamily="18" charset="0"/>
                <a:cs typeface="Times New Roman" panose="02020603050405020304" pitchFamily="18" charset="0"/>
              </a:rPr>
              <a:t>105</a:t>
            </a:r>
            <a:r>
              <a:rPr lang="en-US" sz="1500" kern="100">
                <a:effectLst/>
                <a:latin typeface="Times New Roman" panose="02020603050405020304" pitchFamily="18" charset="0"/>
                <a:ea typeface="Times New Roman" panose="02020603050405020304" pitchFamily="18" charset="0"/>
                <a:cs typeface="Times New Roman" panose="02020603050405020304" pitchFamily="18" charset="0"/>
              </a:rPr>
              <a:t>(490), 493–505. https://doi.org/10.1198/jasa.2009.ap08746</a:t>
            </a:r>
            <a:endParaRPr lang="en-US" sz="1500" kern="1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04800" algn="ctr">
              <a:lnSpc>
                <a:spcPct val="100000"/>
              </a:lnSpc>
              <a:spcBef>
                <a:spcPts val="0"/>
              </a:spcBef>
              <a:spcAft>
                <a:spcPts val="800"/>
              </a:spcAft>
            </a:pPr>
            <a:r>
              <a:rPr lang="en-US" sz="1500" kern="100">
                <a:effectLst/>
                <a:latin typeface="Times New Roman" panose="02020603050405020304" pitchFamily="18" charset="0"/>
                <a:ea typeface="Times New Roman" panose="02020603050405020304" pitchFamily="18" charset="0"/>
                <a:cs typeface="Times New Roman" panose="02020603050405020304" pitchFamily="18" charset="0"/>
              </a:rPr>
              <a:t>Abadie, A., &amp; Gardeazabal, J. (2003). </a:t>
            </a:r>
            <a:r>
              <a:rPr lang="en-US" sz="1500" i="1" kern="100">
                <a:effectLst/>
                <a:latin typeface="Times New Roman" panose="02020603050405020304" pitchFamily="18" charset="0"/>
                <a:ea typeface="Times New Roman" panose="02020603050405020304" pitchFamily="18" charset="0"/>
                <a:cs typeface="Times New Roman" panose="02020603050405020304" pitchFamily="18" charset="0"/>
              </a:rPr>
              <a:t>The Economic Costs of Conflict: A Case Study of the Basque Country</a:t>
            </a:r>
            <a:r>
              <a:rPr lang="en-US" sz="1500" kern="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kern="1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04800" algn="ctr">
              <a:lnSpc>
                <a:spcPct val="100000"/>
              </a:lnSpc>
              <a:spcBef>
                <a:spcPts val="0"/>
              </a:spcBef>
              <a:spcAft>
                <a:spcPts val="800"/>
              </a:spcAft>
            </a:pPr>
            <a:r>
              <a:rPr lang="en-US" sz="1500" kern="100">
                <a:effectLst/>
                <a:latin typeface="Times New Roman" panose="02020603050405020304" pitchFamily="18" charset="0"/>
                <a:ea typeface="Times New Roman" panose="02020603050405020304" pitchFamily="18" charset="0"/>
                <a:cs typeface="Times New Roman" panose="02020603050405020304" pitchFamily="18" charset="0"/>
              </a:rPr>
              <a:t>Siegel, M. (2002). The effectiveness of state-level tobacco control interventions: A review of program implementation and behavioral outcomes. In </a:t>
            </a:r>
            <a:r>
              <a:rPr lang="en-US" sz="1500" i="1" kern="100">
                <a:effectLst/>
                <a:latin typeface="Times New Roman" panose="02020603050405020304" pitchFamily="18" charset="0"/>
                <a:ea typeface="Times New Roman" panose="02020603050405020304" pitchFamily="18" charset="0"/>
                <a:cs typeface="Times New Roman" panose="02020603050405020304" pitchFamily="18" charset="0"/>
              </a:rPr>
              <a:t>Annual Review of Public Health</a:t>
            </a:r>
            <a:r>
              <a:rPr lang="en-US" sz="1500" kern="100">
                <a:effectLst/>
                <a:latin typeface="Times New Roman" panose="02020603050405020304" pitchFamily="18" charset="0"/>
                <a:ea typeface="Times New Roman" panose="02020603050405020304" pitchFamily="18" charset="0"/>
                <a:cs typeface="Times New Roman" panose="02020603050405020304" pitchFamily="18" charset="0"/>
              </a:rPr>
              <a:t> (Vol. 23, pp. 45–71). https://doi.org/10.1146/annurev.publhealth.23.092601.095916</a:t>
            </a:r>
            <a:endParaRPr lang="en-US" sz="1500" kern="1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0000"/>
              </a:lnSpc>
              <a:buNone/>
            </a:pPr>
            <a:endParaRPr lang="en-US" sz="1500"/>
          </a:p>
        </p:txBody>
      </p:sp>
    </p:spTree>
    <p:extLst>
      <p:ext uri="{BB962C8B-B14F-4D97-AF65-F5344CB8AC3E}">
        <p14:creationId xmlns:p14="http://schemas.microsoft.com/office/powerpoint/2010/main" val="155568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1" name="Rectangle 5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3" name="Top Left">
            <a:extLst>
              <a:ext uri="{FF2B5EF4-FFF2-40B4-BE49-F238E27FC236}">
                <a16:creationId xmlns:a16="http://schemas.microsoft.com/office/drawing/2014/main" id="{05E14710-B20D-424F-9465-E0427970E3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4" name="Freeform: Shape 53">
              <a:extLst>
                <a:ext uri="{FF2B5EF4-FFF2-40B4-BE49-F238E27FC236}">
                  <a16:creationId xmlns:a16="http://schemas.microsoft.com/office/drawing/2014/main" id="{2857F0CF-E215-4235-B086-916830B96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5" name="Freeform: Shape 54">
              <a:extLst>
                <a:ext uri="{FF2B5EF4-FFF2-40B4-BE49-F238E27FC236}">
                  <a16:creationId xmlns:a16="http://schemas.microsoft.com/office/drawing/2014/main" id="{5E06EA72-1DD7-4343-9768-D1089D183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26465186-B0EF-4443-AA37-CD37F259E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235EA6BD-3484-4D72-8838-3DA175770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62088E30-E17C-40A3-876F-C79A7BDFE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7A3A6DD2-FE8F-4861-81EA-E1A5BB6B5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9E9FFAA5-21C1-4B65-9DA9-24DFCC45C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4FECE28E-7EEC-4B45-B573-BCAE111FC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6A7C861C-4197-5BA4-54A1-D270DDC33DBD}"/>
              </a:ext>
            </a:extLst>
          </p:cNvPr>
          <p:cNvSpPr>
            <a:spLocks noGrp="1"/>
          </p:cNvSpPr>
          <p:nvPr>
            <p:ph type="title"/>
          </p:nvPr>
        </p:nvSpPr>
        <p:spPr>
          <a:xfrm>
            <a:off x="-3048" y="679980"/>
            <a:ext cx="9988166" cy="1664573"/>
          </a:xfrm>
        </p:spPr>
        <p:txBody>
          <a:bodyPr>
            <a:normAutofit/>
          </a:bodyPr>
          <a:lstStyle/>
          <a:p>
            <a:pPr algn="ctr"/>
            <a:r>
              <a:rPr lang="en-US" dirty="0"/>
              <a:t>Problem Statement</a:t>
            </a:r>
          </a:p>
        </p:txBody>
      </p:sp>
      <p:grpSp>
        <p:nvGrpSpPr>
          <p:cNvPr id="63" name="Bottom Right">
            <a:extLst>
              <a:ext uri="{FF2B5EF4-FFF2-40B4-BE49-F238E27FC236}">
                <a16:creationId xmlns:a16="http://schemas.microsoft.com/office/drawing/2014/main" id="{33E292A1-440C-41B6-AECE-499683C5C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4" name="Freeform: Shape 63">
              <a:extLst>
                <a:ext uri="{FF2B5EF4-FFF2-40B4-BE49-F238E27FC236}">
                  <a16:creationId xmlns:a16="http://schemas.microsoft.com/office/drawing/2014/main" id="{336D22F2-5BE5-4299-B3C4-06B3823F9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5" name="Graphic 157">
              <a:extLst>
                <a:ext uri="{FF2B5EF4-FFF2-40B4-BE49-F238E27FC236}">
                  <a16:creationId xmlns:a16="http://schemas.microsoft.com/office/drawing/2014/main" id="{D126EE8D-7318-40DC-AE0F-120FD040C8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7" name="Freeform: Shape 66">
                <a:extLst>
                  <a:ext uri="{FF2B5EF4-FFF2-40B4-BE49-F238E27FC236}">
                    <a16:creationId xmlns:a16="http://schemas.microsoft.com/office/drawing/2014/main" id="{CBE7795C-A860-4C9B-BC23-1FBEDEBE5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F569E8A3-064F-490D-A574-DE37DCF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1F5D334B-EA10-488A-ACEF-359FC7313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671E9F15-20FF-466A-8976-CB9AEDC36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3F6396EF-4FA3-4C64-A4AB-AAFD68045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97498B4E-B548-4846-A943-8C077647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15E991F3-4EDE-4EF1-A611-12F3BCB02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6" name="Freeform: Shape 65">
              <a:extLst>
                <a:ext uri="{FF2B5EF4-FFF2-40B4-BE49-F238E27FC236}">
                  <a16:creationId xmlns:a16="http://schemas.microsoft.com/office/drawing/2014/main" id="{62FCF0CC-5B63-496D-B9A8-AF0233757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4" name="Content Placeholder 2">
            <a:extLst>
              <a:ext uri="{FF2B5EF4-FFF2-40B4-BE49-F238E27FC236}">
                <a16:creationId xmlns:a16="http://schemas.microsoft.com/office/drawing/2014/main" id="{8CAEDACA-3684-F98D-9797-12F4E0E16110}"/>
              </a:ext>
            </a:extLst>
          </p:cNvPr>
          <p:cNvSpPr>
            <a:spLocks noGrp="1"/>
          </p:cNvSpPr>
          <p:nvPr>
            <p:ph idx="1"/>
          </p:nvPr>
        </p:nvSpPr>
        <p:spPr>
          <a:xfrm>
            <a:off x="1185754" y="2384474"/>
            <a:ext cx="9987523" cy="3728613"/>
          </a:xfrm>
        </p:spPr>
        <p:txBody>
          <a:bodyPr>
            <a:normAutofit/>
          </a:bodyPr>
          <a:lstStyle/>
          <a:p>
            <a:r>
              <a:rPr lang="en-US" sz="1800" dirty="0"/>
              <a:t> In comparative case studies with panel or timeseries data, how do we estimate causal effects for some intervention? Here I present the synthetic control method proposed by (Abadie et al., 2010; Abadie &amp; </a:t>
            </a:r>
            <a:r>
              <a:rPr lang="en-US" sz="1800" dirty="0" err="1"/>
              <a:t>Gardeazabal</a:t>
            </a:r>
            <a:r>
              <a:rPr lang="en-US" sz="1800" dirty="0"/>
              <a:t>, 2003)</a:t>
            </a:r>
          </a:p>
          <a:p>
            <a:r>
              <a:rPr lang="en-US" sz="1800" dirty="0"/>
              <a:t> For example, if California passed a large-scale tobacco control program, how do we estimate its causal effect on lowering cigarette sales? (more later)</a:t>
            </a:r>
          </a:p>
          <a:p>
            <a:r>
              <a:rPr lang="en-US" sz="1800" dirty="0"/>
              <a:t> Naively, compare the average of the control group with the average of the treated group</a:t>
            </a:r>
          </a:p>
          <a:p>
            <a:r>
              <a:rPr lang="en-US" sz="1800" dirty="0"/>
              <a:t> However, the control units may not be comparable to the treated group!</a:t>
            </a:r>
          </a:p>
        </p:txBody>
      </p:sp>
    </p:spTree>
    <p:extLst>
      <p:ext uri="{BB962C8B-B14F-4D97-AF65-F5344CB8AC3E}">
        <p14:creationId xmlns:p14="http://schemas.microsoft.com/office/powerpoint/2010/main" val="172438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léchettes au centre d’une cible">
            <a:extLst>
              <a:ext uri="{FF2B5EF4-FFF2-40B4-BE49-F238E27FC236}">
                <a16:creationId xmlns:a16="http://schemas.microsoft.com/office/drawing/2014/main" id="{12FDB48F-623A-5B04-9BF2-B2C9BC9D8867}"/>
              </a:ext>
            </a:extLst>
          </p:cNvPr>
          <p:cNvPicPr>
            <a:picLocks noChangeAspect="1"/>
          </p:cNvPicPr>
          <p:nvPr/>
        </p:nvPicPr>
        <p:blipFill rotWithShape="1">
          <a:blip r:embed="rId3">
            <a:alphaModFix amt="60000"/>
          </a:blip>
          <a:srcRect r="-1" b="24995"/>
          <a:stretch/>
        </p:blipFill>
        <p:spPr>
          <a:xfrm>
            <a:off x="-10255" y="15178"/>
            <a:ext cx="12188932" cy="6856614"/>
          </a:xfrm>
          <a:prstGeom prst="rect">
            <a:avLst/>
          </a:prstGeom>
        </p:spPr>
      </p:pic>
      <p:grpSp>
        <p:nvGrpSpPr>
          <p:cNvPr id="57"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58" name="Freeform: Shape 15">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16">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17">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61" name="Freeform: Shape 18">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62" name="Freeform: Shape 19">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63" name="Freeform: Shape 20">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6C1C820-0BB3-3147-9FAF-7AE860DEBA44}"/>
              </a:ext>
            </a:extLst>
          </p:cNvPr>
          <p:cNvSpPr>
            <a:spLocks noGrp="1"/>
          </p:cNvSpPr>
          <p:nvPr>
            <p:ph type="title"/>
          </p:nvPr>
        </p:nvSpPr>
        <p:spPr>
          <a:xfrm>
            <a:off x="1114597" y="0"/>
            <a:ext cx="4795282" cy="1636522"/>
          </a:xfrm>
        </p:spPr>
        <p:txBody>
          <a:bodyPr anchor="ctr">
            <a:normAutofit/>
          </a:bodyPr>
          <a:lstStyle/>
          <a:p>
            <a:r>
              <a:rPr lang="en-US" dirty="0">
                <a:solidFill>
                  <a:srgbClr val="FFFFFF"/>
                </a:solidFill>
              </a:rPr>
              <a:t>Some Notation</a:t>
            </a:r>
          </a:p>
        </p:txBody>
      </p:sp>
      <p:grpSp>
        <p:nvGrpSpPr>
          <p:cNvPr id="24"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64"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5" name="Freeform: Shape 26">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66" name="Freeform: Shape 27">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67" name="Freeform: Shape 28">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68" name="Freeform: Shape 29">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69" name="Freeform: Shape 30">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70" name="Freeform: Shape 31">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71" name="Freeform: Shape 25">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D27A4D-33A9-4976-E85B-1BF5D66D8A1C}"/>
                  </a:ext>
                </a:extLst>
              </p:cNvPr>
              <p:cNvSpPr>
                <a:spLocks noGrp="1"/>
              </p:cNvSpPr>
              <p:nvPr>
                <p:ph idx="1"/>
              </p:nvPr>
            </p:nvSpPr>
            <p:spPr>
              <a:xfrm>
                <a:off x="1013429" y="1172058"/>
                <a:ext cx="9670164" cy="5017076"/>
              </a:xfrm>
            </p:spPr>
            <p:txBody>
              <a:bodyPr anchor="ctr">
                <a:normAutofit/>
              </a:bodyPr>
              <a:lstStyle/>
              <a:p>
                <a:r>
                  <a:rPr lang="en-US" sz="2000" dirty="0">
                    <a:solidFill>
                      <a:srgbClr val="FFFFFF"/>
                    </a:solidFill>
                  </a:rPr>
                  <a:t> Suppose:</a:t>
                </a:r>
              </a:p>
              <a:p>
                <a:r>
                  <a:rPr lang="en-US" sz="2000" dirty="0">
                    <a:solidFill>
                      <a:srgbClr val="FFFFFF"/>
                    </a:solidFill>
                  </a:rPr>
                  <a:t> There are J+1 units in the study observed for T timesteps</a:t>
                </a:r>
              </a:p>
              <a:p>
                <a:r>
                  <a:rPr lang="en-US" sz="2000" dirty="0">
                    <a:solidFill>
                      <a:srgbClr val="FFFFFF"/>
                    </a:solidFill>
                  </a:rPr>
                  <a:t> The intervention occurs at T</a:t>
                </a:r>
                <a:r>
                  <a:rPr lang="en-US" sz="2000" baseline="-25000" dirty="0">
                    <a:solidFill>
                      <a:srgbClr val="FFFFFF"/>
                    </a:solidFill>
                  </a:rPr>
                  <a:t>0</a:t>
                </a:r>
              </a:p>
              <a:p>
                <a:r>
                  <a:rPr lang="en-US" sz="2000" dirty="0">
                    <a:solidFill>
                      <a:srgbClr val="FFFFFF"/>
                    </a:solidFill>
                  </a:rPr>
                  <a:t> Only the first unit is treated (without loss of generality) and the rest are controls (donor pool)</a:t>
                </a:r>
              </a:p>
              <a:p>
                <a:r>
                  <a:rPr lang="en-US" sz="2000" dirty="0">
                    <a:solidFill>
                      <a:srgbClr val="FFFFFF"/>
                    </a:solidFill>
                  </a:rPr>
                  <a:t> Assume no intervention effect before T</a:t>
                </a:r>
                <a:r>
                  <a:rPr lang="en-US" sz="2000" baseline="-25000" dirty="0">
                    <a:solidFill>
                      <a:srgbClr val="FFFFFF"/>
                    </a:solidFill>
                  </a:rPr>
                  <a:t>0</a:t>
                </a:r>
              </a:p>
              <a:p>
                <a:r>
                  <a:rPr lang="en-US" sz="2000" baseline="-25000" dirty="0">
                    <a:solidFill>
                      <a:srgbClr val="FFFFFF"/>
                    </a:solidFill>
                  </a:rPr>
                  <a:t> </a:t>
                </a:r>
                <a:r>
                  <a:rPr lang="en-US" sz="2000" dirty="0">
                    <a:solidFill>
                      <a:srgbClr val="FFFFFF"/>
                    </a:solidFill>
                  </a:rPr>
                  <a:t>Let </a:t>
                </a:r>
                <a14:m>
                  <m:oMath xmlns:m="http://schemas.openxmlformats.org/officeDocument/2006/math">
                    <m:sSubSup>
                      <m:sSubSupPr>
                        <m:ctrlPr>
                          <a:rPr lang="en-US" sz="2000" i="1">
                            <a:solidFill>
                              <a:srgbClr val="FFFFFF"/>
                            </a:solidFill>
                            <a:effectLst/>
                            <a:latin typeface="Cambria Math" panose="02040503050406030204" pitchFamily="18" charset="0"/>
                          </a:rPr>
                        </m:ctrlPr>
                      </m:sSubSupPr>
                      <m:e>
                        <m:r>
                          <m:rPr>
                            <m:sty m:val="p"/>
                          </m:rPr>
                          <a:rPr lang="en-US" sz="2000">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Y</m:t>
                        </m:r>
                      </m:e>
                      <m:sub>
                        <m:r>
                          <m:rPr>
                            <m:sty m:val="p"/>
                          </m:rPr>
                          <a:rPr lang="en-US" sz="2000">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it</m:t>
                        </m:r>
                      </m:sub>
                      <m:sup>
                        <m:r>
                          <m:rPr>
                            <m:sty m:val="p"/>
                          </m:rPr>
                          <a:rPr lang="en-US" sz="2000">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I</m:t>
                        </m:r>
                      </m:sup>
                    </m:sSubSup>
                    <m:r>
                      <a:rPr lang="en-US" sz="2000" b="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US" sz="2000" i="1">
                            <a:solidFill>
                              <a:srgbClr val="FFFFFF"/>
                            </a:solidFill>
                            <a:effectLst/>
                            <a:latin typeface="Cambria Math" panose="02040503050406030204" pitchFamily="18" charset="0"/>
                          </a:rPr>
                        </m:ctrlPr>
                      </m:sSubSupPr>
                      <m:e>
                        <m:r>
                          <m:rPr>
                            <m:sty m:val="p"/>
                          </m:rPr>
                          <a:rPr lang="en-US" sz="2000">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Y</m:t>
                        </m:r>
                      </m:e>
                      <m:sub>
                        <m:r>
                          <m:rPr>
                            <m:sty m:val="p"/>
                          </m:rPr>
                          <a:rPr lang="en-US" sz="2000">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it</m:t>
                        </m:r>
                      </m:sub>
                      <m:sup>
                        <m:r>
                          <m:rPr>
                            <m:sty m:val="p"/>
                          </m:rPr>
                          <a:rPr lang="en-US" sz="2000">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N</m:t>
                        </m:r>
                      </m:sup>
                    </m:sSubSup>
                  </m:oMath>
                </a14:m>
                <a:r>
                  <a:rPr lang="en-US" sz="2000" dirty="0">
                    <a:solidFill>
                      <a:srgbClr val="FFFFFF"/>
                    </a:solidFill>
                  </a:rPr>
                  <a:t> be the potential outcomes (intervention and no intervention) for the </a:t>
                </a:r>
                <a:r>
                  <a:rPr lang="en-US" sz="2000" dirty="0" err="1">
                    <a:solidFill>
                      <a:srgbClr val="FFFFFF"/>
                    </a:solidFill>
                  </a:rPr>
                  <a:t>i</a:t>
                </a:r>
                <a:r>
                  <a:rPr lang="en-US" sz="2000" baseline="30000" dirty="0" err="1">
                    <a:solidFill>
                      <a:srgbClr val="FFFFFF"/>
                    </a:solidFill>
                  </a:rPr>
                  <a:t>th</a:t>
                </a:r>
                <a:r>
                  <a:rPr lang="en-US" sz="2000" dirty="0">
                    <a:solidFill>
                      <a:srgbClr val="FFFFFF"/>
                    </a:solidFill>
                  </a:rPr>
                  <a:t> unit and the </a:t>
                </a:r>
                <a:r>
                  <a:rPr lang="en-US" sz="2000" dirty="0" err="1">
                    <a:solidFill>
                      <a:srgbClr val="FFFFFF"/>
                    </a:solidFill>
                  </a:rPr>
                  <a:t>t</a:t>
                </a:r>
                <a:r>
                  <a:rPr lang="en-US" sz="2000" baseline="30000" dirty="0" err="1">
                    <a:solidFill>
                      <a:srgbClr val="FFFFFF"/>
                    </a:solidFill>
                  </a:rPr>
                  <a:t>th</a:t>
                </a:r>
                <a:r>
                  <a:rPr lang="en-US" sz="2000" dirty="0">
                    <a:solidFill>
                      <a:srgbClr val="FFFFFF"/>
                    </a:solidFill>
                  </a:rPr>
                  <a:t> timestep</a:t>
                </a:r>
              </a:p>
              <a:p>
                <a:r>
                  <a:rPr lang="en-US" sz="2000" dirty="0">
                    <a:solidFill>
                      <a:srgbClr val="FFFFFF"/>
                    </a:solidFill>
                  </a:rPr>
                  <a:t>Let the intervention effect (i.e. causal effects) can be written as:</a:t>
                </a:r>
              </a:p>
              <a:p>
                <a:pPr marL="0" indent="0">
                  <a:buNone/>
                </a:pPr>
                <a14:m>
                  <m:oMathPara xmlns:m="http://schemas.openxmlformats.org/officeDocument/2006/math">
                    <m:oMathParaPr>
                      <m:jc m:val="centerGroup"/>
                    </m:oMathParaPr>
                    <m:oMath xmlns:m="http://schemas.openxmlformats.org/officeDocument/2006/math">
                      <m:sSub>
                        <m:sSubPr>
                          <m:ctrlPr>
                            <a:rPr lang="en-US" sz="1800" i="1" kern="100"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α</m:t>
                          </m:r>
                        </m:e>
                        <m:sub>
                          <m:r>
                            <m:rPr>
                              <m:sty m:val="p"/>
                            </m:rPr>
                            <a:rPr lang="en-US" sz="1800"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it</m:t>
                          </m:r>
                        </m:sub>
                      </m:sSub>
                      <m:r>
                        <a:rPr lang="en-US" sz="18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US" sz="1800"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Y</m:t>
                          </m:r>
                        </m:e>
                        <m:sub>
                          <m:r>
                            <m:rPr>
                              <m:sty m:val="p"/>
                            </m:rPr>
                            <a:rPr lang="en-US" sz="1800"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it</m:t>
                          </m:r>
                        </m:sub>
                        <m:sup>
                          <m:r>
                            <m:rPr>
                              <m:sty m:val="p"/>
                            </m:rPr>
                            <a:rPr lang="en-US" sz="1800"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I</m:t>
                          </m:r>
                        </m:sup>
                      </m:sSubSup>
                      <m:r>
                        <a:rPr lang="en-US" sz="18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US" sz="1800"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Y</m:t>
                          </m:r>
                        </m:e>
                        <m:sub>
                          <m:r>
                            <m:rPr>
                              <m:sty m:val="p"/>
                            </m:rPr>
                            <a:rPr lang="en-US" sz="1800"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it</m:t>
                          </m:r>
                        </m:sub>
                        <m:sup>
                          <m:r>
                            <m:rPr>
                              <m:sty m:val="p"/>
                            </m:rPr>
                            <a:rPr lang="en-US" sz="1800"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N</m:t>
                          </m:r>
                        </m:sup>
                      </m:sSubSup>
                    </m:oMath>
                  </m:oMathPara>
                </a14:m>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solidFill>
                      <a:srgbClr val="FFFFFF"/>
                    </a:solidFill>
                  </a:rPr>
                  <a:t>The goal is to estimate the sequence </a:t>
                </a:r>
                <a14:m>
                  <m:oMath xmlns:m="http://schemas.openxmlformats.org/officeDocument/2006/math">
                    <m:sSub>
                      <m:sSubPr>
                        <m:ctrlPr>
                          <a:rPr lang="en-US" sz="1400" i="1" smtClean="0">
                            <a:solidFill>
                              <a:schemeClr val="bg1"/>
                            </a:solidFill>
                            <a:effectLst/>
                            <a:latin typeface="Cambria Math" panose="02040503050406030204" pitchFamily="18" charset="0"/>
                            <a:ea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α</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US" sz="1400" i="1">
                                <a:solidFill>
                                  <a:schemeClr val="bg1"/>
                                </a:solidFill>
                                <a:effectLst/>
                                <a:latin typeface="Cambria Math" panose="02040503050406030204" pitchFamily="18" charset="0"/>
                                <a:ea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T</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400" i="1">
                            <a:solidFill>
                              <a:schemeClr val="bg1"/>
                            </a:solidFill>
                            <a:effectLst/>
                            <a:latin typeface="Cambria Math" panose="02040503050406030204" pitchFamily="18" charset="0"/>
                            <a:ea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α</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r>
                          <m:rPr>
                            <m:sty m:val="p"/>
                          </m:rPr>
                          <a:rPr lang="en-US" sz="18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T</m:t>
                        </m:r>
                      </m:sub>
                    </m:sSub>
                  </m:oMath>
                </a14:m>
                <a:r>
                  <a:rPr lang="en-US" sz="2000" dirty="0">
                    <a:solidFill>
                      <a:srgbClr val="FFFFFF"/>
                    </a:solidFill>
                  </a:rPr>
                  <a:t>, the post-intervention effects for the treated unit</a:t>
                </a:r>
              </a:p>
            </p:txBody>
          </p:sp>
        </mc:Choice>
        <mc:Fallback>
          <p:sp>
            <p:nvSpPr>
              <p:cNvPr id="3" name="Content Placeholder 2">
                <a:extLst>
                  <a:ext uri="{FF2B5EF4-FFF2-40B4-BE49-F238E27FC236}">
                    <a16:creationId xmlns:a16="http://schemas.microsoft.com/office/drawing/2014/main" id="{9AD27A4D-33A9-4976-E85B-1BF5D66D8A1C}"/>
                  </a:ext>
                </a:extLst>
              </p:cNvPr>
              <p:cNvSpPr>
                <a:spLocks noGrp="1" noRot="1" noChangeAspect="1" noMove="1" noResize="1" noEditPoints="1" noAdjustHandles="1" noChangeArrowheads="1" noChangeShapeType="1" noTextEdit="1"/>
              </p:cNvSpPr>
              <p:nvPr>
                <p:ph idx="1"/>
              </p:nvPr>
            </p:nvSpPr>
            <p:spPr>
              <a:xfrm>
                <a:off x="1013429" y="1172058"/>
                <a:ext cx="9670164" cy="5017076"/>
              </a:xfrm>
              <a:blipFill>
                <a:blip r:embed="rId4"/>
                <a:stretch>
                  <a:fillRect l="-693" t="-365" r="-126" b="-2187"/>
                </a:stretch>
              </a:blipFill>
            </p:spPr>
            <p:txBody>
              <a:bodyPr/>
              <a:lstStyle/>
              <a:p>
                <a:r>
                  <a:rPr lang="en-US">
                    <a:noFill/>
                  </a:rPr>
                  <a:t> </a:t>
                </a:r>
              </a:p>
            </p:txBody>
          </p:sp>
        </mc:Fallback>
      </mc:AlternateContent>
    </p:spTree>
    <p:extLst>
      <p:ext uri="{BB962C8B-B14F-4D97-AF65-F5344CB8AC3E}">
        <p14:creationId xmlns:p14="http://schemas.microsoft.com/office/powerpoint/2010/main" val="83940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 name="Freeform: Shape 15">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16">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17">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18">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9">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4" name="Freeform: Shape 20">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Content Placeholder 2">
            <a:extLst>
              <a:ext uri="{FF2B5EF4-FFF2-40B4-BE49-F238E27FC236}">
                <a16:creationId xmlns:a16="http://schemas.microsoft.com/office/drawing/2014/main" id="{2296FCD6-A15A-F643-C588-D619E052E7AA}"/>
              </a:ext>
            </a:extLst>
          </p:cNvPr>
          <p:cNvSpPr>
            <a:spLocks noGrp="1"/>
          </p:cNvSpPr>
          <p:nvPr>
            <p:ph idx="1"/>
          </p:nvPr>
        </p:nvSpPr>
        <p:spPr>
          <a:xfrm>
            <a:off x="926971" y="543780"/>
            <a:ext cx="5604997" cy="5819545"/>
          </a:xfrm>
        </p:spPr>
        <p:txBody>
          <a:bodyPr>
            <a:normAutofit/>
          </a:bodyPr>
          <a:lstStyle/>
          <a:p>
            <a:r>
              <a:rPr lang="en-US" sz="1800" dirty="0"/>
              <a:t> </a:t>
            </a:r>
            <a:r>
              <a:rPr lang="en-US" sz="2400" dirty="0"/>
              <a:t>Universal missing data problem in causal inference – we do not observe both potential outcomes for the same unit</a:t>
            </a:r>
          </a:p>
          <a:p>
            <a:r>
              <a:rPr lang="en-US" sz="2400" dirty="0"/>
              <a:t> Need to estimate the potential outcome for no intervention on the treated unit </a:t>
            </a:r>
          </a:p>
          <a:p>
            <a:r>
              <a:rPr lang="en-US" sz="2400" dirty="0"/>
              <a:t> In the synthetic control method – take a weighted average of the donor pool so that the resulting synthetic control is more similar to the treated unit in its covariates and pre-intervention outcomes</a:t>
            </a:r>
          </a:p>
        </p:txBody>
      </p:sp>
      <p:pic>
        <p:nvPicPr>
          <p:cNvPr id="35" name="Picture 4" descr="Graph on document with pen">
            <a:extLst>
              <a:ext uri="{FF2B5EF4-FFF2-40B4-BE49-F238E27FC236}">
                <a16:creationId xmlns:a16="http://schemas.microsoft.com/office/drawing/2014/main" id="{86A313E4-5EE3-2E9D-7246-A50E05800C2F}"/>
              </a:ext>
            </a:extLst>
          </p:cNvPr>
          <p:cNvPicPr>
            <a:picLocks noChangeAspect="1"/>
          </p:cNvPicPr>
          <p:nvPr/>
        </p:nvPicPr>
        <p:blipFill rotWithShape="1">
          <a:blip r:embed="rId3"/>
          <a:srcRect l="32511" r="18789" b="-1"/>
          <a:stretch/>
        </p:blipFill>
        <p:spPr>
          <a:xfrm>
            <a:off x="7188594" y="10"/>
            <a:ext cx="5003406" cy="6857990"/>
          </a:xfrm>
          <a:prstGeom prst="rect">
            <a:avLst/>
          </a:prstGeom>
        </p:spPr>
      </p:pic>
      <p:grpSp>
        <p:nvGrpSpPr>
          <p:cNvPr id="23"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6" name="Freeform: Shape 25">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26">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27">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28">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29">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30">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31">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3726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E1053F4E-9FA5-4F7B-9769-047E79535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55F4BBBF-C9DC-479F-A1BE-FF850DEBB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5" name="Freeform: Shape 14">
              <a:extLst>
                <a:ext uri="{FF2B5EF4-FFF2-40B4-BE49-F238E27FC236}">
                  <a16:creationId xmlns:a16="http://schemas.microsoft.com/office/drawing/2014/main" id="{492A23A5-A076-4C15-95E6-C18381238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78C4B48C-21BD-4F29-BC00-08E0F6916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96DFE4EE-5E3B-4031-ADF0-45EFF61D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FC71B4D1-F553-4359-836B-EC80786F0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16C83396-4984-4487-9688-52E2316C0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C0422EB-AFD9-49D7-8C46-C4104EF4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43E51B9A-644C-400F-AB14-E15356DBA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C1AACF98-54C2-B233-78D0-BD2DD8C59A47}"/>
              </a:ext>
            </a:extLst>
          </p:cNvPr>
          <p:cNvSpPr>
            <a:spLocks noGrp="1"/>
          </p:cNvSpPr>
          <p:nvPr>
            <p:ph type="title"/>
          </p:nvPr>
        </p:nvSpPr>
        <p:spPr>
          <a:xfrm>
            <a:off x="1198181" y="559813"/>
            <a:ext cx="8403019" cy="1664573"/>
          </a:xfrm>
        </p:spPr>
        <p:txBody>
          <a:bodyPr>
            <a:normAutofit/>
          </a:bodyPr>
          <a:lstStyle/>
          <a:p>
            <a:r>
              <a:rPr lang="en-US" dirty="0"/>
              <a:t>Motivating Model</a:t>
            </a:r>
          </a:p>
        </p:txBody>
      </p:sp>
      <p:grpSp>
        <p:nvGrpSpPr>
          <p:cNvPr id="23" name="Bottom Right">
            <a:extLst>
              <a:ext uri="{FF2B5EF4-FFF2-40B4-BE49-F238E27FC236}">
                <a16:creationId xmlns:a16="http://schemas.microsoft.com/office/drawing/2014/main" id="{141BAB31-8928-4D75-ACE2-02B9A560A6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05B0271D-253C-444D-8377-D129153BC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4" name="Graphic 157">
              <a:extLst>
                <a:ext uri="{FF2B5EF4-FFF2-40B4-BE49-F238E27FC236}">
                  <a16:creationId xmlns:a16="http://schemas.microsoft.com/office/drawing/2014/main" id="{A16D60D9-8D7C-415E-9374-57111D22B3B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34C44BE-02AE-45F2-84CA-698BD9F19C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D2CDD51-FEE1-4EF4-B149-93F86AF3B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A1F05C76-E0B3-4B36-85E8-080691636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496DD1A-88F4-434C-A393-7EE56A3E2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BFCD714-5E1B-4E5D-8D36-143BA93D5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BFAD42E-CB70-418B-AD4E-4C9A7986C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8A7EA0D-8026-45BF-A0FA-80E335215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9DAC027B-93A4-43BF-A062-345585370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A35790-CC24-E5B2-BD51-8567B3AAC863}"/>
                  </a:ext>
                </a:extLst>
              </p:cNvPr>
              <p:cNvSpPr>
                <a:spLocks noGrp="1"/>
              </p:cNvSpPr>
              <p:nvPr>
                <p:ph idx="1"/>
              </p:nvPr>
            </p:nvSpPr>
            <p:spPr>
              <a:xfrm>
                <a:off x="1185755" y="2384474"/>
                <a:ext cx="8700258" cy="3323223"/>
              </a:xfrm>
            </p:spPr>
            <p:txBody>
              <a:bodyPr>
                <a:normAutofit/>
              </a:bodyPr>
              <a:lstStyle/>
              <a:p>
                <a:r>
                  <a:rPr lang="en-US" sz="1800" dirty="0"/>
                  <a:t> </a:t>
                </a:r>
                <a:r>
                  <a:rPr lang="en-US" sz="2000" dirty="0"/>
                  <a:t>Assume the following model structure:</a:t>
                </a:r>
              </a:p>
              <a:p>
                <a:pPr marL="0" indent="0">
                  <a:buNone/>
                </a:pPr>
                <a14:m>
                  <m:oMathPara xmlns:m="http://schemas.openxmlformats.org/officeDocument/2006/math">
                    <m:oMathParaPr>
                      <m:jc m:val="centerGroup"/>
                    </m:oMathParaPr>
                    <m:oMath xmlns:m="http://schemas.openxmlformats.org/officeDocument/2006/math">
                      <m:sSubSup>
                        <m:sSubSupPr>
                          <m:ctrlPr>
                            <a:rPr lang="en-US" sz="2000" i="1">
                              <a:effectLst/>
                              <a:latin typeface="Cambria Math" panose="02040503050406030204" pitchFamily="18" charset="0"/>
                              <a:ea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𝑖𝑡</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𝑁</m:t>
                          </m:r>
                        </m:sup>
                      </m:sSub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δ</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θ</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λ</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sSub>
                        <m:sSubPr>
                          <m:ctrlPr>
                            <a:rPr lang="en-US" sz="2000" i="1">
                              <a:effectLst/>
                              <a:latin typeface="Cambria Math" panose="02040503050406030204" pitchFamily="18" charset="0"/>
                              <a:ea typeface="Times New Roman" panose="02020603050405020304" pitchFamily="18" charset="0"/>
                            </a:rPr>
                          </m:ctrlPr>
                        </m:sSubPr>
                        <m:e>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𝑖𝑡</m:t>
                          </m:r>
                        </m:sub>
                      </m:sSub>
                    </m:oMath>
                  </m:oMathPara>
                </a14:m>
                <a:endParaRPr lang="en-US" sz="2000" dirty="0"/>
              </a:p>
              <a:p>
                <a:r>
                  <a:rPr lang="en-US" sz="2000" dirty="0"/>
                  <a:t> </a:t>
                </a:r>
                <a14:m>
                  <m:oMath xmlns:m="http://schemas.openxmlformats.org/officeDocument/2006/math">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δ</m:t>
                    </m:r>
                  </m:oMath>
                </a14:m>
                <a:r>
                  <a:rPr lang="en-US" sz="2000" dirty="0"/>
                  <a:t> is an unknown common factor</a:t>
                </a:r>
              </a:p>
              <a:p>
                <a:r>
                  <a:rPr lang="en-US" sz="2000" dirty="0"/>
                  <a:t> </a:t>
                </a:r>
                <a14:m>
                  <m:oMath xmlns:m="http://schemas.openxmlformats.org/officeDocument/2006/math">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θ</m:t>
                    </m:r>
                  </m:oMath>
                </a14:m>
                <a:r>
                  <a:rPr lang="en-US" sz="2000" dirty="0"/>
                  <a:t> is a vector of unknown parameters, corresponding to observed covariates Z</a:t>
                </a:r>
              </a:p>
              <a:p>
                <a:r>
                  <a:rPr lang="en-US" sz="2000" dirty="0"/>
                  <a:t> </a:t>
                </a:r>
                <a14:m>
                  <m:oMath xmlns:m="http://schemas.openxmlformats.org/officeDocument/2006/math">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λ</m:t>
                    </m:r>
                  </m:oMath>
                </a14:m>
                <a:r>
                  <a:rPr lang="en-US" sz="2000" dirty="0"/>
                  <a:t> corresponds to unobserved factors with corresponding loadings </a:t>
                </a:r>
                <a14:m>
                  <m:oMath xmlns:m="http://schemas.openxmlformats.org/officeDocument/2006/math">
                    <m:r>
                      <m:rPr>
                        <m:sty m:val="p"/>
                      </m:rPr>
                      <a:rPr lang="en-US" sz="2000">
                        <a:latin typeface="Cambria Math" panose="02040503050406030204" pitchFamily="18" charset="0"/>
                      </a:rPr>
                      <m:t>μ</m:t>
                    </m:r>
                  </m:oMath>
                </a14:m>
                <a:endParaRPr lang="en-US" sz="2000" dirty="0"/>
              </a:p>
              <a:p>
                <a:r>
                  <a:rPr lang="en-US" sz="2000" dirty="0"/>
                  <a:t> </a:t>
                </a:r>
                <a14:m>
                  <m:oMath xmlns:m="http://schemas.openxmlformats.org/officeDocument/2006/math">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ϵ</m:t>
                    </m:r>
                  </m:oMath>
                </a14:m>
                <a:r>
                  <a:rPr lang="en-US" sz="2000" dirty="0">
                    <a:effectLst/>
                    <a:latin typeface="Times New Roman" panose="02020603050405020304" pitchFamily="18" charset="0"/>
                    <a:ea typeface="Times New Roman" panose="02020603050405020304" pitchFamily="18" charset="0"/>
                  </a:rPr>
                  <a:t> </a:t>
                </a:r>
                <a:r>
                  <a:rPr lang="en-US" sz="2000" dirty="0">
                    <a:ea typeface="Times New Roman" panose="02020603050405020304" pitchFamily="18" charset="0"/>
                  </a:rPr>
                  <a:t>is a zero-mean error term</a:t>
                </a:r>
                <a:endParaRPr lang="en-US" sz="2000" dirty="0"/>
              </a:p>
            </p:txBody>
          </p:sp>
        </mc:Choice>
        <mc:Fallback xmlns="">
          <p:sp>
            <p:nvSpPr>
              <p:cNvPr id="3" name="Content Placeholder 2">
                <a:extLst>
                  <a:ext uri="{FF2B5EF4-FFF2-40B4-BE49-F238E27FC236}">
                    <a16:creationId xmlns:a16="http://schemas.microsoft.com/office/drawing/2014/main" id="{BFA35790-CC24-E5B2-BD51-8567B3AAC863}"/>
                  </a:ext>
                </a:extLst>
              </p:cNvPr>
              <p:cNvSpPr>
                <a:spLocks noGrp="1" noRot="1" noChangeAspect="1" noMove="1" noResize="1" noEditPoints="1" noAdjustHandles="1" noChangeArrowheads="1" noChangeShapeType="1" noTextEdit="1"/>
              </p:cNvSpPr>
              <p:nvPr>
                <p:ph idx="1"/>
              </p:nvPr>
            </p:nvSpPr>
            <p:spPr>
              <a:xfrm>
                <a:off x="1185755" y="2384474"/>
                <a:ext cx="8700258" cy="3323223"/>
              </a:xfrm>
              <a:blipFill>
                <a:blip r:embed="rId3"/>
                <a:stretch>
                  <a:fillRect l="-771" t="-550"/>
                </a:stretch>
              </a:blipFill>
            </p:spPr>
            <p:txBody>
              <a:bodyPr/>
              <a:lstStyle/>
              <a:p>
                <a:r>
                  <a:rPr lang="en-US">
                    <a:noFill/>
                  </a:rPr>
                  <a:t> </a:t>
                </a:r>
              </a:p>
            </p:txBody>
          </p:sp>
        </mc:Fallback>
      </mc:AlternateContent>
    </p:spTree>
    <p:extLst>
      <p:ext uri="{BB962C8B-B14F-4D97-AF65-F5344CB8AC3E}">
        <p14:creationId xmlns:p14="http://schemas.microsoft.com/office/powerpoint/2010/main" val="276607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4"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5" name="Top Left">
            <a:extLst>
              <a:ext uri="{FF2B5EF4-FFF2-40B4-BE49-F238E27FC236}">
                <a16:creationId xmlns:a16="http://schemas.microsoft.com/office/drawing/2014/main" id="{6F410C21-CD43-45A5-A726-CF8B01FD88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46" name="Freeform: Shape 12">
              <a:extLst>
                <a:ext uri="{FF2B5EF4-FFF2-40B4-BE49-F238E27FC236}">
                  <a16:creationId xmlns:a16="http://schemas.microsoft.com/office/drawing/2014/main" id="{F030EA9A-BC9B-4A24-8288-BD332A6A4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7" name="Freeform: Shape 13">
              <a:extLst>
                <a:ext uri="{FF2B5EF4-FFF2-40B4-BE49-F238E27FC236}">
                  <a16:creationId xmlns:a16="http://schemas.microsoft.com/office/drawing/2014/main" id="{D2C02E7B-E3A7-4649-B0DF-7111FC4D9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14">
              <a:extLst>
                <a:ext uri="{FF2B5EF4-FFF2-40B4-BE49-F238E27FC236}">
                  <a16:creationId xmlns:a16="http://schemas.microsoft.com/office/drawing/2014/main" id="{4A466D70-407D-4A6C-887C-F213B7662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15">
              <a:extLst>
                <a:ext uri="{FF2B5EF4-FFF2-40B4-BE49-F238E27FC236}">
                  <a16:creationId xmlns:a16="http://schemas.microsoft.com/office/drawing/2014/main" id="{AD419DCF-E52E-4774-921F-1A9E589C0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0" name="Freeform: Shape 16">
              <a:extLst>
                <a:ext uri="{FF2B5EF4-FFF2-40B4-BE49-F238E27FC236}">
                  <a16:creationId xmlns:a16="http://schemas.microsoft.com/office/drawing/2014/main" id="{D56887A1-BF5F-455B-B3D0-A0FA7B7DD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1" name="Freeform: Shape 17">
              <a:extLst>
                <a:ext uri="{FF2B5EF4-FFF2-40B4-BE49-F238E27FC236}">
                  <a16:creationId xmlns:a16="http://schemas.microsoft.com/office/drawing/2014/main" id="{5376C740-196E-47D9-97DD-FA626C705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18">
              <a:extLst>
                <a:ext uri="{FF2B5EF4-FFF2-40B4-BE49-F238E27FC236}">
                  <a16:creationId xmlns:a16="http://schemas.microsoft.com/office/drawing/2014/main" id="{3A7BFC62-FABD-4718-9C08-C31EF1745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19">
              <a:extLst>
                <a:ext uri="{FF2B5EF4-FFF2-40B4-BE49-F238E27FC236}">
                  <a16:creationId xmlns:a16="http://schemas.microsoft.com/office/drawing/2014/main" id="{C78C2B3B-42DE-4307-A7F5-3C51DD2D9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E0C6FE7A-5F50-46A9-B473-A40F60CF9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21">
              <a:extLst>
                <a:ext uri="{FF2B5EF4-FFF2-40B4-BE49-F238E27FC236}">
                  <a16:creationId xmlns:a16="http://schemas.microsoft.com/office/drawing/2014/main" id="{6D2BF817-B70D-4687-9A70-09C0C6CF8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22">
              <a:extLst>
                <a:ext uri="{FF2B5EF4-FFF2-40B4-BE49-F238E27FC236}">
                  <a16:creationId xmlns:a16="http://schemas.microsoft.com/office/drawing/2014/main" id="{CFCAC004-4B7F-45C4-834A-116FD2D03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193C743-6F98-4322-B366-AD0353B10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24">
              <a:extLst>
                <a:ext uri="{FF2B5EF4-FFF2-40B4-BE49-F238E27FC236}">
                  <a16:creationId xmlns:a16="http://schemas.microsoft.com/office/drawing/2014/main" id="{FD3C2310-33DE-4B73-A297-67D5721A8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25">
              <a:extLst>
                <a:ext uri="{FF2B5EF4-FFF2-40B4-BE49-F238E27FC236}">
                  <a16:creationId xmlns:a16="http://schemas.microsoft.com/office/drawing/2014/main" id="{E78B8B6B-A236-4752-937C-83AF1C4EC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26">
              <a:extLst>
                <a:ext uri="{FF2B5EF4-FFF2-40B4-BE49-F238E27FC236}">
                  <a16:creationId xmlns:a16="http://schemas.microsoft.com/office/drawing/2014/main" id="{416B9790-C202-4F5D-8BEC-130557782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27">
              <a:extLst>
                <a:ext uri="{FF2B5EF4-FFF2-40B4-BE49-F238E27FC236}">
                  <a16:creationId xmlns:a16="http://schemas.microsoft.com/office/drawing/2014/main" id="{FE0884AE-BEEF-4D8B-B59B-1EFC91429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28">
              <a:extLst>
                <a:ext uri="{FF2B5EF4-FFF2-40B4-BE49-F238E27FC236}">
                  <a16:creationId xmlns:a16="http://schemas.microsoft.com/office/drawing/2014/main" id="{3DC19431-34DB-4F62-A4D8-ED38ECCB9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29">
              <a:extLst>
                <a:ext uri="{FF2B5EF4-FFF2-40B4-BE49-F238E27FC236}">
                  <a16:creationId xmlns:a16="http://schemas.microsoft.com/office/drawing/2014/main" id="{5BF5735E-2BC7-4236-B830-616EBBBC7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62" name="Bottom Right">
            <a:extLst>
              <a:ext uri="{FF2B5EF4-FFF2-40B4-BE49-F238E27FC236}">
                <a16:creationId xmlns:a16="http://schemas.microsoft.com/office/drawing/2014/main" id="{83664CB5-2BA0-493E-BEC5-BACF868A12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3" name="Freeform: Shape 32">
              <a:extLst>
                <a:ext uri="{FF2B5EF4-FFF2-40B4-BE49-F238E27FC236}">
                  <a16:creationId xmlns:a16="http://schemas.microsoft.com/office/drawing/2014/main" id="{44DC3445-FC3D-4F90-BC75-AD8EDD18A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34" name="Graphic 157">
              <a:extLst>
                <a:ext uri="{FF2B5EF4-FFF2-40B4-BE49-F238E27FC236}">
                  <a16:creationId xmlns:a16="http://schemas.microsoft.com/office/drawing/2014/main" id="{70D6C503-0ABE-48A7-BA0B-D5A26B558B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6" name="Freeform: Shape 35">
                <a:extLst>
                  <a:ext uri="{FF2B5EF4-FFF2-40B4-BE49-F238E27FC236}">
                    <a16:creationId xmlns:a16="http://schemas.microsoft.com/office/drawing/2014/main" id="{6DEB1DC4-C3A0-4645-B456-02A9FFA2C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ECF4175-31D6-4A9B-87A4-4C2966749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508D2906-75CA-4435-A320-08EBBA06B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51B8B373-782A-4568-BDF3-093F398F1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707C3AD9-7FDD-480C-91FF-0D3A977DF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A8EF16B5-D539-41A0-9FDE-164CE88FE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92FFF8CB-E294-4944-A954-FC2866B25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5" name="Freeform: Shape 34">
              <a:extLst>
                <a:ext uri="{FF2B5EF4-FFF2-40B4-BE49-F238E27FC236}">
                  <a16:creationId xmlns:a16="http://schemas.microsoft.com/office/drawing/2014/main" id="{B2CD3167-A8E1-4652-8AFE-0E5D9A90C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0624D4-E673-281E-14F2-0A806737A608}"/>
                  </a:ext>
                </a:extLst>
              </p:cNvPr>
              <p:cNvSpPr>
                <a:spLocks noGrp="1"/>
              </p:cNvSpPr>
              <p:nvPr>
                <p:ph idx="1"/>
              </p:nvPr>
            </p:nvSpPr>
            <p:spPr>
              <a:xfrm>
                <a:off x="1658717" y="1182775"/>
                <a:ext cx="8188033" cy="4179357"/>
              </a:xfrm>
            </p:spPr>
            <p:txBody>
              <a:bodyPr>
                <a:normAutofit/>
              </a:bodyPr>
              <a:lstStyle/>
              <a:p>
                <a:pPr algn="ctr">
                  <a:lnSpc>
                    <a:spcPct val="100000"/>
                  </a:lnSpc>
                </a:pPr>
                <a:r>
                  <a:rPr lang="en-US" sz="1600" dirty="0"/>
                  <a:t> </a:t>
                </a:r>
                <a:r>
                  <a:rPr lang="en-US" sz="2000" kern="100" dirty="0">
                    <a:effectLst/>
                    <a:ea typeface="Times New Roman" panose="02020603050405020304" pitchFamily="18" charset="0"/>
                    <a:cs typeface="Times New Roman" panose="02020603050405020304" pitchFamily="18" charset="0"/>
                  </a:rPr>
                  <a:t>Suppose there exists a vector of weights </a:t>
                </a:r>
                <a14:m>
                  <m:oMath xmlns:m="http://schemas.openxmlformats.org/officeDocument/2006/math">
                    <m:d>
                      <m:dPr>
                        <m:ctrlP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US" sz="2000" kern="100">
                                <a:effectLst/>
                                <a:latin typeface="Cambria Math" panose="02040503050406030204" pitchFamily="18" charset="0"/>
                                <a:ea typeface="Times New Roman" panose="02020603050405020304" pitchFamily="18" charset="0"/>
                                <a:cs typeface="Times New Roman" panose="02020603050405020304" pitchFamily="18" charset="0"/>
                              </a:rPr>
                              <m:t>w</m:t>
                            </m:r>
                          </m:e>
                          <m:sub>
                            <m: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US" sz="2000" kern="100">
                                <a:effectLst/>
                                <a:latin typeface="Cambria Math" panose="02040503050406030204" pitchFamily="18" charset="0"/>
                                <a:ea typeface="Times New Roman" panose="02020603050405020304" pitchFamily="18" charset="0"/>
                                <a:cs typeface="Times New Roman" panose="02020603050405020304" pitchFamily="18" charset="0"/>
                              </a:rPr>
                              <m:t>w</m:t>
                            </m:r>
                          </m:e>
                          <m:sub>
                            <m:r>
                              <m:rPr>
                                <m:sty m:val="p"/>
                              </m:rPr>
                              <a:rPr lang="en-US" sz="2000" kern="100">
                                <a:effectLst/>
                                <a:latin typeface="Cambria Math" panose="02040503050406030204" pitchFamily="18" charset="0"/>
                                <a:ea typeface="Times New Roman" panose="02020603050405020304" pitchFamily="18" charset="0"/>
                                <a:cs typeface="Times New Roman" panose="02020603050405020304" pitchFamily="18" charset="0"/>
                              </a:rPr>
                              <m:t>J</m:t>
                            </m:r>
                            <m: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t>∗</m:t>
                            </m:r>
                          </m:sup>
                        </m:sSubSup>
                      </m:e>
                    </m:d>
                  </m:oMath>
                </a14:m>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100" dirty="0">
                    <a:effectLst/>
                    <a:ea typeface="Times New Roman" panose="02020603050405020304" pitchFamily="18" charset="0"/>
                    <a:cs typeface="Times New Roman" panose="02020603050405020304" pitchFamily="18" charset="0"/>
                  </a:rPr>
                  <a:t>such that the following are true simultaneously:</a:t>
                </a:r>
              </a:p>
              <a:p>
                <a:pPr marL="0" indent="0" algn="ctr">
                  <a:lnSpc>
                    <a:spcPct val="100000"/>
                  </a:lnSpc>
                  <a:buNone/>
                </a:pPr>
                <a14:m>
                  <m:oMathPara xmlns:m="http://schemas.openxmlformats.org/officeDocument/2006/math">
                    <m:oMathParaPr>
                      <m:jc m:val="centerGroup"/>
                    </m:oMathParaPr>
                    <m:oMath xmlns:m="http://schemas.openxmlformats.org/officeDocument/2006/math">
                      <m:nary>
                        <m:naryPr>
                          <m:chr m:val="∑"/>
                          <m:ctrlP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𝐽</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p>
                        <m:e>
                          <m:sSubSup>
                            <m:sSub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e>
                      </m:nary>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en-US" sz="2000" kern="100" dirty="0">
                  <a:effectLst/>
                  <a:ea typeface="Calibri" panose="020F0502020204030204" pitchFamily="34" charset="0"/>
                  <a:cs typeface="Times New Roman" panose="02020603050405020304" pitchFamily="18" charset="0"/>
                </a:endParaRPr>
              </a:p>
              <a:p>
                <a:pPr marL="0" indent="0" algn="ctr">
                  <a:lnSpc>
                    <a:spcPct val="100000"/>
                  </a:lnSpc>
                  <a:buNone/>
                </a:pPr>
                <a14:m>
                  <m:oMathPara xmlns:m="http://schemas.openxmlformats.org/officeDocument/2006/math">
                    <m:oMathParaPr>
                      <m:jc m:val="centerGroup"/>
                    </m:oMathParaPr>
                    <m:oMath xmlns:m="http://schemas.openxmlformats.org/officeDocument/2006/math">
                      <m:nary>
                        <m:naryPr>
                          <m:chr m:val="∑"/>
                          <m:ctrlPr>
                            <a:rPr lang="en-US" sz="2000" i="1">
                              <a:effectLst/>
                              <a:latin typeface="Cambria Math" panose="02040503050406030204" pitchFamily="18" charset="0"/>
                              <a:ea typeface="Times New Roman" panose="02020603050405020304" pitchFamily="18" charset="0"/>
                            </a:rPr>
                          </m:ctrlPr>
                        </m:naryPr>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𝐽</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p>
                        <m:e>
                          <m:sSubSup>
                            <m:sSubSupPr>
                              <m:ctrlPr>
                                <a:rPr lang="en-US" sz="2000" i="1">
                                  <a:effectLst/>
                                  <a:latin typeface="Cambria Math" panose="02040503050406030204" pitchFamily="18" charset="0"/>
                                  <a:ea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e>
                      </m:nary>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m:oMathPara>
                </a14:m>
                <a:endParaRPr lang="en-US" sz="2000" kern="100" dirty="0">
                  <a:ea typeface="Calibri" panose="020F0502020204030204" pitchFamily="34" charset="0"/>
                  <a:cs typeface="Times New Roman" panose="02020603050405020304" pitchFamily="18" charset="0"/>
                </a:endParaRPr>
              </a:p>
              <a:p>
                <a:pPr marL="0" indent="0" algn="ctr">
                  <a:lnSpc>
                    <a:spcPct val="100000"/>
                  </a:lnSpc>
                  <a:buNone/>
                </a:pPr>
                <a:endParaRPr lang="en-US" sz="2000" kern="100" dirty="0">
                  <a:effectLst/>
                  <a:ea typeface="Calibri" panose="020F0502020204030204" pitchFamily="34" charset="0"/>
                  <a:cs typeface="Times New Roman" panose="02020603050405020304" pitchFamily="18" charset="0"/>
                </a:endParaRPr>
              </a:p>
              <a:p>
                <a:pPr algn="ctr">
                  <a:lnSpc>
                    <a:spcPct val="100000"/>
                  </a:lnSpc>
                </a:pPr>
                <a:r>
                  <a:rPr lang="en-US" sz="2000" dirty="0"/>
                  <a:t> Interpretation: a convex combination of the donor pool exists where it matches both the preintervention outcomes and observed covariates in the treated unit</a:t>
                </a:r>
              </a:p>
              <a:p>
                <a:pPr algn="ctr">
                  <a:lnSpc>
                    <a:spcPct val="100000"/>
                  </a:lnSpc>
                </a:pPr>
                <a:endParaRPr lang="en-US" sz="1300" dirty="0"/>
              </a:p>
            </p:txBody>
          </p:sp>
        </mc:Choice>
        <mc:Fallback xmlns="">
          <p:sp>
            <p:nvSpPr>
              <p:cNvPr id="3" name="Content Placeholder 2">
                <a:extLst>
                  <a:ext uri="{FF2B5EF4-FFF2-40B4-BE49-F238E27FC236}">
                    <a16:creationId xmlns:a16="http://schemas.microsoft.com/office/drawing/2014/main" id="{6E0624D4-E673-281E-14F2-0A806737A608}"/>
                  </a:ext>
                </a:extLst>
              </p:cNvPr>
              <p:cNvSpPr>
                <a:spLocks noGrp="1" noRot="1" noChangeAspect="1" noMove="1" noResize="1" noEditPoints="1" noAdjustHandles="1" noChangeArrowheads="1" noChangeShapeType="1" noTextEdit="1"/>
              </p:cNvSpPr>
              <p:nvPr>
                <p:ph idx="1"/>
              </p:nvPr>
            </p:nvSpPr>
            <p:spPr>
              <a:xfrm>
                <a:off x="1658717" y="1182775"/>
                <a:ext cx="8188033" cy="4179357"/>
              </a:xfrm>
              <a:blipFill>
                <a:blip r:embed="rId3"/>
                <a:stretch>
                  <a:fillRect t="-146" r="-1191"/>
                </a:stretch>
              </a:blipFill>
            </p:spPr>
            <p:txBody>
              <a:bodyPr/>
              <a:lstStyle/>
              <a:p>
                <a:r>
                  <a:rPr lang="en-US">
                    <a:noFill/>
                  </a:rPr>
                  <a:t> </a:t>
                </a:r>
              </a:p>
            </p:txBody>
          </p:sp>
        </mc:Fallback>
      </mc:AlternateContent>
    </p:spTree>
    <p:extLst>
      <p:ext uri="{BB962C8B-B14F-4D97-AF65-F5344CB8AC3E}">
        <p14:creationId xmlns:p14="http://schemas.microsoft.com/office/powerpoint/2010/main" val="349412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A97C5526-E5B9-4185-A5C6-455B9ABEE9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32618F2D-150A-4462-AA3E-0DCDD0557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0283139B-883B-4734-8A26-BC623F91A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EBFCB3D8-7588-4755-B29B-5F97290D7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EF46A7B4-02F2-4C37-8C5E-6D825E95D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B9D6B09A-3EDF-421A-AE6D-76FEFB45C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20CF77B-DB97-4B8D-9400-E4E8ED6B0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5EEEE768-C64B-4296-8921-8D9F342AF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99A0EBB-E594-42E3-9628-D6F0E625D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22" name="Bottom Right">
            <a:extLst>
              <a:ext uri="{FF2B5EF4-FFF2-40B4-BE49-F238E27FC236}">
                <a16:creationId xmlns:a16="http://schemas.microsoft.com/office/drawing/2014/main" id="{92EC3874-05DD-47EE-9CA4-F0534A9468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170FD15C-3AF3-48D2-BB71-1E8F0EA5D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4E831CDE-CEE1-496B-AEDB-FB2A196FCA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93AA54E4-E5E3-435E-8667-AE6F80B5A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9585BA2-83E2-46ED-B377-86D4F1655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15FDA69-033D-45F7-8CB5-4BC51040E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E8307457-2BDD-4E1B-86B0-0B11C1B14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BE53357-59FC-47FD-A904-1DDBC0E1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DC07FFC-92FC-4B86-91D7-44BD070FB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DA817E7-2BA6-4DDA-A9BE-B3CE938B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C6A443FE-CA29-481D-BD91-3440C734B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6DA12B-BCC8-DE9D-666D-A20BA0E8634B}"/>
                  </a:ext>
                </a:extLst>
              </p:cNvPr>
              <p:cNvSpPr>
                <a:spLocks noGrp="1"/>
              </p:cNvSpPr>
              <p:nvPr>
                <p:ph idx="1"/>
              </p:nvPr>
            </p:nvSpPr>
            <p:spPr>
              <a:xfrm>
                <a:off x="1185754" y="881264"/>
                <a:ext cx="9987523" cy="5231823"/>
              </a:xfrm>
            </p:spPr>
            <p:txBody>
              <a:bodyPr>
                <a:normAutofit/>
              </a:bodyPr>
              <a:lstStyle/>
              <a:p>
                <a:r>
                  <a:rPr lang="en-US" sz="2000" dirty="0"/>
                  <a:t> Consider the quantity:</a:t>
                </a:r>
              </a:p>
              <a:p>
                <a:pPr marL="0" indent="0">
                  <a:buNone/>
                </a:pPr>
                <a14:m>
                  <m:oMathPara xmlns:m="http://schemas.openxmlformats.org/officeDocument/2006/math">
                    <m:oMathParaPr>
                      <m:jc m:val="centerGroup"/>
                    </m:oMathParaPr>
                    <m:oMath xmlns:m="http://schemas.openxmlformats.org/officeDocument/2006/math">
                      <m:sSubSup>
                        <m:sSubSupPr>
                          <m:ctrlPr>
                            <a:rPr lang="en-US" sz="2000" i="1">
                              <a:effectLst/>
                              <a:latin typeface="Cambria Math" panose="02040503050406030204" pitchFamily="18" charset="0"/>
                              <a:ea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𝑁</m:t>
                          </m:r>
                        </m:sup>
                      </m:sSub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ctrlPr>
                            <a:rPr lang="en-US" sz="2000" i="1">
                              <a:effectLst/>
                              <a:latin typeface="Cambria Math" panose="02040503050406030204" pitchFamily="18" charset="0"/>
                              <a:ea typeface="Times New Roman" panose="02020603050405020304" pitchFamily="18" charset="0"/>
                            </a:rPr>
                          </m:ctrlPr>
                        </m:naryPr>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𝐽</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p>
                        <m:e>
                          <m:sSubSup>
                            <m:sSubSupPr>
                              <m:ctrlPr>
                                <a:rPr lang="en-US" sz="2000" i="1">
                                  <a:effectLst/>
                                  <a:latin typeface="Cambria Math" panose="02040503050406030204" pitchFamily="18" charset="0"/>
                                  <a:ea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e>
                      </m:nary>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m:oMathPara>
                </a14:m>
                <a:endParaRPr lang="en-US" sz="2000" dirty="0"/>
              </a:p>
              <a:p>
                <a:r>
                  <a:rPr lang="en-US" sz="2000" dirty="0"/>
                  <a:t> Under mild regularity conditions and our assumed model structure, Abadie et al., (2010) showed that under expectation, this quantity is upper-bounded by another quantity that goes to zero</a:t>
                </a:r>
              </a:p>
              <a:p>
                <a:r>
                  <a:rPr lang="en-US" sz="2000" dirty="0"/>
                  <a:t> Abadie also showed similar results for more complicated auto-regressive models</a:t>
                </a:r>
              </a:p>
              <a:p>
                <a:r>
                  <a:rPr lang="en-US" sz="2000" dirty="0"/>
                  <a:t> This motivates the estimate for no-intervention effects on the treated unit:</a:t>
                </a:r>
              </a:p>
              <a:p>
                <a:pPr marL="0" indent="0">
                  <a:buNone/>
                </a:pPr>
                <a14:m>
                  <m:oMathPara xmlns:m="http://schemas.openxmlformats.org/officeDocument/2006/math">
                    <m:oMathParaPr>
                      <m:jc m:val="centerGroup"/>
                    </m:oMathParaPr>
                    <m:oMath xmlns:m="http://schemas.openxmlformats.org/officeDocument/2006/math">
                      <m:acc>
                        <m:accPr>
                          <m:chr m:val="̂"/>
                          <m:ctrlPr>
                            <a:rPr lang="en-US" sz="2000" i="1">
                              <a:effectLst/>
                              <a:latin typeface="Cambria Math" panose="02040503050406030204" pitchFamily="18" charset="0"/>
                              <a:ea typeface="Times New Roman" panose="02020603050405020304" pitchFamily="18" charset="0"/>
                            </a:rPr>
                          </m:ctrlPr>
                        </m:accPr>
                        <m:e>
                          <m:sSub>
                            <m:sSubPr>
                              <m:ctrlPr>
                                <a:rPr lang="en-US" sz="2000" i="1">
                                  <a:effectLst/>
                                  <a:latin typeface="Cambria Math" panose="02040503050406030204" pitchFamily="18" charset="0"/>
                                  <a:ea typeface="Times New Roman" panose="02020603050405020304" pitchFamily="18" charset="0"/>
                                </a:rPr>
                              </m:ctrlPr>
                            </m:sSubPr>
                            <m:e>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α</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e>
                      </m:acc>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ctrlPr>
                            <a:rPr lang="en-US" sz="2000" i="1">
                              <a:effectLst/>
                              <a:latin typeface="Cambria Math" panose="02040503050406030204" pitchFamily="18" charset="0"/>
                              <a:ea typeface="Times New Roman" panose="02020603050405020304" pitchFamily="18" charset="0"/>
                            </a:rPr>
                          </m:ctrlPr>
                        </m:naryPr>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𝐽</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p>
                        <m:e>
                          <m:sSubSup>
                            <m:sSubSupPr>
                              <m:ctrlPr>
                                <a:rPr lang="en-US" sz="2000" i="1">
                                  <a:effectLst/>
                                  <a:latin typeface="Cambria Math" panose="02040503050406030204" pitchFamily="18" charset="0"/>
                                  <a:ea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e>
                      </m:nary>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000" dirty="0"/>
              </a:p>
              <a:p>
                <a:endParaRPr lang="en-US" sz="1700" dirty="0"/>
              </a:p>
              <a:p>
                <a:endParaRPr lang="en-US" sz="1700" dirty="0"/>
              </a:p>
              <a:p>
                <a:endParaRPr lang="en-US" sz="1700" dirty="0"/>
              </a:p>
            </p:txBody>
          </p:sp>
        </mc:Choice>
        <mc:Fallback xmlns="">
          <p:sp>
            <p:nvSpPr>
              <p:cNvPr id="3" name="Content Placeholder 2">
                <a:extLst>
                  <a:ext uri="{FF2B5EF4-FFF2-40B4-BE49-F238E27FC236}">
                    <a16:creationId xmlns:a16="http://schemas.microsoft.com/office/drawing/2014/main" id="{FB6DA12B-BCC8-DE9D-666D-A20BA0E8634B}"/>
                  </a:ext>
                </a:extLst>
              </p:cNvPr>
              <p:cNvSpPr>
                <a:spLocks noGrp="1" noRot="1" noChangeAspect="1" noMove="1" noResize="1" noEditPoints="1" noAdjustHandles="1" noChangeArrowheads="1" noChangeShapeType="1" noTextEdit="1"/>
              </p:cNvSpPr>
              <p:nvPr>
                <p:ph idx="1"/>
              </p:nvPr>
            </p:nvSpPr>
            <p:spPr>
              <a:xfrm>
                <a:off x="1185754" y="881264"/>
                <a:ext cx="9987523" cy="5231823"/>
              </a:xfrm>
              <a:blipFill>
                <a:blip r:embed="rId3"/>
                <a:stretch>
                  <a:fillRect l="-672" t="-583"/>
                </a:stretch>
              </a:blipFill>
            </p:spPr>
            <p:txBody>
              <a:bodyPr/>
              <a:lstStyle/>
              <a:p>
                <a:r>
                  <a:rPr lang="en-US">
                    <a:noFill/>
                  </a:rPr>
                  <a:t> </a:t>
                </a:r>
              </a:p>
            </p:txBody>
          </p:sp>
        </mc:Fallback>
      </mc:AlternateContent>
    </p:spTree>
    <p:extLst>
      <p:ext uri="{BB962C8B-B14F-4D97-AF65-F5344CB8AC3E}">
        <p14:creationId xmlns:p14="http://schemas.microsoft.com/office/powerpoint/2010/main" val="823147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6"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7" name="Freeform: Shape 43">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88" name="Freeform: Shape 44">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9" name="Freeform: Shape 45">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0" name="Freeform: Shape 46">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91" name="Freeform: Shape 47">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2" name="Freeform: Shape 48">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D66283D-FFA6-069F-29ED-243429167FCC}"/>
              </a:ext>
            </a:extLst>
          </p:cNvPr>
          <p:cNvSpPr>
            <a:spLocks noGrp="1"/>
          </p:cNvSpPr>
          <p:nvPr>
            <p:ph type="title"/>
          </p:nvPr>
        </p:nvSpPr>
        <p:spPr>
          <a:xfrm>
            <a:off x="3291796" y="268063"/>
            <a:ext cx="5605358" cy="1209514"/>
          </a:xfrm>
        </p:spPr>
        <p:txBody>
          <a:bodyPr>
            <a:normAutofit/>
          </a:bodyPr>
          <a:lstStyle/>
          <a:p>
            <a:pPr algn="ctr"/>
            <a:r>
              <a:rPr lang="en-US" sz="4000" dirty="0"/>
              <a:t>Implementation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59D098-21F5-BCB7-0F32-0AB89999F98F}"/>
                  </a:ext>
                </a:extLst>
              </p:cNvPr>
              <p:cNvSpPr>
                <a:spLocks noGrp="1"/>
              </p:cNvSpPr>
              <p:nvPr>
                <p:ph idx="1"/>
              </p:nvPr>
            </p:nvSpPr>
            <p:spPr>
              <a:xfrm>
                <a:off x="379216" y="1337665"/>
                <a:ext cx="11430519" cy="5055490"/>
              </a:xfrm>
            </p:spPr>
            <p:txBody>
              <a:bodyPr>
                <a:normAutofit/>
              </a:bodyPr>
              <a:lstStyle/>
              <a:p>
                <a:pPr>
                  <a:lnSpc>
                    <a:spcPct val="100000"/>
                  </a:lnSpc>
                </a:pPr>
                <a:r>
                  <a:rPr lang="en-US" sz="1900" dirty="0"/>
                  <a:t> </a:t>
                </a:r>
                <a:r>
                  <a:rPr lang="en-US" sz="2000" dirty="0"/>
                  <a:t>Let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effectLst/>
                            <a:latin typeface="Cambria Math" panose="02040503050406030204" pitchFamily="18" charset="0"/>
                            <a:ea typeface="Times New Roman" panose="02020603050405020304" pitchFamily="18" charset="0"/>
                          </a:rPr>
                        </m:ctrlPr>
                      </m:dPr>
                      <m:e>
                        <m:sSubSup>
                          <m:sSubSupPr>
                            <m:ctrlPr>
                              <a:rPr lang="en-US" sz="2000" i="1">
                                <a:effectLst/>
                                <a:latin typeface="Cambria Math" panose="02040503050406030204" pitchFamily="18" charset="0"/>
                                <a:ea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sup>
                        </m:sSub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effectLst/>
                                <a:latin typeface="Cambria Math" panose="02040503050406030204" pitchFamily="18" charset="0"/>
                                <a:ea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𝑝𝑟𝑒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sup>
                        </m:sSubSup>
                      </m:e>
                    </m:d>
                  </m:oMath>
                </a14:m>
                <a:r>
                  <a:rPr lang="en-US" sz="2000" dirty="0"/>
                  <a:t> 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1</m:t>
                        </m:r>
                      </m:sub>
                    </m:sSub>
                  </m:oMath>
                </a14:m>
                <a:r>
                  <a:rPr lang="en-US" sz="2000" dirty="0"/>
                  <a:t> is a vector of observed covariates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𝑝𝑟𝑒</m:t>
                        </m:r>
                        <m:r>
                          <a:rPr lang="en-US" sz="2000" i="1">
                            <a:latin typeface="Cambria Math" panose="02040503050406030204" pitchFamily="18" charset="0"/>
                          </a:rPr>
                          <m:t>,1</m:t>
                        </m:r>
                      </m:sub>
                    </m:sSub>
                  </m:oMath>
                </a14:m>
                <a:r>
                  <a:rPr lang="en-US" sz="2000" dirty="0"/>
                  <a:t> are the pre-intervention outcomes for the treated unit J=1</a:t>
                </a:r>
              </a:p>
              <a:p>
                <a:pPr>
                  <a:lnSpc>
                    <a:spcPct val="100000"/>
                  </a:lnSpc>
                </a:pPr>
                <a:r>
                  <a:rPr lang="en-US" sz="2000" dirty="0"/>
                  <a:t> D</a:t>
                </a:r>
                <a14:m>
                  <m:oMath xmlns:m="http://schemas.openxmlformats.org/officeDocument/2006/math">
                    <m:r>
                      <m:rPr>
                        <m:sty m:val="p"/>
                      </m:rPr>
                      <a:rPr lang="en-US" sz="2000" b="0" i="0" smtClean="0">
                        <a:effectLst/>
                        <a:latin typeface="Cambria Math" panose="02040503050406030204" pitchFamily="18" charset="0"/>
                        <a:ea typeface="Times New Roman" panose="02020603050405020304" pitchFamily="18" charset="0"/>
                      </a:rPr>
                      <m:t>efine</m:t>
                    </m:r>
                    <m:r>
                      <a:rPr lang="en-US" sz="2000" b="0" i="0" smtClean="0">
                        <a:effectLst/>
                        <a:latin typeface="Cambria Math" panose="02040503050406030204" pitchFamily="18" charset="0"/>
                        <a:ea typeface="Times New Roman" panose="02020603050405020304" pitchFamily="18" charset="0"/>
                      </a:rPr>
                      <m:t> </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sz="2000" dirty="0"/>
                  <a:t> a (</a:t>
                </a:r>
                <a:r>
                  <a:rPr lang="en-US" sz="2000" dirty="0" err="1"/>
                  <a:t>kxJ</a:t>
                </a:r>
                <a:r>
                  <a:rPr lang="en-US" sz="2000" dirty="0"/>
                  <a:t>) matrix containing the observed covariates and pre-intervention outcomes for the controls</a:t>
                </a:r>
              </a:p>
              <a:p>
                <a:pPr>
                  <a:lnSpc>
                    <a:spcPct val="100000"/>
                  </a:lnSpc>
                </a:pPr>
                <a:r>
                  <a:rPr lang="en-US" sz="2000" dirty="0"/>
                  <a:t> The vector of weights W is solved using the following optimization:</a:t>
                </a: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𝑊</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𝑎𝑟𝑔𝑚𝑖</m:t>
                      </m:r>
                      <m:sSubSup>
                        <m:sSubSupPr>
                          <m:ctrlPr>
                            <a:rPr lang="en-US" sz="2000" i="1">
                              <a:effectLst/>
                              <a:latin typeface="Cambria Math" panose="02040503050406030204" pitchFamily="18" charset="0"/>
                              <a:ea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𝑊</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US" sz="2000" i="1">
                              <a:effectLst/>
                              <a:latin typeface="Cambria Math" panose="02040503050406030204" pitchFamily="18" charset="0"/>
                              <a:ea typeface="Times New Roman" panose="02020603050405020304" pitchFamily="18" charset="0"/>
                            </a:rPr>
                          </m:ctrlPr>
                        </m:sSubPr>
                        <m:e>
                          <m:d>
                            <m:dPr>
                              <m:begChr m:val="|"/>
                              <m:endChr m:val="|"/>
                              <m:ctrlPr>
                                <a:rPr lang="en-US" sz="2000" i="1">
                                  <a:effectLst/>
                                  <a:latin typeface="Cambria Math" panose="02040503050406030204" pitchFamily="18" charset="0"/>
                                  <a:ea typeface="Times New Roman" panose="02020603050405020304" pitchFamily="18" charset="0"/>
                                </a:rPr>
                              </m:ctrlPr>
                            </m:dPr>
                            <m:e>
                              <m:d>
                                <m:dPr>
                                  <m:begChr m:val="|"/>
                                  <m:endChr m:val="|"/>
                                  <m:ctrlPr>
                                    <a:rPr lang="en-US" sz="2000" i="1">
                                      <a:effectLst/>
                                      <a:latin typeface="Cambria Math" panose="02040503050406030204" pitchFamily="18" charset="0"/>
                                      <a:ea typeface="Times New Roman" panose="02020603050405020304" pitchFamily="18" charset="0"/>
                                    </a:rPr>
                                  </m:ctrlPr>
                                </m:dPr>
                                <m:e>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𝑊</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e>
                          </m:d>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sub>
                      </m:sSub>
                    </m:oMath>
                  </m:oMathPara>
                </a14:m>
                <a:endParaRPr lang="en-US" sz="2000" dirty="0"/>
              </a:p>
              <a:p>
                <a:pPr>
                  <a:lnSpc>
                    <a:spcPct val="100000"/>
                  </a:lnSpc>
                </a:pPr>
                <a:r>
                  <a:rPr lang="en-US" sz="2000" dirty="0"/>
                  <a:t> The matrix V is a (k x k) positive semi-definite matrix such that:</a:t>
                </a: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Times New Roman" panose="02020603050405020304" pitchFamily="18" charset="0"/>
                            </a:rPr>
                          </m:ctrlPr>
                        </m:sSubPr>
                        <m:e>
                          <m:d>
                            <m:dPr>
                              <m:begChr m:val="|"/>
                              <m:endChr m:val="|"/>
                              <m:ctrlPr>
                                <a:rPr lang="en-US" sz="2000" i="1">
                                  <a:effectLst/>
                                  <a:latin typeface="Cambria Math" panose="02040503050406030204" pitchFamily="18" charset="0"/>
                                  <a:ea typeface="Times New Roman" panose="02020603050405020304" pitchFamily="18" charset="0"/>
                                </a:rPr>
                              </m:ctrlPr>
                            </m:dPr>
                            <m:e>
                              <m:d>
                                <m:dPr>
                                  <m:begChr m:val="|"/>
                                  <m:endChr m:val="|"/>
                                  <m:ctrlPr>
                                    <a:rPr lang="en-US" sz="2000" i="1">
                                      <a:effectLst/>
                                      <a:latin typeface="Cambria Math" panose="02040503050406030204" pitchFamily="18" charset="0"/>
                                      <a:ea typeface="Times New Roman" panose="02020603050405020304" pitchFamily="18" charset="0"/>
                                    </a:rPr>
                                  </m:ctrlPr>
                                </m:dPr>
                                <m:e>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𝑊</m:t>
                                  </m:r>
                                </m:e>
                              </m:d>
                            </m:e>
                          </m:d>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2000" i="1">
                              <a:effectLst/>
                              <a:latin typeface="Cambria Math" panose="02040503050406030204" pitchFamily="18" charset="0"/>
                              <a:ea typeface="Times New Roman" panose="02020603050405020304" pitchFamily="18" charset="0"/>
                            </a:rPr>
                          </m:ctrlPr>
                        </m:radPr>
                        <m:deg/>
                        <m:e>
                          <m:d>
                            <m:dPr>
                              <m:ctrlPr>
                                <a:rPr lang="en-US" sz="2000" i="1">
                                  <a:effectLst/>
                                  <a:latin typeface="Cambria Math" panose="02040503050406030204" pitchFamily="18" charset="0"/>
                                  <a:ea typeface="Times New Roman" panose="02020603050405020304" pitchFamily="18" charset="0"/>
                                </a:rPr>
                              </m:ctrlPr>
                            </m:dPr>
                            <m:e>
                              <m:sSup>
                                <m:sSupPr>
                                  <m:ctrlPr>
                                    <a:rPr lang="en-US" sz="2000" i="1">
                                      <a:effectLst/>
                                      <a:latin typeface="Cambria Math" panose="02040503050406030204" pitchFamily="18" charset="0"/>
                                      <a:ea typeface="Times New Roman" panose="02020603050405020304" pitchFamily="18" charset="0"/>
                                    </a:rPr>
                                  </m:ctrlPr>
                                </m:sSupPr>
                                <m:e>
                                  <m:d>
                                    <m:dPr>
                                      <m:ctrlPr>
                                        <a:rPr lang="en-US" sz="2000" i="1">
                                          <a:effectLst/>
                                          <a:latin typeface="Cambria Math" panose="02040503050406030204" pitchFamily="18" charset="0"/>
                                          <a:ea typeface="Times New Roman" panose="02020603050405020304" pitchFamily="18" charset="0"/>
                                        </a:rPr>
                                      </m:ctrlPr>
                                    </m:dPr>
                                    <m:e>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𝑊</m:t>
                                      </m:r>
                                    </m:e>
                                  </m:d>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d>
                                <m:dPr>
                                  <m:ctrlPr>
                                    <a:rPr lang="en-US" sz="2000" i="1">
                                      <a:effectLst/>
                                      <a:latin typeface="Cambria Math" panose="02040503050406030204" pitchFamily="18" charset="0"/>
                                      <a:ea typeface="Times New Roman" panose="02020603050405020304" pitchFamily="18" charset="0"/>
                                    </a:rPr>
                                  </m:ctrlPr>
                                </m:dPr>
                                <m:e>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𝑊</m:t>
                                  </m:r>
                                </m:e>
                              </m:d>
                            </m:e>
                          </m:d>
                        </m:e>
                      </m:rad>
                    </m:oMath>
                  </m:oMathPara>
                </a14:m>
                <a:endParaRPr lang="en-US" sz="2000" dirty="0"/>
              </a:p>
              <a:p>
                <a:pPr>
                  <a:lnSpc>
                    <a:spcPct val="100000"/>
                  </a:lnSpc>
                </a:pPr>
                <a:r>
                  <a:rPr lang="en-US" sz="2000" dirty="0"/>
                  <a:t> V weights the importance of the values in X</a:t>
                </a:r>
              </a:p>
              <a:p>
                <a:pPr>
                  <a:lnSpc>
                    <a:spcPct val="100000"/>
                  </a:lnSpc>
                </a:pPr>
                <a:r>
                  <a:rPr lang="en-US" sz="2000" dirty="0"/>
                  <a:t> Abadie et al., 2010 recommends jointly choosing V (diagonal and positive definite) and W </a:t>
                </a:r>
                <a:r>
                  <a:rPr lang="en-US" sz="2000" dirty="0" err="1"/>
                  <a:t>s.t.</a:t>
                </a:r>
                <a:r>
                  <a:rPr lang="en-US" sz="2000" dirty="0"/>
                  <a:t> the MSE of predicting the preintervention outcome using the synthetic control is minimized</a:t>
                </a:r>
                <a:endParaRPr lang="en-US" sz="1400" dirty="0"/>
              </a:p>
            </p:txBody>
          </p:sp>
        </mc:Choice>
        <mc:Fallback xmlns="">
          <p:sp>
            <p:nvSpPr>
              <p:cNvPr id="3" name="Content Placeholder 2">
                <a:extLst>
                  <a:ext uri="{FF2B5EF4-FFF2-40B4-BE49-F238E27FC236}">
                    <a16:creationId xmlns:a16="http://schemas.microsoft.com/office/drawing/2014/main" id="{2959D098-21F5-BCB7-0F32-0AB89999F98F}"/>
                  </a:ext>
                </a:extLst>
              </p:cNvPr>
              <p:cNvSpPr>
                <a:spLocks noGrp="1" noRot="1" noChangeAspect="1" noMove="1" noResize="1" noEditPoints="1" noAdjustHandles="1" noChangeArrowheads="1" noChangeShapeType="1" noTextEdit="1"/>
              </p:cNvSpPr>
              <p:nvPr>
                <p:ph idx="1"/>
              </p:nvPr>
            </p:nvSpPr>
            <p:spPr>
              <a:xfrm>
                <a:off x="379216" y="1337665"/>
                <a:ext cx="11430519" cy="5055490"/>
              </a:xfrm>
              <a:blipFill>
                <a:blip r:embed="rId3"/>
                <a:stretch>
                  <a:fillRect l="-587" t="-120"/>
                </a:stretch>
              </a:blipFill>
            </p:spPr>
            <p:txBody>
              <a:bodyPr/>
              <a:lstStyle/>
              <a:p>
                <a:r>
                  <a:rPr lang="en-US">
                    <a:noFill/>
                  </a:rPr>
                  <a:t> </a:t>
                </a:r>
              </a:p>
            </p:txBody>
          </p:sp>
        </mc:Fallback>
      </mc:AlternateContent>
      <p:grpSp>
        <p:nvGrpSpPr>
          <p:cNvPr id="52"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93"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4" name="Freeform: Shape 54">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95" name="Freeform: Shape 55">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6" name="Freeform: Shape 56">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97" name="Freeform: Shape 57">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8" name="Freeform: Shape 58">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9" name="Freeform: Shape 59">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0" name="Freeform: Shape 60">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53">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70046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5E5536F2-BB10-4970-9C95-51CCDE8842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D84F3307-86CF-47A4-8B2D-4630B124C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6EB78D62-DD46-4526-87D7-73C7AE462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73149E71-5828-490B-97F7-04AE7807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1280A038-99E0-4B3A-9D3E-3E9CF2E9B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FFF87F6E-69A2-4944-9B64-76780737D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A70C5CB-9CC7-44D6-B2B7-239694D83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B6EFB0E4-14CB-4396-8BE4-0D078635E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4B51C875-4AA4-432D-B78E-F6EAA927C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6AF251EC-E4A5-695A-04F2-72A3AD6FA7E8}"/>
              </a:ext>
            </a:extLst>
          </p:cNvPr>
          <p:cNvSpPr>
            <a:spLocks noGrp="1"/>
          </p:cNvSpPr>
          <p:nvPr>
            <p:ph type="title"/>
          </p:nvPr>
        </p:nvSpPr>
        <p:spPr>
          <a:xfrm>
            <a:off x="1198181" y="228600"/>
            <a:ext cx="9782566" cy="1425102"/>
          </a:xfrm>
        </p:spPr>
        <p:txBody>
          <a:bodyPr anchor="t">
            <a:normAutofit/>
          </a:bodyPr>
          <a:lstStyle/>
          <a:p>
            <a:r>
              <a:rPr lang="en-US" dirty="0"/>
              <a:t>Inference</a:t>
            </a:r>
          </a:p>
        </p:txBody>
      </p:sp>
      <p:grpSp>
        <p:nvGrpSpPr>
          <p:cNvPr id="23" name="Bottom Right">
            <a:extLst>
              <a:ext uri="{FF2B5EF4-FFF2-40B4-BE49-F238E27FC236}">
                <a16:creationId xmlns:a16="http://schemas.microsoft.com/office/drawing/2014/main" id="{4E8659C6-7D51-4002-BCB2-0B4CA79E3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778A2000-2B7A-4C51-9F5B-3C56C33608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6C48C0A-3D52-4FD2-BE0C-FE34279A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9A1EDE11-4610-4620-A5D6-76CD71FC6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93056628-E485-4BB3-98E4-E15AB3695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C0E026E3-4E37-4419-A836-D9EDEE686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0DDC5E35-4BDE-467F-8284-1E0CFF733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5BD492C1-3F38-4A64-A6CC-6530A5150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65A0440B-06F4-454E-88CF-8AD4814FF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6E9C0DF6-725A-4826-BB35-CC8D0EAC3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2818033F-CE29-A793-C97D-8F2A7E581442}"/>
              </a:ext>
            </a:extLst>
          </p:cNvPr>
          <p:cNvGraphicFramePr>
            <a:graphicFrameLocks noGrp="1"/>
          </p:cNvGraphicFramePr>
          <p:nvPr>
            <p:ph idx="1"/>
            <p:extLst>
              <p:ext uri="{D42A27DB-BD31-4B8C-83A1-F6EECF244321}">
                <p14:modId xmlns:p14="http://schemas.microsoft.com/office/powerpoint/2010/main" val="1895132480"/>
              </p:ext>
            </p:extLst>
          </p:nvPr>
        </p:nvGraphicFramePr>
        <p:xfrm>
          <a:off x="831664" y="129730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9877315"/>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242A41"/>
      </a:dk2>
      <a:lt2>
        <a:srgbClr val="E8E2E5"/>
      </a:lt2>
      <a:accent1>
        <a:srgbClr val="32B67D"/>
      </a:accent1>
      <a:accent2>
        <a:srgbClr val="37B0AE"/>
      </a:accent2>
      <a:accent3>
        <a:srgbClr val="46A9EA"/>
      </a:accent3>
      <a:accent4>
        <a:srgbClr val="4E6BEB"/>
      </a:accent4>
      <a:accent5>
        <a:srgbClr val="8C6EEE"/>
      </a:accent5>
      <a:accent6>
        <a:srgbClr val="B44EEB"/>
      </a:accent6>
      <a:hlink>
        <a:srgbClr val="AE6987"/>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3020</Words>
  <Application>Microsoft Office PowerPoint</Application>
  <PresentationFormat>Widescreen</PresentationFormat>
  <Paragraphs>137</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Avenir Next LT Pro</vt:lpstr>
      <vt:lpstr>AvenirNext LT Pro Medium</vt:lpstr>
      <vt:lpstr>Calibri</vt:lpstr>
      <vt:lpstr>Cambria Math</vt:lpstr>
      <vt:lpstr>Posterama</vt:lpstr>
      <vt:lpstr>Times New Roman</vt:lpstr>
      <vt:lpstr>ExploreVTI</vt:lpstr>
      <vt:lpstr>Synthetic Control Method for Causal Inference</vt:lpstr>
      <vt:lpstr>Problem Statement</vt:lpstr>
      <vt:lpstr>Some Notation</vt:lpstr>
      <vt:lpstr>PowerPoint Presentation</vt:lpstr>
      <vt:lpstr>Motivating Model</vt:lpstr>
      <vt:lpstr>PowerPoint Presentation</vt:lpstr>
      <vt:lpstr>PowerPoint Presentation</vt:lpstr>
      <vt:lpstr>Implementation</vt:lpstr>
      <vt:lpstr>Inference</vt:lpstr>
      <vt:lpstr>Data Analysis: Proposition 99</vt:lpstr>
      <vt:lpstr>Controlled Covariates</vt:lpstr>
      <vt:lpstr>Data Analysis: Results</vt:lpstr>
      <vt:lpstr>How well did the Synthetic Control fit?</vt:lpstr>
      <vt:lpstr>Data Analysis: Inference</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Synthetic Control Method for Causal Inference</dc:title>
  <dc:creator>Matthew Chen</dc:creator>
  <cp:lastModifiedBy>Matthew Chen</cp:lastModifiedBy>
  <cp:revision>13</cp:revision>
  <dcterms:created xsi:type="dcterms:W3CDTF">2023-05-18T16:33:28Z</dcterms:created>
  <dcterms:modified xsi:type="dcterms:W3CDTF">2023-05-30T21:36:58Z</dcterms:modified>
</cp:coreProperties>
</file>