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71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92E35-C78A-42C4-A545-107C5043187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9740C0-846C-450F-9F66-8827E58FC1FB}">
      <dgm:prSet/>
      <dgm:spPr/>
      <dgm:t>
        <a:bodyPr/>
        <a:lstStyle/>
        <a:p>
          <a:r>
            <a:rPr lang="en-US" dirty="0"/>
            <a:t>Use SSJRB model simulations of reliability and upstream flood volume objectives on Northern California reservoir system</a:t>
          </a:r>
        </a:p>
      </dgm:t>
    </dgm:pt>
    <dgm:pt modelId="{4BA68C17-43D3-4749-9182-3560D14FC6D1}" type="parTrans" cxnId="{6531F95D-190F-4F9A-8730-872FCF68EBF7}">
      <dgm:prSet/>
      <dgm:spPr/>
      <dgm:t>
        <a:bodyPr/>
        <a:lstStyle/>
        <a:p>
          <a:endParaRPr lang="en-US"/>
        </a:p>
      </dgm:t>
    </dgm:pt>
    <dgm:pt modelId="{58C5ABAC-CCAD-423B-A2D4-9D1D2F3790DD}" type="sibTrans" cxnId="{6531F95D-190F-4F9A-8730-872FCF68EB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D63F74E-E80E-42EE-BC06-1DE2B19BCBDB}">
      <dgm:prSet/>
      <dgm:spPr/>
      <dgm:t>
        <a:bodyPr/>
        <a:lstStyle/>
        <a:p>
          <a:r>
            <a:rPr lang="en-US" dirty="0"/>
            <a:t>Detect changes using nonparametric Mann Whitney U (MWU) significance test – null hypothesis is that both X and Y come from the same distribution</a:t>
          </a:r>
        </a:p>
      </dgm:t>
    </dgm:pt>
    <dgm:pt modelId="{65402BA5-1C8D-452A-898A-20FD001E3C28}" type="parTrans" cxnId="{3F84B09C-0E34-48D2-897B-6F23FA766AFE}">
      <dgm:prSet/>
      <dgm:spPr/>
      <dgm:t>
        <a:bodyPr/>
        <a:lstStyle/>
        <a:p>
          <a:endParaRPr lang="en-US"/>
        </a:p>
      </dgm:t>
    </dgm:pt>
    <dgm:pt modelId="{263BA052-8285-4277-91B3-0DB6FA4C522C}" type="sibTrans" cxnId="{3F84B09C-0E34-48D2-897B-6F23FA766AF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9169790-EE60-4D5A-B477-0E816DD38E73}">
      <dgm:prSet/>
      <dgm:spPr/>
      <dgm:t>
        <a:bodyPr/>
        <a:lstStyle/>
        <a:p>
          <a:r>
            <a:rPr lang="en-US"/>
            <a:t>Run MWU on 30-year rolling windows in model objectives against the historical period (1951-2000)</a:t>
          </a:r>
        </a:p>
      </dgm:t>
    </dgm:pt>
    <dgm:pt modelId="{0EA38879-4EDC-4429-AE58-6AFF0BABB30E}" type="parTrans" cxnId="{B579E5C1-E98A-4CA1-85C7-3BD5D2E1600F}">
      <dgm:prSet/>
      <dgm:spPr/>
      <dgm:t>
        <a:bodyPr/>
        <a:lstStyle/>
        <a:p>
          <a:endParaRPr lang="en-US"/>
        </a:p>
      </dgm:t>
    </dgm:pt>
    <dgm:pt modelId="{FA200797-2B36-4554-BF2E-5E3A77C17924}" type="sibTrans" cxnId="{B579E5C1-E98A-4CA1-85C7-3BD5D2E1600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E4FA410-0E4A-4141-8CB0-E8C195914431}" type="pres">
      <dgm:prSet presAssocID="{12792E35-C78A-42C4-A545-107C5043187F}" presName="Name0" presStyleCnt="0">
        <dgm:presLayoutVars>
          <dgm:animLvl val="lvl"/>
          <dgm:resizeHandles val="exact"/>
        </dgm:presLayoutVars>
      </dgm:prSet>
      <dgm:spPr/>
    </dgm:pt>
    <dgm:pt modelId="{E3BA1F9A-DEDD-4760-8638-4A0C93017028}" type="pres">
      <dgm:prSet presAssocID="{359740C0-846C-450F-9F66-8827E58FC1FB}" presName="compositeNode" presStyleCnt="0">
        <dgm:presLayoutVars>
          <dgm:bulletEnabled val="1"/>
        </dgm:presLayoutVars>
      </dgm:prSet>
      <dgm:spPr/>
    </dgm:pt>
    <dgm:pt modelId="{64795112-BC04-4AFC-9235-C99922DF7DE6}" type="pres">
      <dgm:prSet presAssocID="{359740C0-846C-450F-9F66-8827E58FC1FB}" presName="bgRect" presStyleLbl="alignNode1" presStyleIdx="0" presStyleCnt="3"/>
      <dgm:spPr/>
    </dgm:pt>
    <dgm:pt modelId="{A2222650-9D73-4E49-AA6B-872FB70332C1}" type="pres">
      <dgm:prSet presAssocID="{58C5ABAC-CCAD-423B-A2D4-9D1D2F3790D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FF80FCE-796B-4899-84E7-EEF73783F91B}" type="pres">
      <dgm:prSet presAssocID="{359740C0-846C-450F-9F66-8827E58FC1FB}" presName="nodeRect" presStyleLbl="alignNode1" presStyleIdx="0" presStyleCnt="3">
        <dgm:presLayoutVars>
          <dgm:bulletEnabled val="1"/>
        </dgm:presLayoutVars>
      </dgm:prSet>
      <dgm:spPr/>
    </dgm:pt>
    <dgm:pt modelId="{9889FB9D-CAC6-4B6D-9CBF-72C1E7C62D04}" type="pres">
      <dgm:prSet presAssocID="{58C5ABAC-CCAD-423B-A2D4-9D1D2F3790DD}" presName="sibTrans" presStyleCnt="0"/>
      <dgm:spPr/>
    </dgm:pt>
    <dgm:pt modelId="{B9A2D509-7BB7-4629-B616-9C02B3E439E3}" type="pres">
      <dgm:prSet presAssocID="{4D63F74E-E80E-42EE-BC06-1DE2B19BCBDB}" presName="compositeNode" presStyleCnt="0">
        <dgm:presLayoutVars>
          <dgm:bulletEnabled val="1"/>
        </dgm:presLayoutVars>
      </dgm:prSet>
      <dgm:spPr/>
    </dgm:pt>
    <dgm:pt modelId="{7B9DD509-422D-4004-BD4F-968BB4197F67}" type="pres">
      <dgm:prSet presAssocID="{4D63F74E-E80E-42EE-BC06-1DE2B19BCBDB}" presName="bgRect" presStyleLbl="alignNode1" presStyleIdx="1" presStyleCnt="3"/>
      <dgm:spPr/>
    </dgm:pt>
    <dgm:pt modelId="{BE04A3F5-104F-42D6-99F1-1F355FE46B88}" type="pres">
      <dgm:prSet presAssocID="{263BA052-8285-4277-91B3-0DB6FA4C522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2FD32AC-55A6-47DC-9538-087EC5CF815B}" type="pres">
      <dgm:prSet presAssocID="{4D63F74E-E80E-42EE-BC06-1DE2B19BCBDB}" presName="nodeRect" presStyleLbl="alignNode1" presStyleIdx="1" presStyleCnt="3">
        <dgm:presLayoutVars>
          <dgm:bulletEnabled val="1"/>
        </dgm:presLayoutVars>
      </dgm:prSet>
      <dgm:spPr/>
    </dgm:pt>
    <dgm:pt modelId="{8F07786D-11E2-463F-927D-8029D1EA3D91}" type="pres">
      <dgm:prSet presAssocID="{263BA052-8285-4277-91B3-0DB6FA4C522C}" presName="sibTrans" presStyleCnt="0"/>
      <dgm:spPr/>
    </dgm:pt>
    <dgm:pt modelId="{2B8EA554-7B68-49B2-B3F9-D0CDBDA37693}" type="pres">
      <dgm:prSet presAssocID="{F9169790-EE60-4D5A-B477-0E816DD38E73}" presName="compositeNode" presStyleCnt="0">
        <dgm:presLayoutVars>
          <dgm:bulletEnabled val="1"/>
        </dgm:presLayoutVars>
      </dgm:prSet>
      <dgm:spPr/>
    </dgm:pt>
    <dgm:pt modelId="{28670C9D-999A-4789-A8B3-2F3F4E20B2E1}" type="pres">
      <dgm:prSet presAssocID="{F9169790-EE60-4D5A-B477-0E816DD38E73}" presName="bgRect" presStyleLbl="alignNode1" presStyleIdx="2" presStyleCnt="3"/>
      <dgm:spPr/>
    </dgm:pt>
    <dgm:pt modelId="{EC25F58B-60EC-4C52-ABC7-3CFCACEF7AAD}" type="pres">
      <dgm:prSet presAssocID="{FA200797-2B36-4554-BF2E-5E3A77C1792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B63E617-44AF-4B48-9B73-0F08A667E531}" type="pres">
      <dgm:prSet presAssocID="{F9169790-EE60-4D5A-B477-0E816DD38E7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E890D02-F242-4409-BEDA-57D71821E1EC}" type="presOf" srcId="{F9169790-EE60-4D5A-B477-0E816DD38E73}" destId="{9B63E617-44AF-4B48-9B73-0F08A667E531}" srcOrd="1" destOrd="0" presId="urn:microsoft.com/office/officeart/2016/7/layout/LinearBlockProcessNumbered"/>
    <dgm:cxn modelId="{83063C18-F3D9-4351-8CDF-E12D018A4D0B}" type="presOf" srcId="{359740C0-846C-450F-9F66-8827E58FC1FB}" destId="{64795112-BC04-4AFC-9235-C99922DF7DE6}" srcOrd="0" destOrd="0" presId="urn:microsoft.com/office/officeart/2016/7/layout/LinearBlockProcessNumbered"/>
    <dgm:cxn modelId="{6F032232-6945-45F8-A297-980B142B90DD}" type="presOf" srcId="{F9169790-EE60-4D5A-B477-0E816DD38E73}" destId="{28670C9D-999A-4789-A8B3-2F3F4E20B2E1}" srcOrd="0" destOrd="0" presId="urn:microsoft.com/office/officeart/2016/7/layout/LinearBlockProcessNumbered"/>
    <dgm:cxn modelId="{7521173C-15AB-4655-B1CD-22F252ED7BE6}" type="presOf" srcId="{263BA052-8285-4277-91B3-0DB6FA4C522C}" destId="{BE04A3F5-104F-42D6-99F1-1F355FE46B88}" srcOrd="0" destOrd="0" presId="urn:microsoft.com/office/officeart/2016/7/layout/LinearBlockProcessNumbered"/>
    <dgm:cxn modelId="{1CDBF540-0E2B-48F0-907E-B1E6BE85E0A0}" type="presOf" srcId="{4D63F74E-E80E-42EE-BC06-1DE2B19BCBDB}" destId="{72FD32AC-55A6-47DC-9538-087EC5CF815B}" srcOrd="1" destOrd="0" presId="urn:microsoft.com/office/officeart/2016/7/layout/LinearBlockProcessNumbered"/>
    <dgm:cxn modelId="{6531F95D-190F-4F9A-8730-872FCF68EBF7}" srcId="{12792E35-C78A-42C4-A545-107C5043187F}" destId="{359740C0-846C-450F-9F66-8827E58FC1FB}" srcOrd="0" destOrd="0" parTransId="{4BA68C17-43D3-4749-9182-3560D14FC6D1}" sibTransId="{58C5ABAC-CCAD-423B-A2D4-9D1D2F3790DD}"/>
    <dgm:cxn modelId="{1F89ED47-8DE4-49E0-87EC-10620E355C65}" type="presOf" srcId="{58C5ABAC-CCAD-423B-A2D4-9D1D2F3790DD}" destId="{A2222650-9D73-4E49-AA6B-872FB70332C1}" srcOrd="0" destOrd="0" presId="urn:microsoft.com/office/officeart/2016/7/layout/LinearBlockProcessNumbered"/>
    <dgm:cxn modelId="{A384544F-D5E3-4DBD-A846-30D42E7D98B3}" type="presOf" srcId="{FA200797-2B36-4554-BF2E-5E3A77C17924}" destId="{EC25F58B-60EC-4C52-ABC7-3CFCACEF7AAD}" srcOrd="0" destOrd="0" presId="urn:microsoft.com/office/officeart/2016/7/layout/LinearBlockProcessNumbered"/>
    <dgm:cxn modelId="{C612CA7E-3388-4E9A-B200-0495432935B8}" type="presOf" srcId="{12792E35-C78A-42C4-A545-107C5043187F}" destId="{0E4FA410-0E4A-4141-8CB0-E8C195914431}" srcOrd="0" destOrd="0" presId="urn:microsoft.com/office/officeart/2016/7/layout/LinearBlockProcessNumbered"/>
    <dgm:cxn modelId="{93B39F7F-0096-4359-AF4B-91D4BFAD46F0}" type="presOf" srcId="{359740C0-846C-450F-9F66-8827E58FC1FB}" destId="{3FF80FCE-796B-4899-84E7-EEF73783F91B}" srcOrd="1" destOrd="0" presId="urn:microsoft.com/office/officeart/2016/7/layout/LinearBlockProcessNumbered"/>
    <dgm:cxn modelId="{3F84B09C-0E34-48D2-897B-6F23FA766AFE}" srcId="{12792E35-C78A-42C4-A545-107C5043187F}" destId="{4D63F74E-E80E-42EE-BC06-1DE2B19BCBDB}" srcOrd="1" destOrd="0" parTransId="{65402BA5-1C8D-452A-898A-20FD001E3C28}" sibTransId="{263BA052-8285-4277-91B3-0DB6FA4C522C}"/>
    <dgm:cxn modelId="{8CE46DB1-4EB9-4105-BEFC-AB3098A51ED4}" type="presOf" srcId="{4D63F74E-E80E-42EE-BC06-1DE2B19BCBDB}" destId="{7B9DD509-422D-4004-BD4F-968BB4197F67}" srcOrd="0" destOrd="0" presId="urn:microsoft.com/office/officeart/2016/7/layout/LinearBlockProcessNumbered"/>
    <dgm:cxn modelId="{B579E5C1-E98A-4CA1-85C7-3BD5D2E1600F}" srcId="{12792E35-C78A-42C4-A545-107C5043187F}" destId="{F9169790-EE60-4D5A-B477-0E816DD38E73}" srcOrd="2" destOrd="0" parTransId="{0EA38879-4EDC-4429-AE58-6AFF0BABB30E}" sibTransId="{FA200797-2B36-4554-BF2E-5E3A77C17924}"/>
    <dgm:cxn modelId="{24919F4A-DBE4-4DFA-8D19-0CE7E89DD389}" type="presParOf" srcId="{0E4FA410-0E4A-4141-8CB0-E8C195914431}" destId="{E3BA1F9A-DEDD-4760-8638-4A0C93017028}" srcOrd="0" destOrd="0" presId="urn:microsoft.com/office/officeart/2016/7/layout/LinearBlockProcessNumbered"/>
    <dgm:cxn modelId="{92A632A5-6848-4A90-94C8-17C87D4AD4A7}" type="presParOf" srcId="{E3BA1F9A-DEDD-4760-8638-4A0C93017028}" destId="{64795112-BC04-4AFC-9235-C99922DF7DE6}" srcOrd="0" destOrd="0" presId="urn:microsoft.com/office/officeart/2016/7/layout/LinearBlockProcessNumbered"/>
    <dgm:cxn modelId="{73194BA6-7BF3-47EA-86A3-DB7FCE6DD18B}" type="presParOf" srcId="{E3BA1F9A-DEDD-4760-8638-4A0C93017028}" destId="{A2222650-9D73-4E49-AA6B-872FB70332C1}" srcOrd="1" destOrd="0" presId="urn:microsoft.com/office/officeart/2016/7/layout/LinearBlockProcessNumbered"/>
    <dgm:cxn modelId="{6E45BFF9-FADF-4E4D-B9A8-A98E5512AB9F}" type="presParOf" srcId="{E3BA1F9A-DEDD-4760-8638-4A0C93017028}" destId="{3FF80FCE-796B-4899-84E7-EEF73783F91B}" srcOrd="2" destOrd="0" presId="urn:microsoft.com/office/officeart/2016/7/layout/LinearBlockProcessNumbered"/>
    <dgm:cxn modelId="{B977335F-7BCF-4EF5-B5F3-D996162B76A9}" type="presParOf" srcId="{0E4FA410-0E4A-4141-8CB0-E8C195914431}" destId="{9889FB9D-CAC6-4B6D-9CBF-72C1E7C62D04}" srcOrd="1" destOrd="0" presId="urn:microsoft.com/office/officeart/2016/7/layout/LinearBlockProcessNumbered"/>
    <dgm:cxn modelId="{B2A1A547-3C83-4BE1-B6B4-D07803E1D640}" type="presParOf" srcId="{0E4FA410-0E4A-4141-8CB0-E8C195914431}" destId="{B9A2D509-7BB7-4629-B616-9C02B3E439E3}" srcOrd="2" destOrd="0" presId="urn:microsoft.com/office/officeart/2016/7/layout/LinearBlockProcessNumbered"/>
    <dgm:cxn modelId="{18062B7F-9A99-4B7C-98DA-F55165909905}" type="presParOf" srcId="{B9A2D509-7BB7-4629-B616-9C02B3E439E3}" destId="{7B9DD509-422D-4004-BD4F-968BB4197F67}" srcOrd="0" destOrd="0" presId="urn:microsoft.com/office/officeart/2016/7/layout/LinearBlockProcessNumbered"/>
    <dgm:cxn modelId="{34F92D47-63E1-4520-810A-D97F4E7D9ADB}" type="presParOf" srcId="{B9A2D509-7BB7-4629-B616-9C02B3E439E3}" destId="{BE04A3F5-104F-42D6-99F1-1F355FE46B88}" srcOrd="1" destOrd="0" presId="urn:microsoft.com/office/officeart/2016/7/layout/LinearBlockProcessNumbered"/>
    <dgm:cxn modelId="{661B2192-17B4-4E01-9021-211F1D0363D4}" type="presParOf" srcId="{B9A2D509-7BB7-4629-B616-9C02B3E439E3}" destId="{72FD32AC-55A6-47DC-9538-087EC5CF815B}" srcOrd="2" destOrd="0" presId="urn:microsoft.com/office/officeart/2016/7/layout/LinearBlockProcessNumbered"/>
    <dgm:cxn modelId="{E7509E06-F582-408E-AEBD-84989197F529}" type="presParOf" srcId="{0E4FA410-0E4A-4141-8CB0-E8C195914431}" destId="{8F07786D-11E2-463F-927D-8029D1EA3D91}" srcOrd="3" destOrd="0" presId="urn:microsoft.com/office/officeart/2016/7/layout/LinearBlockProcessNumbered"/>
    <dgm:cxn modelId="{36457BEB-FBEE-4611-8813-7BC42FD1FA94}" type="presParOf" srcId="{0E4FA410-0E4A-4141-8CB0-E8C195914431}" destId="{2B8EA554-7B68-49B2-B3F9-D0CDBDA37693}" srcOrd="4" destOrd="0" presId="urn:microsoft.com/office/officeart/2016/7/layout/LinearBlockProcessNumbered"/>
    <dgm:cxn modelId="{CC2EEDD1-AC79-468A-B388-8AE2268A7040}" type="presParOf" srcId="{2B8EA554-7B68-49B2-B3F9-D0CDBDA37693}" destId="{28670C9D-999A-4789-A8B3-2F3F4E20B2E1}" srcOrd="0" destOrd="0" presId="urn:microsoft.com/office/officeart/2016/7/layout/LinearBlockProcessNumbered"/>
    <dgm:cxn modelId="{FFE47621-9C4A-4B80-925E-D7B2EE68F54C}" type="presParOf" srcId="{2B8EA554-7B68-49B2-B3F9-D0CDBDA37693}" destId="{EC25F58B-60EC-4C52-ABC7-3CFCACEF7AAD}" srcOrd="1" destOrd="0" presId="urn:microsoft.com/office/officeart/2016/7/layout/LinearBlockProcessNumbered"/>
    <dgm:cxn modelId="{5BF06E8E-85D9-41E2-8900-3D17ED0F4ACB}" type="presParOf" srcId="{2B8EA554-7B68-49B2-B3F9-D0CDBDA37693}" destId="{9B63E617-44AF-4B48-9B73-0F08A667E5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F806B5-07E2-4A12-99F9-BFCBE32543D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D220CB-20AF-40AF-9842-B092351B028A}">
      <dgm:prSet/>
      <dgm:spPr/>
      <dgm:t>
        <a:bodyPr/>
        <a:lstStyle/>
        <a:p>
          <a:r>
            <a:rPr lang="en-US"/>
            <a:t>Reliability objective far more likely to detect change within the century, detections characterized by nonstationarity and long-term change</a:t>
          </a:r>
        </a:p>
      </dgm:t>
    </dgm:pt>
    <dgm:pt modelId="{10089B4A-BD44-4E77-9007-F609BED6C4FC}" type="parTrans" cxnId="{9E3DE6C8-8203-43C8-9659-0B4E9CFFDFB1}">
      <dgm:prSet/>
      <dgm:spPr/>
      <dgm:t>
        <a:bodyPr/>
        <a:lstStyle/>
        <a:p>
          <a:endParaRPr lang="en-US"/>
        </a:p>
      </dgm:t>
    </dgm:pt>
    <dgm:pt modelId="{B9344AC4-67B9-42EB-A0FD-8D4E57E05BB0}" type="sibTrans" cxnId="{9E3DE6C8-8203-43C8-9659-0B4E9CFFDFB1}">
      <dgm:prSet/>
      <dgm:spPr/>
      <dgm:t>
        <a:bodyPr/>
        <a:lstStyle/>
        <a:p>
          <a:endParaRPr lang="en-US"/>
        </a:p>
      </dgm:t>
    </dgm:pt>
    <dgm:pt modelId="{18907D97-644B-4E65-9A7D-D7AADDFEACB2}">
      <dgm:prSet/>
      <dgm:spPr/>
      <dgm:t>
        <a:bodyPr/>
        <a:lstStyle/>
        <a:p>
          <a:r>
            <a:rPr lang="en-US" dirty="0"/>
            <a:t>Flooding objective has low detection rate, detections characterized by natural variability</a:t>
          </a:r>
        </a:p>
      </dgm:t>
    </dgm:pt>
    <dgm:pt modelId="{4A839998-1DD4-4F48-8061-A5E8A2A13341}" type="parTrans" cxnId="{E1D84C6D-124F-4AC8-9FF6-1ACD50C6F456}">
      <dgm:prSet/>
      <dgm:spPr/>
      <dgm:t>
        <a:bodyPr/>
        <a:lstStyle/>
        <a:p>
          <a:endParaRPr lang="en-US"/>
        </a:p>
      </dgm:t>
    </dgm:pt>
    <dgm:pt modelId="{105BC2C5-152E-4C76-98FC-27A712FE9301}" type="sibTrans" cxnId="{E1D84C6D-124F-4AC8-9FF6-1ACD50C6F456}">
      <dgm:prSet/>
      <dgm:spPr/>
      <dgm:t>
        <a:bodyPr/>
        <a:lstStyle/>
        <a:p>
          <a:endParaRPr lang="en-US"/>
        </a:p>
      </dgm:t>
    </dgm:pt>
    <dgm:pt modelId="{AB6BE2C8-10BA-4629-BFF1-49C86863F2D4}">
      <dgm:prSet/>
      <dgm:spPr/>
      <dgm:t>
        <a:bodyPr/>
        <a:lstStyle/>
        <a:p>
          <a:r>
            <a:rPr lang="en-US" dirty="0"/>
            <a:t>Variability in detection time attributable to the choice in climate model and its interaction with the emissions pathway</a:t>
          </a:r>
        </a:p>
      </dgm:t>
    </dgm:pt>
    <dgm:pt modelId="{93F04330-872D-413D-97A0-A9F92B1645DE}" type="parTrans" cxnId="{A430BF4A-9FEC-4954-8E7D-8C79E8DB5294}">
      <dgm:prSet/>
      <dgm:spPr/>
      <dgm:t>
        <a:bodyPr/>
        <a:lstStyle/>
        <a:p>
          <a:endParaRPr lang="en-US"/>
        </a:p>
      </dgm:t>
    </dgm:pt>
    <dgm:pt modelId="{39A1F0C3-DB28-41DF-B607-4549D799EA63}" type="sibTrans" cxnId="{A430BF4A-9FEC-4954-8E7D-8C79E8DB5294}">
      <dgm:prSet/>
      <dgm:spPr/>
      <dgm:t>
        <a:bodyPr/>
        <a:lstStyle/>
        <a:p>
          <a:endParaRPr lang="en-US"/>
        </a:p>
      </dgm:t>
    </dgm:pt>
    <dgm:pt modelId="{1B58A9B4-8562-4965-9662-5DCD2BEB241B}">
      <dgm:prSet/>
      <dgm:spPr/>
      <dgm:t>
        <a:bodyPr/>
        <a:lstStyle/>
        <a:p>
          <a:r>
            <a:rPr lang="en-US" dirty="0"/>
            <a:t>ML classifier performs well in predicting detection in water supply, but not the precise timing </a:t>
          </a:r>
        </a:p>
      </dgm:t>
    </dgm:pt>
    <dgm:pt modelId="{E84FED46-C465-4256-9BF7-2E63DF511563}" type="parTrans" cxnId="{91D984D5-340D-4AB5-B249-BD5C7F20A621}">
      <dgm:prSet/>
      <dgm:spPr/>
      <dgm:t>
        <a:bodyPr/>
        <a:lstStyle/>
        <a:p>
          <a:endParaRPr lang="en-US"/>
        </a:p>
      </dgm:t>
    </dgm:pt>
    <dgm:pt modelId="{3F605306-7D16-47FB-8672-064F371815EA}" type="sibTrans" cxnId="{91D984D5-340D-4AB5-B249-BD5C7F20A621}">
      <dgm:prSet/>
      <dgm:spPr/>
      <dgm:t>
        <a:bodyPr/>
        <a:lstStyle/>
        <a:p>
          <a:endParaRPr lang="en-US"/>
        </a:p>
      </dgm:t>
    </dgm:pt>
    <dgm:pt modelId="{5C63C541-982F-42F5-AD47-671F764A5698}">
      <dgm:prSet/>
      <dgm:spPr/>
      <dgm:t>
        <a:bodyPr/>
        <a:lstStyle/>
        <a:p>
          <a:r>
            <a:rPr lang="en-US" dirty="0"/>
            <a:t>ML classifier only performs well in short lead times for flooding – likely to be driven by extreme events</a:t>
          </a:r>
        </a:p>
      </dgm:t>
    </dgm:pt>
    <dgm:pt modelId="{4E772A03-03BB-4FE2-ACAA-E63DE453730E}" type="parTrans" cxnId="{977F5B70-BBFC-4786-8FF6-EBF2AC6CE402}">
      <dgm:prSet/>
      <dgm:spPr/>
      <dgm:t>
        <a:bodyPr/>
        <a:lstStyle/>
        <a:p>
          <a:endParaRPr lang="en-US"/>
        </a:p>
      </dgm:t>
    </dgm:pt>
    <dgm:pt modelId="{5C71DB1B-C27C-4D73-88C9-C5E2BD686FF9}" type="sibTrans" cxnId="{977F5B70-BBFC-4786-8FF6-EBF2AC6CE402}">
      <dgm:prSet/>
      <dgm:spPr/>
      <dgm:t>
        <a:bodyPr/>
        <a:lstStyle/>
        <a:p>
          <a:endParaRPr lang="en-US"/>
        </a:p>
      </dgm:t>
    </dgm:pt>
    <dgm:pt modelId="{89F6019A-3D72-416F-B7B5-32FC13B6AAE0}" type="pres">
      <dgm:prSet presAssocID="{73F806B5-07E2-4A12-99F9-BFCBE32543DF}" presName="vert0" presStyleCnt="0">
        <dgm:presLayoutVars>
          <dgm:dir/>
          <dgm:animOne val="branch"/>
          <dgm:animLvl val="lvl"/>
        </dgm:presLayoutVars>
      </dgm:prSet>
      <dgm:spPr/>
    </dgm:pt>
    <dgm:pt modelId="{ED01ABDA-6938-4DF7-B64B-6040AD35746C}" type="pres">
      <dgm:prSet presAssocID="{D6D220CB-20AF-40AF-9842-B092351B028A}" presName="thickLine" presStyleLbl="alignNode1" presStyleIdx="0" presStyleCnt="5"/>
      <dgm:spPr/>
    </dgm:pt>
    <dgm:pt modelId="{7E4D2CF1-8C28-4F8F-98F7-197C3827D9EC}" type="pres">
      <dgm:prSet presAssocID="{D6D220CB-20AF-40AF-9842-B092351B028A}" presName="horz1" presStyleCnt="0"/>
      <dgm:spPr/>
    </dgm:pt>
    <dgm:pt modelId="{0692B3CB-3EBE-4FA3-A629-4ADE70381AC9}" type="pres">
      <dgm:prSet presAssocID="{D6D220CB-20AF-40AF-9842-B092351B028A}" presName="tx1" presStyleLbl="revTx" presStyleIdx="0" presStyleCnt="5"/>
      <dgm:spPr/>
    </dgm:pt>
    <dgm:pt modelId="{EBBDBE66-8012-4AE8-8EB8-E4EC5E63273D}" type="pres">
      <dgm:prSet presAssocID="{D6D220CB-20AF-40AF-9842-B092351B028A}" presName="vert1" presStyleCnt="0"/>
      <dgm:spPr/>
    </dgm:pt>
    <dgm:pt modelId="{52502A6A-7F09-46CD-8808-6B4B4DBDBD23}" type="pres">
      <dgm:prSet presAssocID="{18907D97-644B-4E65-9A7D-D7AADDFEACB2}" presName="thickLine" presStyleLbl="alignNode1" presStyleIdx="1" presStyleCnt="5"/>
      <dgm:spPr/>
    </dgm:pt>
    <dgm:pt modelId="{05232474-3F78-47C6-BA65-A852D0A53EED}" type="pres">
      <dgm:prSet presAssocID="{18907D97-644B-4E65-9A7D-D7AADDFEACB2}" presName="horz1" presStyleCnt="0"/>
      <dgm:spPr/>
    </dgm:pt>
    <dgm:pt modelId="{C477CEBE-5E33-4EE2-8344-75852C9F10B5}" type="pres">
      <dgm:prSet presAssocID="{18907D97-644B-4E65-9A7D-D7AADDFEACB2}" presName="tx1" presStyleLbl="revTx" presStyleIdx="1" presStyleCnt="5"/>
      <dgm:spPr/>
    </dgm:pt>
    <dgm:pt modelId="{A387E0E9-6687-49BF-8A8F-B8B59FA622A6}" type="pres">
      <dgm:prSet presAssocID="{18907D97-644B-4E65-9A7D-D7AADDFEACB2}" presName="vert1" presStyleCnt="0"/>
      <dgm:spPr/>
    </dgm:pt>
    <dgm:pt modelId="{D2874E03-F26F-4D0A-BABE-E5A598500060}" type="pres">
      <dgm:prSet presAssocID="{AB6BE2C8-10BA-4629-BFF1-49C86863F2D4}" presName="thickLine" presStyleLbl="alignNode1" presStyleIdx="2" presStyleCnt="5"/>
      <dgm:spPr/>
    </dgm:pt>
    <dgm:pt modelId="{E8C44B76-CB80-43CA-9C29-D1DD8AF7E6CE}" type="pres">
      <dgm:prSet presAssocID="{AB6BE2C8-10BA-4629-BFF1-49C86863F2D4}" presName="horz1" presStyleCnt="0"/>
      <dgm:spPr/>
    </dgm:pt>
    <dgm:pt modelId="{B7D6DC0E-55D5-446A-AA6E-EB8098628D1E}" type="pres">
      <dgm:prSet presAssocID="{AB6BE2C8-10BA-4629-BFF1-49C86863F2D4}" presName="tx1" presStyleLbl="revTx" presStyleIdx="2" presStyleCnt="5"/>
      <dgm:spPr/>
    </dgm:pt>
    <dgm:pt modelId="{09AF86CD-A7B2-4CBC-BE1A-4D6C42453820}" type="pres">
      <dgm:prSet presAssocID="{AB6BE2C8-10BA-4629-BFF1-49C86863F2D4}" presName="vert1" presStyleCnt="0"/>
      <dgm:spPr/>
    </dgm:pt>
    <dgm:pt modelId="{D5EC89B4-5980-4DEC-9AB7-2AAEFF7E3A3B}" type="pres">
      <dgm:prSet presAssocID="{1B58A9B4-8562-4965-9662-5DCD2BEB241B}" presName="thickLine" presStyleLbl="alignNode1" presStyleIdx="3" presStyleCnt="5"/>
      <dgm:spPr/>
    </dgm:pt>
    <dgm:pt modelId="{A6F45853-55B9-401E-9F26-05A068FCFBE0}" type="pres">
      <dgm:prSet presAssocID="{1B58A9B4-8562-4965-9662-5DCD2BEB241B}" presName="horz1" presStyleCnt="0"/>
      <dgm:spPr/>
    </dgm:pt>
    <dgm:pt modelId="{D49E5753-E7DE-4C57-839F-092DDB8E3733}" type="pres">
      <dgm:prSet presAssocID="{1B58A9B4-8562-4965-9662-5DCD2BEB241B}" presName="tx1" presStyleLbl="revTx" presStyleIdx="3" presStyleCnt="5"/>
      <dgm:spPr/>
    </dgm:pt>
    <dgm:pt modelId="{86D023C1-8739-4E87-A5E5-024AE999970A}" type="pres">
      <dgm:prSet presAssocID="{1B58A9B4-8562-4965-9662-5DCD2BEB241B}" presName="vert1" presStyleCnt="0"/>
      <dgm:spPr/>
    </dgm:pt>
    <dgm:pt modelId="{0986F8EB-DBD8-4838-BB04-3EAAF1C1BB66}" type="pres">
      <dgm:prSet presAssocID="{5C63C541-982F-42F5-AD47-671F764A5698}" presName="thickLine" presStyleLbl="alignNode1" presStyleIdx="4" presStyleCnt="5"/>
      <dgm:spPr/>
    </dgm:pt>
    <dgm:pt modelId="{6DF4D4CB-20F2-4532-B26A-697566D691D2}" type="pres">
      <dgm:prSet presAssocID="{5C63C541-982F-42F5-AD47-671F764A5698}" presName="horz1" presStyleCnt="0"/>
      <dgm:spPr/>
    </dgm:pt>
    <dgm:pt modelId="{4CC9F0A7-4473-463C-8B2E-D886D40FF023}" type="pres">
      <dgm:prSet presAssocID="{5C63C541-982F-42F5-AD47-671F764A5698}" presName="tx1" presStyleLbl="revTx" presStyleIdx="4" presStyleCnt="5"/>
      <dgm:spPr/>
    </dgm:pt>
    <dgm:pt modelId="{3BBAF389-246D-4951-981A-196E32BA8B2C}" type="pres">
      <dgm:prSet presAssocID="{5C63C541-982F-42F5-AD47-671F764A5698}" presName="vert1" presStyleCnt="0"/>
      <dgm:spPr/>
    </dgm:pt>
  </dgm:ptLst>
  <dgm:cxnLst>
    <dgm:cxn modelId="{86942130-75EA-4E2B-8755-4C4BA1915356}" type="presOf" srcId="{5C63C541-982F-42F5-AD47-671F764A5698}" destId="{4CC9F0A7-4473-463C-8B2E-D886D40FF023}" srcOrd="0" destOrd="0" presId="urn:microsoft.com/office/officeart/2008/layout/LinedList"/>
    <dgm:cxn modelId="{A430BF4A-9FEC-4954-8E7D-8C79E8DB5294}" srcId="{73F806B5-07E2-4A12-99F9-BFCBE32543DF}" destId="{AB6BE2C8-10BA-4629-BFF1-49C86863F2D4}" srcOrd="2" destOrd="0" parTransId="{93F04330-872D-413D-97A0-A9F92B1645DE}" sibTransId="{39A1F0C3-DB28-41DF-B607-4549D799EA63}"/>
    <dgm:cxn modelId="{E1D84C6D-124F-4AC8-9FF6-1ACD50C6F456}" srcId="{73F806B5-07E2-4A12-99F9-BFCBE32543DF}" destId="{18907D97-644B-4E65-9A7D-D7AADDFEACB2}" srcOrd="1" destOrd="0" parTransId="{4A839998-1DD4-4F48-8061-A5E8A2A13341}" sibTransId="{105BC2C5-152E-4C76-98FC-27A712FE9301}"/>
    <dgm:cxn modelId="{977F5B70-BBFC-4786-8FF6-EBF2AC6CE402}" srcId="{73F806B5-07E2-4A12-99F9-BFCBE32543DF}" destId="{5C63C541-982F-42F5-AD47-671F764A5698}" srcOrd="4" destOrd="0" parTransId="{4E772A03-03BB-4FE2-ACAA-E63DE453730E}" sibTransId="{5C71DB1B-C27C-4D73-88C9-C5E2BD686FF9}"/>
    <dgm:cxn modelId="{4A98D658-742A-4BE6-96EB-96DAE54DCBE5}" type="presOf" srcId="{18907D97-644B-4E65-9A7D-D7AADDFEACB2}" destId="{C477CEBE-5E33-4EE2-8344-75852C9F10B5}" srcOrd="0" destOrd="0" presId="urn:microsoft.com/office/officeart/2008/layout/LinedList"/>
    <dgm:cxn modelId="{36D1B593-D849-4574-8BAB-75869BACD0BF}" type="presOf" srcId="{73F806B5-07E2-4A12-99F9-BFCBE32543DF}" destId="{89F6019A-3D72-416F-B7B5-32FC13B6AAE0}" srcOrd="0" destOrd="0" presId="urn:microsoft.com/office/officeart/2008/layout/LinedList"/>
    <dgm:cxn modelId="{9E3DE6C8-8203-43C8-9659-0B4E9CFFDFB1}" srcId="{73F806B5-07E2-4A12-99F9-BFCBE32543DF}" destId="{D6D220CB-20AF-40AF-9842-B092351B028A}" srcOrd="0" destOrd="0" parTransId="{10089B4A-BD44-4E77-9007-F609BED6C4FC}" sibTransId="{B9344AC4-67B9-42EB-A0FD-8D4E57E05BB0}"/>
    <dgm:cxn modelId="{91D984D5-340D-4AB5-B249-BD5C7F20A621}" srcId="{73F806B5-07E2-4A12-99F9-BFCBE32543DF}" destId="{1B58A9B4-8562-4965-9662-5DCD2BEB241B}" srcOrd="3" destOrd="0" parTransId="{E84FED46-C465-4256-9BF7-2E63DF511563}" sibTransId="{3F605306-7D16-47FB-8672-064F371815EA}"/>
    <dgm:cxn modelId="{A8C1C8E7-CD0C-4CEA-806E-98B452BE0DEB}" type="presOf" srcId="{D6D220CB-20AF-40AF-9842-B092351B028A}" destId="{0692B3CB-3EBE-4FA3-A629-4ADE70381AC9}" srcOrd="0" destOrd="0" presId="urn:microsoft.com/office/officeart/2008/layout/LinedList"/>
    <dgm:cxn modelId="{40823FFC-E05E-4BEC-B4CD-59D673C4FCBF}" type="presOf" srcId="{AB6BE2C8-10BA-4629-BFF1-49C86863F2D4}" destId="{B7D6DC0E-55D5-446A-AA6E-EB8098628D1E}" srcOrd="0" destOrd="0" presId="urn:microsoft.com/office/officeart/2008/layout/LinedList"/>
    <dgm:cxn modelId="{C8A58EFD-26D8-4001-BD21-5DC493864751}" type="presOf" srcId="{1B58A9B4-8562-4965-9662-5DCD2BEB241B}" destId="{D49E5753-E7DE-4C57-839F-092DDB8E3733}" srcOrd="0" destOrd="0" presId="urn:microsoft.com/office/officeart/2008/layout/LinedList"/>
    <dgm:cxn modelId="{DCA2AAC6-AFDE-441A-A559-291C9F71E746}" type="presParOf" srcId="{89F6019A-3D72-416F-B7B5-32FC13B6AAE0}" destId="{ED01ABDA-6938-4DF7-B64B-6040AD35746C}" srcOrd="0" destOrd="0" presId="urn:microsoft.com/office/officeart/2008/layout/LinedList"/>
    <dgm:cxn modelId="{2FB98954-7319-42D6-9AD7-BFACADA659B2}" type="presParOf" srcId="{89F6019A-3D72-416F-B7B5-32FC13B6AAE0}" destId="{7E4D2CF1-8C28-4F8F-98F7-197C3827D9EC}" srcOrd="1" destOrd="0" presId="urn:microsoft.com/office/officeart/2008/layout/LinedList"/>
    <dgm:cxn modelId="{507A39D8-766F-4245-9899-8B05D31C41A9}" type="presParOf" srcId="{7E4D2CF1-8C28-4F8F-98F7-197C3827D9EC}" destId="{0692B3CB-3EBE-4FA3-A629-4ADE70381AC9}" srcOrd="0" destOrd="0" presId="urn:microsoft.com/office/officeart/2008/layout/LinedList"/>
    <dgm:cxn modelId="{523809EF-8C58-458F-AC63-2ADD99564B72}" type="presParOf" srcId="{7E4D2CF1-8C28-4F8F-98F7-197C3827D9EC}" destId="{EBBDBE66-8012-4AE8-8EB8-E4EC5E63273D}" srcOrd="1" destOrd="0" presId="urn:microsoft.com/office/officeart/2008/layout/LinedList"/>
    <dgm:cxn modelId="{11B006D3-C481-4FB1-AED8-8CE62422FBB8}" type="presParOf" srcId="{89F6019A-3D72-416F-B7B5-32FC13B6AAE0}" destId="{52502A6A-7F09-46CD-8808-6B4B4DBDBD23}" srcOrd="2" destOrd="0" presId="urn:microsoft.com/office/officeart/2008/layout/LinedList"/>
    <dgm:cxn modelId="{AFC75CE5-0B78-428C-842C-77758E8411F3}" type="presParOf" srcId="{89F6019A-3D72-416F-B7B5-32FC13B6AAE0}" destId="{05232474-3F78-47C6-BA65-A852D0A53EED}" srcOrd="3" destOrd="0" presId="urn:microsoft.com/office/officeart/2008/layout/LinedList"/>
    <dgm:cxn modelId="{2E1AAE5A-6CB3-463F-9C87-77EBE1B90949}" type="presParOf" srcId="{05232474-3F78-47C6-BA65-A852D0A53EED}" destId="{C477CEBE-5E33-4EE2-8344-75852C9F10B5}" srcOrd="0" destOrd="0" presId="urn:microsoft.com/office/officeart/2008/layout/LinedList"/>
    <dgm:cxn modelId="{5677B782-A7B3-40D5-9DEA-31D57ADA771C}" type="presParOf" srcId="{05232474-3F78-47C6-BA65-A852D0A53EED}" destId="{A387E0E9-6687-49BF-8A8F-B8B59FA622A6}" srcOrd="1" destOrd="0" presId="urn:microsoft.com/office/officeart/2008/layout/LinedList"/>
    <dgm:cxn modelId="{BE759514-040C-47BD-916F-2D7B0A11B933}" type="presParOf" srcId="{89F6019A-3D72-416F-B7B5-32FC13B6AAE0}" destId="{D2874E03-F26F-4D0A-BABE-E5A598500060}" srcOrd="4" destOrd="0" presId="urn:microsoft.com/office/officeart/2008/layout/LinedList"/>
    <dgm:cxn modelId="{4D1CA1DD-2027-4FC8-9CC7-5212E72DA7BD}" type="presParOf" srcId="{89F6019A-3D72-416F-B7B5-32FC13B6AAE0}" destId="{E8C44B76-CB80-43CA-9C29-D1DD8AF7E6CE}" srcOrd="5" destOrd="0" presId="urn:microsoft.com/office/officeart/2008/layout/LinedList"/>
    <dgm:cxn modelId="{0780D26F-9437-4D18-8F15-110D65371835}" type="presParOf" srcId="{E8C44B76-CB80-43CA-9C29-D1DD8AF7E6CE}" destId="{B7D6DC0E-55D5-446A-AA6E-EB8098628D1E}" srcOrd="0" destOrd="0" presId="urn:microsoft.com/office/officeart/2008/layout/LinedList"/>
    <dgm:cxn modelId="{4182F148-7947-4638-A62F-195FEDCACC27}" type="presParOf" srcId="{E8C44B76-CB80-43CA-9C29-D1DD8AF7E6CE}" destId="{09AF86CD-A7B2-4CBC-BE1A-4D6C42453820}" srcOrd="1" destOrd="0" presId="urn:microsoft.com/office/officeart/2008/layout/LinedList"/>
    <dgm:cxn modelId="{E76E088E-0FA8-4B77-A38D-AE4E53005F85}" type="presParOf" srcId="{89F6019A-3D72-416F-B7B5-32FC13B6AAE0}" destId="{D5EC89B4-5980-4DEC-9AB7-2AAEFF7E3A3B}" srcOrd="6" destOrd="0" presId="urn:microsoft.com/office/officeart/2008/layout/LinedList"/>
    <dgm:cxn modelId="{BA2A42A5-98EE-43D4-8D42-5185D2448465}" type="presParOf" srcId="{89F6019A-3D72-416F-B7B5-32FC13B6AAE0}" destId="{A6F45853-55B9-401E-9F26-05A068FCFBE0}" srcOrd="7" destOrd="0" presId="urn:microsoft.com/office/officeart/2008/layout/LinedList"/>
    <dgm:cxn modelId="{5289D4FB-710E-49CD-8120-07C91AA0AA3A}" type="presParOf" srcId="{A6F45853-55B9-401E-9F26-05A068FCFBE0}" destId="{D49E5753-E7DE-4C57-839F-092DDB8E3733}" srcOrd="0" destOrd="0" presId="urn:microsoft.com/office/officeart/2008/layout/LinedList"/>
    <dgm:cxn modelId="{6AB8B455-7C0C-4FF9-9E91-9E2B6DF3E693}" type="presParOf" srcId="{A6F45853-55B9-401E-9F26-05A068FCFBE0}" destId="{86D023C1-8739-4E87-A5E5-024AE999970A}" srcOrd="1" destOrd="0" presId="urn:microsoft.com/office/officeart/2008/layout/LinedList"/>
    <dgm:cxn modelId="{C3434CC8-5407-48ED-9A3E-B4ACC3285157}" type="presParOf" srcId="{89F6019A-3D72-416F-B7B5-32FC13B6AAE0}" destId="{0986F8EB-DBD8-4838-BB04-3EAAF1C1BB66}" srcOrd="8" destOrd="0" presId="urn:microsoft.com/office/officeart/2008/layout/LinedList"/>
    <dgm:cxn modelId="{503862E2-C80D-474F-8C84-879E87D24ED9}" type="presParOf" srcId="{89F6019A-3D72-416F-B7B5-32FC13B6AAE0}" destId="{6DF4D4CB-20F2-4532-B26A-697566D691D2}" srcOrd="9" destOrd="0" presId="urn:microsoft.com/office/officeart/2008/layout/LinedList"/>
    <dgm:cxn modelId="{8A8A90BC-766D-4D21-8CD2-4B9C6230937C}" type="presParOf" srcId="{6DF4D4CB-20F2-4532-B26A-697566D691D2}" destId="{4CC9F0A7-4473-463C-8B2E-D886D40FF023}" srcOrd="0" destOrd="0" presId="urn:microsoft.com/office/officeart/2008/layout/LinedList"/>
    <dgm:cxn modelId="{31CF742C-3DBD-436B-BEE1-668158FE6441}" type="presParOf" srcId="{6DF4D4CB-20F2-4532-B26A-697566D691D2}" destId="{3BBAF389-246D-4951-981A-196E32BA8B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49442-8BF6-44FD-9BE8-D583510415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7331A1-8761-4A61-9ABA-ADF2FC25D5B8}">
      <dgm:prSet/>
      <dgm:spPr/>
      <dgm:t>
        <a:bodyPr/>
        <a:lstStyle/>
        <a:p>
          <a:r>
            <a:rPr lang="en-US"/>
            <a:t>At the end of the projection period: 89.8% of scenarios were significant in water supply and only 13.3% were significant for flooding</a:t>
          </a:r>
        </a:p>
      </dgm:t>
    </dgm:pt>
    <dgm:pt modelId="{0EF3C6AF-A051-47A6-ADD6-F2FBAE4932ED}" type="parTrans" cxnId="{4843608A-1044-4F2D-8678-2BD2145896C2}">
      <dgm:prSet/>
      <dgm:spPr/>
      <dgm:t>
        <a:bodyPr/>
        <a:lstStyle/>
        <a:p>
          <a:endParaRPr lang="en-US"/>
        </a:p>
      </dgm:t>
    </dgm:pt>
    <dgm:pt modelId="{4D58CF23-8BD7-4BB7-B2C1-42254A54E748}" type="sibTrans" cxnId="{4843608A-1044-4F2D-8678-2BD2145896C2}">
      <dgm:prSet/>
      <dgm:spPr/>
      <dgm:t>
        <a:bodyPr/>
        <a:lstStyle/>
        <a:p>
          <a:endParaRPr lang="en-US"/>
        </a:p>
      </dgm:t>
    </dgm:pt>
    <dgm:pt modelId="{CFF59E15-D819-403D-B95E-AE3B0FCB4B91}">
      <dgm:prSet/>
      <dgm:spPr/>
      <dgm:t>
        <a:bodyPr/>
        <a:lstStyle/>
        <a:p>
          <a:r>
            <a:rPr lang="en-US" dirty="0"/>
            <a:t>Water supply scenarios are more likely to be detected earlier than later</a:t>
          </a:r>
        </a:p>
      </dgm:t>
    </dgm:pt>
    <dgm:pt modelId="{67AB6D87-D87E-4215-B3B8-5D86CCFECCB2}" type="parTrans" cxnId="{A821CC96-0638-40ED-94C2-D5F45929280E}">
      <dgm:prSet/>
      <dgm:spPr/>
      <dgm:t>
        <a:bodyPr/>
        <a:lstStyle/>
        <a:p>
          <a:endParaRPr lang="en-US"/>
        </a:p>
      </dgm:t>
    </dgm:pt>
    <dgm:pt modelId="{FE788EE7-398A-43D9-A451-5E94F78D1239}" type="sibTrans" cxnId="{A821CC96-0638-40ED-94C2-D5F45929280E}">
      <dgm:prSet/>
      <dgm:spPr/>
      <dgm:t>
        <a:bodyPr/>
        <a:lstStyle/>
        <a:p>
          <a:endParaRPr lang="en-US"/>
        </a:p>
      </dgm:t>
    </dgm:pt>
    <dgm:pt modelId="{1F38D758-8926-4DAB-925E-EE953CD5FFF0}">
      <dgm:prSet/>
      <dgm:spPr/>
      <dgm:t>
        <a:bodyPr/>
        <a:lstStyle/>
        <a:p>
          <a:r>
            <a:rPr lang="en-US" dirty="0"/>
            <a:t>There is little pattern in when flooding scenarios are first detected</a:t>
          </a:r>
        </a:p>
      </dgm:t>
    </dgm:pt>
    <dgm:pt modelId="{B53609BD-E6B3-4F42-AE63-7CEFFCCFB39F}" type="parTrans" cxnId="{5169EC28-A7DC-4C21-B462-4F4539D1EB24}">
      <dgm:prSet/>
      <dgm:spPr/>
      <dgm:t>
        <a:bodyPr/>
        <a:lstStyle/>
        <a:p>
          <a:endParaRPr lang="en-US"/>
        </a:p>
      </dgm:t>
    </dgm:pt>
    <dgm:pt modelId="{98BC34E8-9E70-4A31-B342-6C79E3D9CAF0}" type="sibTrans" cxnId="{5169EC28-A7DC-4C21-B462-4F4539D1EB24}">
      <dgm:prSet/>
      <dgm:spPr/>
      <dgm:t>
        <a:bodyPr/>
        <a:lstStyle/>
        <a:p>
          <a:endParaRPr lang="en-US"/>
        </a:p>
      </dgm:t>
    </dgm:pt>
    <dgm:pt modelId="{71254CF0-A376-442A-BD6D-E715ACA6B062}" type="pres">
      <dgm:prSet presAssocID="{CD449442-8BF6-44FD-9BE8-D58351041515}" presName="linear" presStyleCnt="0">
        <dgm:presLayoutVars>
          <dgm:animLvl val="lvl"/>
          <dgm:resizeHandles val="exact"/>
        </dgm:presLayoutVars>
      </dgm:prSet>
      <dgm:spPr/>
    </dgm:pt>
    <dgm:pt modelId="{92958EEC-FF2C-4ECE-BE91-F536D98D95D4}" type="pres">
      <dgm:prSet presAssocID="{BF7331A1-8761-4A61-9ABA-ADF2FC25D5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DE080F-998F-4AA6-99D3-69E63CCBF440}" type="pres">
      <dgm:prSet presAssocID="{4D58CF23-8BD7-4BB7-B2C1-42254A54E748}" presName="spacer" presStyleCnt="0"/>
      <dgm:spPr/>
    </dgm:pt>
    <dgm:pt modelId="{D2215BC0-7585-46C6-896B-2D48A711F33C}" type="pres">
      <dgm:prSet presAssocID="{CFF59E15-D819-403D-B95E-AE3B0FCB4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2D59F3-8FC9-46EB-8679-C61D00FC2DF7}" type="pres">
      <dgm:prSet presAssocID="{FE788EE7-398A-43D9-A451-5E94F78D1239}" presName="spacer" presStyleCnt="0"/>
      <dgm:spPr/>
    </dgm:pt>
    <dgm:pt modelId="{CC22B9B6-E0B5-4A70-8631-C6C0B68C1590}" type="pres">
      <dgm:prSet presAssocID="{1F38D758-8926-4DAB-925E-EE953CD5FF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F87F13-60E9-40E9-B367-64557327AF29}" type="presOf" srcId="{CD449442-8BF6-44FD-9BE8-D58351041515}" destId="{71254CF0-A376-442A-BD6D-E715ACA6B062}" srcOrd="0" destOrd="0" presId="urn:microsoft.com/office/officeart/2005/8/layout/vList2"/>
    <dgm:cxn modelId="{5169EC28-A7DC-4C21-B462-4F4539D1EB24}" srcId="{CD449442-8BF6-44FD-9BE8-D58351041515}" destId="{1F38D758-8926-4DAB-925E-EE953CD5FFF0}" srcOrd="2" destOrd="0" parTransId="{B53609BD-E6B3-4F42-AE63-7CEFFCCFB39F}" sibTransId="{98BC34E8-9E70-4A31-B342-6C79E3D9CAF0}"/>
    <dgm:cxn modelId="{5333D16A-D050-459A-A8E6-5882DF930F5D}" type="presOf" srcId="{1F38D758-8926-4DAB-925E-EE953CD5FFF0}" destId="{CC22B9B6-E0B5-4A70-8631-C6C0B68C1590}" srcOrd="0" destOrd="0" presId="urn:microsoft.com/office/officeart/2005/8/layout/vList2"/>
    <dgm:cxn modelId="{EA46A253-2A51-4A52-8C29-9399B5D6E085}" type="presOf" srcId="{CFF59E15-D819-403D-B95E-AE3B0FCB4B91}" destId="{D2215BC0-7585-46C6-896B-2D48A711F33C}" srcOrd="0" destOrd="0" presId="urn:microsoft.com/office/officeart/2005/8/layout/vList2"/>
    <dgm:cxn modelId="{4843608A-1044-4F2D-8678-2BD2145896C2}" srcId="{CD449442-8BF6-44FD-9BE8-D58351041515}" destId="{BF7331A1-8761-4A61-9ABA-ADF2FC25D5B8}" srcOrd="0" destOrd="0" parTransId="{0EF3C6AF-A051-47A6-ADD6-F2FBAE4932ED}" sibTransId="{4D58CF23-8BD7-4BB7-B2C1-42254A54E748}"/>
    <dgm:cxn modelId="{A821CC96-0638-40ED-94C2-D5F45929280E}" srcId="{CD449442-8BF6-44FD-9BE8-D58351041515}" destId="{CFF59E15-D819-403D-B95E-AE3B0FCB4B91}" srcOrd="1" destOrd="0" parTransId="{67AB6D87-D87E-4215-B3B8-5D86CCFECCB2}" sibTransId="{FE788EE7-398A-43D9-A451-5E94F78D1239}"/>
    <dgm:cxn modelId="{B060B398-6C50-4124-BC68-4618AE2730D6}" type="presOf" srcId="{BF7331A1-8761-4A61-9ABA-ADF2FC25D5B8}" destId="{92958EEC-FF2C-4ECE-BE91-F536D98D95D4}" srcOrd="0" destOrd="0" presId="urn:microsoft.com/office/officeart/2005/8/layout/vList2"/>
    <dgm:cxn modelId="{272556BD-C498-438B-960D-B578276A4CF6}" type="presParOf" srcId="{71254CF0-A376-442A-BD6D-E715ACA6B062}" destId="{92958EEC-FF2C-4ECE-BE91-F536D98D95D4}" srcOrd="0" destOrd="0" presId="urn:microsoft.com/office/officeart/2005/8/layout/vList2"/>
    <dgm:cxn modelId="{49BD3CB1-2A1B-44C1-9CFB-4A842922B396}" type="presParOf" srcId="{71254CF0-A376-442A-BD6D-E715ACA6B062}" destId="{68DE080F-998F-4AA6-99D3-69E63CCBF440}" srcOrd="1" destOrd="0" presId="urn:microsoft.com/office/officeart/2005/8/layout/vList2"/>
    <dgm:cxn modelId="{114B0927-F433-4481-B3FD-3DC274EE92C8}" type="presParOf" srcId="{71254CF0-A376-442A-BD6D-E715ACA6B062}" destId="{D2215BC0-7585-46C6-896B-2D48A711F33C}" srcOrd="2" destOrd="0" presId="urn:microsoft.com/office/officeart/2005/8/layout/vList2"/>
    <dgm:cxn modelId="{E1BD250B-712C-4FAE-9311-3046FAE1D714}" type="presParOf" srcId="{71254CF0-A376-442A-BD6D-E715ACA6B062}" destId="{232D59F3-8FC9-46EB-8679-C61D00FC2DF7}" srcOrd="3" destOrd="0" presId="urn:microsoft.com/office/officeart/2005/8/layout/vList2"/>
    <dgm:cxn modelId="{E365AFC5-05BA-4321-8B64-60D574608D78}" type="presParOf" srcId="{71254CF0-A376-442A-BD6D-E715ACA6B062}" destId="{CC22B9B6-E0B5-4A70-8631-C6C0B68C15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2053F-884E-4683-92A2-4FC273B58938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023B77-5B73-4339-A6F1-C04414597FE1}">
      <dgm:prSet phldrT="[Text]"/>
      <dgm:spPr/>
      <dgm:t>
        <a:bodyPr/>
        <a:lstStyle/>
        <a:p>
          <a:r>
            <a:rPr lang="en-US" dirty="0"/>
            <a:t>Water supply reliability</a:t>
          </a:r>
        </a:p>
      </dgm:t>
    </dgm:pt>
    <dgm:pt modelId="{2607ED0D-DCEF-4901-83AF-BA2ADB4BD53D}" type="parTrans" cxnId="{95ACEDA6-920C-447B-A3EA-94B218BAED4B}">
      <dgm:prSet/>
      <dgm:spPr/>
      <dgm:t>
        <a:bodyPr/>
        <a:lstStyle/>
        <a:p>
          <a:endParaRPr lang="en-US"/>
        </a:p>
      </dgm:t>
    </dgm:pt>
    <dgm:pt modelId="{3BDFF2D4-80D1-4201-9854-2E64C0224F1B}" type="sibTrans" cxnId="{95ACEDA6-920C-447B-A3EA-94B218BAED4B}">
      <dgm:prSet/>
      <dgm:spPr/>
      <dgm:t>
        <a:bodyPr/>
        <a:lstStyle/>
        <a:p>
          <a:endParaRPr lang="en-US"/>
        </a:p>
      </dgm:t>
    </dgm:pt>
    <dgm:pt modelId="{7C8B35DD-D7FB-4E44-A173-6B358369C743}">
      <dgm:prSet phldrT="[Text]"/>
      <dgm:spPr/>
      <dgm:t>
        <a:bodyPr/>
        <a:lstStyle/>
        <a:p>
          <a:r>
            <a:rPr lang="en-US" dirty="0"/>
            <a:t>Severe scenarios more likely to be detected earlier than later</a:t>
          </a:r>
        </a:p>
      </dgm:t>
    </dgm:pt>
    <dgm:pt modelId="{5B179E3D-487D-477A-931C-8F259A02EAF2}" type="parTrans" cxnId="{A7CB17B3-CBEC-475B-8F1F-E6C59BDE3A0F}">
      <dgm:prSet/>
      <dgm:spPr/>
      <dgm:t>
        <a:bodyPr/>
        <a:lstStyle/>
        <a:p>
          <a:endParaRPr lang="en-US"/>
        </a:p>
      </dgm:t>
    </dgm:pt>
    <dgm:pt modelId="{9E4C8DF1-13E7-4460-8421-69203BEEB696}" type="sibTrans" cxnId="{A7CB17B3-CBEC-475B-8F1F-E6C59BDE3A0F}">
      <dgm:prSet/>
      <dgm:spPr/>
      <dgm:t>
        <a:bodyPr/>
        <a:lstStyle/>
        <a:p>
          <a:endParaRPr lang="en-US"/>
        </a:p>
      </dgm:t>
    </dgm:pt>
    <dgm:pt modelId="{B095877E-926D-4447-A631-8AC040B7B068}">
      <dgm:prSet phldrT="[Text]"/>
      <dgm:spPr/>
      <dgm:t>
        <a:bodyPr/>
        <a:lstStyle/>
        <a:p>
          <a:r>
            <a:rPr lang="en-US" dirty="0"/>
            <a:t>Scenarios with no detection (ND) have low severity</a:t>
          </a:r>
        </a:p>
      </dgm:t>
    </dgm:pt>
    <dgm:pt modelId="{A8591021-2AED-4F98-BC99-8B16403915C7}" type="parTrans" cxnId="{CDF06A4A-F064-4A76-BB95-AAB732CAFD1B}">
      <dgm:prSet/>
      <dgm:spPr/>
      <dgm:t>
        <a:bodyPr/>
        <a:lstStyle/>
        <a:p>
          <a:endParaRPr lang="en-US"/>
        </a:p>
      </dgm:t>
    </dgm:pt>
    <dgm:pt modelId="{CDB852D8-9AE1-4FC1-B243-3199FEB31B07}" type="sibTrans" cxnId="{CDF06A4A-F064-4A76-BB95-AAB732CAFD1B}">
      <dgm:prSet/>
      <dgm:spPr/>
      <dgm:t>
        <a:bodyPr/>
        <a:lstStyle/>
        <a:p>
          <a:endParaRPr lang="en-US"/>
        </a:p>
      </dgm:t>
    </dgm:pt>
    <dgm:pt modelId="{5436B056-8030-4941-9BBB-95E486F8D77A}">
      <dgm:prSet phldrT="[Text]"/>
      <dgm:spPr/>
      <dgm:t>
        <a:bodyPr/>
        <a:lstStyle/>
        <a:p>
          <a:r>
            <a:rPr lang="en-US" dirty="0"/>
            <a:t>Upstream flood volume</a:t>
          </a:r>
        </a:p>
      </dgm:t>
    </dgm:pt>
    <dgm:pt modelId="{F3350A6E-2313-4B32-BEE7-218DF34FD5EC}" type="parTrans" cxnId="{0286245D-C53B-4262-8E4C-A7106A0F89E4}">
      <dgm:prSet/>
      <dgm:spPr/>
      <dgm:t>
        <a:bodyPr/>
        <a:lstStyle/>
        <a:p>
          <a:endParaRPr lang="en-US"/>
        </a:p>
      </dgm:t>
    </dgm:pt>
    <dgm:pt modelId="{61011D99-74E7-4785-9DE5-B0BA3CD2700B}" type="sibTrans" cxnId="{0286245D-C53B-4262-8E4C-A7106A0F89E4}">
      <dgm:prSet/>
      <dgm:spPr/>
      <dgm:t>
        <a:bodyPr/>
        <a:lstStyle/>
        <a:p>
          <a:endParaRPr lang="en-US"/>
        </a:p>
      </dgm:t>
    </dgm:pt>
    <dgm:pt modelId="{0D5429AF-B9A7-4369-A97A-D3097F56B142}">
      <dgm:prSet phldrT="[Text]"/>
      <dgm:spPr/>
      <dgm:t>
        <a:bodyPr/>
        <a:lstStyle/>
        <a:p>
          <a:r>
            <a:rPr lang="en-US" dirty="0"/>
            <a:t>Little relationship between year of detection and severity</a:t>
          </a:r>
        </a:p>
      </dgm:t>
    </dgm:pt>
    <dgm:pt modelId="{198C528E-2D83-4107-B6E1-5B4367A22E2D}" type="parTrans" cxnId="{4F9F547D-3D74-4EA0-9771-E19475CD094A}">
      <dgm:prSet/>
      <dgm:spPr/>
      <dgm:t>
        <a:bodyPr/>
        <a:lstStyle/>
        <a:p>
          <a:endParaRPr lang="en-US"/>
        </a:p>
      </dgm:t>
    </dgm:pt>
    <dgm:pt modelId="{0507132C-8E6F-4612-909D-7DF151BD9204}" type="sibTrans" cxnId="{4F9F547D-3D74-4EA0-9771-E19475CD094A}">
      <dgm:prSet/>
      <dgm:spPr/>
      <dgm:t>
        <a:bodyPr/>
        <a:lstStyle/>
        <a:p>
          <a:endParaRPr lang="en-US"/>
        </a:p>
      </dgm:t>
    </dgm:pt>
    <dgm:pt modelId="{906AE46C-D098-447E-837A-8230757981EE}">
      <dgm:prSet phldrT="[Text]"/>
      <dgm:spPr/>
      <dgm:t>
        <a:bodyPr/>
        <a:lstStyle/>
        <a:p>
          <a:r>
            <a:rPr lang="en-US" dirty="0"/>
            <a:t>ND scenarios have low severity</a:t>
          </a:r>
        </a:p>
      </dgm:t>
    </dgm:pt>
    <dgm:pt modelId="{8CAD4925-097A-4715-8E58-2263D21DBE4F}" type="parTrans" cxnId="{E93C9181-FD52-4C1F-BD23-B294A6EF5DF3}">
      <dgm:prSet/>
      <dgm:spPr/>
      <dgm:t>
        <a:bodyPr/>
        <a:lstStyle/>
        <a:p>
          <a:endParaRPr lang="en-US"/>
        </a:p>
      </dgm:t>
    </dgm:pt>
    <dgm:pt modelId="{844BF1EA-B60A-46AC-A0BB-B26B4DBE2A67}" type="sibTrans" cxnId="{E93C9181-FD52-4C1F-BD23-B294A6EF5DF3}">
      <dgm:prSet/>
      <dgm:spPr/>
      <dgm:t>
        <a:bodyPr/>
        <a:lstStyle/>
        <a:p>
          <a:endParaRPr lang="en-US"/>
        </a:p>
      </dgm:t>
    </dgm:pt>
    <dgm:pt modelId="{5744336E-7285-471E-A82B-DBDFB60CA90B}">
      <dgm:prSet phldrT="[Text]"/>
      <dgm:spPr/>
      <dgm:t>
        <a:bodyPr/>
        <a:lstStyle/>
        <a:p>
          <a:r>
            <a:rPr lang="en-US" dirty="0"/>
            <a:t>Most severe scenarios are detected at some point</a:t>
          </a:r>
        </a:p>
      </dgm:t>
    </dgm:pt>
    <dgm:pt modelId="{7FBDDD58-86E9-4AD3-9760-8711964CE555}" type="parTrans" cxnId="{B2D4B826-AC3E-45C2-8795-FEDD9C130E30}">
      <dgm:prSet/>
      <dgm:spPr/>
      <dgm:t>
        <a:bodyPr/>
        <a:lstStyle/>
        <a:p>
          <a:endParaRPr lang="en-US"/>
        </a:p>
      </dgm:t>
    </dgm:pt>
    <dgm:pt modelId="{03F14044-AE7A-49C9-BCE9-33FFB6BA77CB}" type="sibTrans" cxnId="{B2D4B826-AC3E-45C2-8795-FEDD9C130E30}">
      <dgm:prSet/>
      <dgm:spPr/>
      <dgm:t>
        <a:bodyPr/>
        <a:lstStyle/>
        <a:p>
          <a:endParaRPr lang="en-US"/>
        </a:p>
      </dgm:t>
    </dgm:pt>
    <dgm:pt modelId="{026A7A1D-321F-4C28-805A-57E35D519AC2}" type="pres">
      <dgm:prSet presAssocID="{4112053F-884E-4683-92A2-4FC273B58938}" presName="linear" presStyleCnt="0">
        <dgm:presLayoutVars>
          <dgm:dir/>
          <dgm:animLvl val="lvl"/>
          <dgm:resizeHandles val="exact"/>
        </dgm:presLayoutVars>
      </dgm:prSet>
      <dgm:spPr/>
    </dgm:pt>
    <dgm:pt modelId="{45E45965-30B0-43A2-9B89-A31DE9AD268F}" type="pres">
      <dgm:prSet presAssocID="{54023B77-5B73-4339-A6F1-C04414597FE1}" presName="parentLin" presStyleCnt="0"/>
      <dgm:spPr/>
    </dgm:pt>
    <dgm:pt modelId="{96B53346-7D8E-445C-84C6-23849C1AC1FB}" type="pres">
      <dgm:prSet presAssocID="{54023B77-5B73-4339-A6F1-C04414597FE1}" presName="parentLeftMargin" presStyleLbl="node1" presStyleIdx="0" presStyleCnt="2"/>
      <dgm:spPr/>
    </dgm:pt>
    <dgm:pt modelId="{35ECCF73-D59D-4BF4-9B6A-EA5BA50F6487}" type="pres">
      <dgm:prSet presAssocID="{54023B77-5B73-4339-A6F1-C04414597F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CA1E-3EF9-42FC-9A10-BDDFBB55C789}" type="pres">
      <dgm:prSet presAssocID="{54023B77-5B73-4339-A6F1-C04414597FE1}" presName="negativeSpace" presStyleCnt="0"/>
      <dgm:spPr/>
    </dgm:pt>
    <dgm:pt modelId="{6DD41F3D-E72B-4A52-92BC-57A2F5CFD1C0}" type="pres">
      <dgm:prSet presAssocID="{54023B77-5B73-4339-A6F1-C04414597FE1}" presName="childText" presStyleLbl="conFgAcc1" presStyleIdx="0" presStyleCnt="2">
        <dgm:presLayoutVars>
          <dgm:bulletEnabled val="1"/>
        </dgm:presLayoutVars>
      </dgm:prSet>
      <dgm:spPr/>
    </dgm:pt>
    <dgm:pt modelId="{B884D166-AA12-4029-B7BA-8F8C2FEC5BC2}" type="pres">
      <dgm:prSet presAssocID="{3BDFF2D4-80D1-4201-9854-2E64C0224F1B}" presName="spaceBetweenRectangles" presStyleCnt="0"/>
      <dgm:spPr/>
    </dgm:pt>
    <dgm:pt modelId="{E88A2E9B-5257-49B0-9B38-518834299413}" type="pres">
      <dgm:prSet presAssocID="{5436B056-8030-4941-9BBB-95E486F8D77A}" presName="parentLin" presStyleCnt="0"/>
      <dgm:spPr/>
    </dgm:pt>
    <dgm:pt modelId="{83FED515-728B-4335-B012-669F0BD7B9FD}" type="pres">
      <dgm:prSet presAssocID="{5436B056-8030-4941-9BBB-95E486F8D77A}" presName="parentLeftMargin" presStyleLbl="node1" presStyleIdx="0" presStyleCnt="2"/>
      <dgm:spPr/>
    </dgm:pt>
    <dgm:pt modelId="{20BEC037-3EFD-4C75-A1F7-08CB2EEAAB02}" type="pres">
      <dgm:prSet presAssocID="{5436B056-8030-4941-9BBB-95E486F8D7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AD9087-E2B9-4B39-BE9F-2A4A7F02EDFD}" type="pres">
      <dgm:prSet presAssocID="{5436B056-8030-4941-9BBB-95E486F8D77A}" presName="negativeSpace" presStyleCnt="0"/>
      <dgm:spPr/>
    </dgm:pt>
    <dgm:pt modelId="{76ACBB63-7CAE-42E9-95F6-1347720C8E2D}" type="pres">
      <dgm:prSet presAssocID="{5436B056-8030-4941-9BBB-95E486F8D7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254E0A-925D-4A09-8534-5ABFEB7B8AD9}" type="presOf" srcId="{7C8B35DD-D7FB-4E44-A173-6B358369C743}" destId="{6DD41F3D-E72B-4A52-92BC-57A2F5CFD1C0}" srcOrd="0" destOrd="0" presId="urn:microsoft.com/office/officeart/2005/8/layout/list1"/>
    <dgm:cxn modelId="{B2D4B826-AC3E-45C2-8795-FEDD9C130E30}" srcId="{5436B056-8030-4941-9BBB-95E486F8D77A}" destId="{5744336E-7285-471E-A82B-DBDFB60CA90B}" srcOrd="2" destOrd="0" parTransId="{7FBDDD58-86E9-4AD3-9760-8711964CE555}" sibTransId="{03F14044-AE7A-49C9-BCE9-33FFB6BA77CB}"/>
    <dgm:cxn modelId="{0286245D-C53B-4262-8E4C-A7106A0F89E4}" srcId="{4112053F-884E-4683-92A2-4FC273B58938}" destId="{5436B056-8030-4941-9BBB-95E486F8D77A}" srcOrd="1" destOrd="0" parTransId="{F3350A6E-2313-4B32-BEE7-218DF34FD5EC}" sibTransId="{61011D99-74E7-4785-9DE5-B0BA3CD2700B}"/>
    <dgm:cxn modelId="{21D66B44-712A-4945-A221-A73ED7EC7A6D}" type="presOf" srcId="{4112053F-884E-4683-92A2-4FC273B58938}" destId="{026A7A1D-321F-4C28-805A-57E35D519AC2}" srcOrd="0" destOrd="0" presId="urn:microsoft.com/office/officeart/2005/8/layout/list1"/>
    <dgm:cxn modelId="{FAA67864-169D-459C-9EA8-4D753DD3CB83}" type="presOf" srcId="{5436B056-8030-4941-9BBB-95E486F8D77A}" destId="{20BEC037-3EFD-4C75-A1F7-08CB2EEAAB02}" srcOrd="1" destOrd="0" presId="urn:microsoft.com/office/officeart/2005/8/layout/list1"/>
    <dgm:cxn modelId="{4586FF67-54A5-47A4-B1FF-E6362A657E77}" type="presOf" srcId="{B095877E-926D-4447-A631-8AC040B7B068}" destId="{6DD41F3D-E72B-4A52-92BC-57A2F5CFD1C0}" srcOrd="0" destOrd="1" presId="urn:microsoft.com/office/officeart/2005/8/layout/list1"/>
    <dgm:cxn modelId="{CDF06A4A-F064-4A76-BB95-AAB732CAFD1B}" srcId="{54023B77-5B73-4339-A6F1-C04414597FE1}" destId="{B095877E-926D-4447-A631-8AC040B7B068}" srcOrd="1" destOrd="0" parTransId="{A8591021-2AED-4F98-BC99-8B16403915C7}" sibTransId="{CDB852D8-9AE1-4FC1-B243-3199FEB31B07}"/>
    <dgm:cxn modelId="{8627E558-E21F-4432-A19F-2D3576F6CC6A}" type="presOf" srcId="{5436B056-8030-4941-9BBB-95E486F8D77A}" destId="{83FED515-728B-4335-B012-669F0BD7B9FD}" srcOrd="0" destOrd="0" presId="urn:microsoft.com/office/officeart/2005/8/layout/list1"/>
    <dgm:cxn modelId="{DDC3E459-DFF4-4944-8CEA-9665E2AE5871}" type="presOf" srcId="{906AE46C-D098-447E-837A-8230757981EE}" destId="{76ACBB63-7CAE-42E9-95F6-1347720C8E2D}" srcOrd="0" destOrd="1" presId="urn:microsoft.com/office/officeart/2005/8/layout/list1"/>
    <dgm:cxn modelId="{4F9F547D-3D74-4EA0-9771-E19475CD094A}" srcId="{5436B056-8030-4941-9BBB-95E486F8D77A}" destId="{0D5429AF-B9A7-4369-A97A-D3097F56B142}" srcOrd="0" destOrd="0" parTransId="{198C528E-2D83-4107-B6E1-5B4367A22E2D}" sibTransId="{0507132C-8E6F-4612-909D-7DF151BD9204}"/>
    <dgm:cxn modelId="{E93C9181-FD52-4C1F-BD23-B294A6EF5DF3}" srcId="{5436B056-8030-4941-9BBB-95E486F8D77A}" destId="{906AE46C-D098-447E-837A-8230757981EE}" srcOrd="1" destOrd="0" parTransId="{8CAD4925-097A-4715-8E58-2263D21DBE4F}" sibTransId="{844BF1EA-B60A-46AC-A0BB-B26B4DBE2A67}"/>
    <dgm:cxn modelId="{8E48E385-3467-4E70-964D-A18BA5178A00}" type="presOf" srcId="{54023B77-5B73-4339-A6F1-C04414597FE1}" destId="{35ECCF73-D59D-4BF4-9B6A-EA5BA50F6487}" srcOrd="1" destOrd="0" presId="urn:microsoft.com/office/officeart/2005/8/layout/list1"/>
    <dgm:cxn modelId="{97812296-E682-4C0D-96E3-ADE4652135E1}" type="presOf" srcId="{5744336E-7285-471E-A82B-DBDFB60CA90B}" destId="{76ACBB63-7CAE-42E9-95F6-1347720C8E2D}" srcOrd="0" destOrd="2" presId="urn:microsoft.com/office/officeart/2005/8/layout/list1"/>
    <dgm:cxn modelId="{95ACEDA6-920C-447B-A3EA-94B218BAED4B}" srcId="{4112053F-884E-4683-92A2-4FC273B58938}" destId="{54023B77-5B73-4339-A6F1-C04414597FE1}" srcOrd="0" destOrd="0" parTransId="{2607ED0D-DCEF-4901-83AF-BA2ADB4BD53D}" sibTransId="{3BDFF2D4-80D1-4201-9854-2E64C0224F1B}"/>
    <dgm:cxn modelId="{A7CB17B3-CBEC-475B-8F1F-E6C59BDE3A0F}" srcId="{54023B77-5B73-4339-A6F1-C04414597FE1}" destId="{7C8B35DD-D7FB-4E44-A173-6B358369C743}" srcOrd="0" destOrd="0" parTransId="{5B179E3D-487D-477A-931C-8F259A02EAF2}" sibTransId="{9E4C8DF1-13E7-4460-8421-69203BEEB696}"/>
    <dgm:cxn modelId="{6E4AE6C9-E26C-462C-93A7-60727CDC18E3}" type="presOf" srcId="{0D5429AF-B9A7-4369-A97A-D3097F56B142}" destId="{76ACBB63-7CAE-42E9-95F6-1347720C8E2D}" srcOrd="0" destOrd="0" presId="urn:microsoft.com/office/officeart/2005/8/layout/list1"/>
    <dgm:cxn modelId="{BA00F4FB-BA86-46BA-9F51-05017FAA11E6}" type="presOf" srcId="{54023B77-5B73-4339-A6F1-C04414597FE1}" destId="{96B53346-7D8E-445C-84C6-23849C1AC1FB}" srcOrd="0" destOrd="0" presId="urn:microsoft.com/office/officeart/2005/8/layout/list1"/>
    <dgm:cxn modelId="{D157A289-42AB-4C3B-ADF7-5F602389AE1B}" type="presParOf" srcId="{026A7A1D-321F-4C28-805A-57E35D519AC2}" destId="{45E45965-30B0-43A2-9B89-A31DE9AD268F}" srcOrd="0" destOrd="0" presId="urn:microsoft.com/office/officeart/2005/8/layout/list1"/>
    <dgm:cxn modelId="{75ABF1E9-30B4-47BB-AB6B-191624B9A26A}" type="presParOf" srcId="{45E45965-30B0-43A2-9B89-A31DE9AD268F}" destId="{96B53346-7D8E-445C-84C6-23849C1AC1FB}" srcOrd="0" destOrd="0" presId="urn:microsoft.com/office/officeart/2005/8/layout/list1"/>
    <dgm:cxn modelId="{7B225F79-C943-4EA4-85DF-21F82FAABDBF}" type="presParOf" srcId="{45E45965-30B0-43A2-9B89-A31DE9AD268F}" destId="{35ECCF73-D59D-4BF4-9B6A-EA5BA50F6487}" srcOrd="1" destOrd="0" presId="urn:microsoft.com/office/officeart/2005/8/layout/list1"/>
    <dgm:cxn modelId="{FD3B8792-67A1-4F12-A4A5-FCC2C439A708}" type="presParOf" srcId="{026A7A1D-321F-4C28-805A-57E35D519AC2}" destId="{0FE2CA1E-3EF9-42FC-9A10-BDDFBB55C789}" srcOrd="1" destOrd="0" presId="urn:microsoft.com/office/officeart/2005/8/layout/list1"/>
    <dgm:cxn modelId="{6E13D060-9C5A-4E15-A7F0-FAFDB561C439}" type="presParOf" srcId="{026A7A1D-321F-4C28-805A-57E35D519AC2}" destId="{6DD41F3D-E72B-4A52-92BC-57A2F5CFD1C0}" srcOrd="2" destOrd="0" presId="urn:microsoft.com/office/officeart/2005/8/layout/list1"/>
    <dgm:cxn modelId="{6A09BA50-0C05-4FC0-8AA5-2B94CE8E926B}" type="presParOf" srcId="{026A7A1D-321F-4C28-805A-57E35D519AC2}" destId="{B884D166-AA12-4029-B7BA-8F8C2FEC5BC2}" srcOrd="3" destOrd="0" presId="urn:microsoft.com/office/officeart/2005/8/layout/list1"/>
    <dgm:cxn modelId="{C740D8AE-C825-4A46-A271-3CEAD035EF23}" type="presParOf" srcId="{026A7A1D-321F-4C28-805A-57E35D519AC2}" destId="{E88A2E9B-5257-49B0-9B38-518834299413}" srcOrd="4" destOrd="0" presId="urn:microsoft.com/office/officeart/2005/8/layout/list1"/>
    <dgm:cxn modelId="{70E8FF2A-7C82-4A1E-AB31-82AED2DD308B}" type="presParOf" srcId="{E88A2E9B-5257-49B0-9B38-518834299413}" destId="{83FED515-728B-4335-B012-669F0BD7B9FD}" srcOrd="0" destOrd="0" presId="urn:microsoft.com/office/officeart/2005/8/layout/list1"/>
    <dgm:cxn modelId="{DAFDA8D9-2DF2-4F9E-972C-CBAA3DEF3B5D}" type="presParOf" srcId="{E88A2E9B-5257-49B0-9B38-518834299413}" destId="{20BEC037-3EFD-4C75-A1F7-08CB2EEAAB02}" srcOrd="1" destOrd="0" presId="urn:microsoft.com/office/officeart/2005/8/layout/list1"/>
    <dgm:cxn modelId="{1F35E79B-A8DE-45CC-A929-0D3EF8F59399}" type="presParOf" srcId="{026A7A1D-321F-4C28-805A-57E35D519AC2}" destId="{AFAD9087-E2B9-4B39-BE9F-2A4A7F02EDFD}" srcOrd="5" destOrd="0" presId="urn:microsoft.com/office/officeart/2005/8/layout/list1"/>
    <dgm:cxn modelId="{540E6A39-2715-4A0F-BE5D-8E24816035FC}" type="presParOf" srcId="{026A7A1D-321F-4C28-805A-57E35D519AC2}" destId="{76ACBB63-7CAE-42E9-95F6-1347720C8E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F49A97-CBB7-4D25-8704-6544BA28962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BA9C76-547D-46F3-96E7-7D9D390D7B05}">
      <dgm:prSet/>
      <dgm:spPr/>
      <dgm:t>
        <a:bodyPr/>
        <a:lstStyle/>
        <a:p>
          <a:r>
            <a:rPr lang="en-US" dirty="0"/>
            <a:t>Model scenarios make up of uncertain drivers: choice of climate change scenario (RCP), land use scenario (LULC), and choice of climate (GCM) model</a:t>
          </a:r>
        </a:p>
      </dgm:t>
    </dgm:pt>
    <dgm:pt modelId="{BE020DB8-36A0-4F64-9A73-4FDE62B9BED1}" type="parTrans" cxnId="{3776CB0D-835E-4373-9A69-EC9E92791C91}">
      <dgm:prSet/>
      <dgm:spPr/>
      <dgm:t>
        <a:bodyPr/>
        <a:lstStyle/>
        <a:p>
          <a:endParaRPr lang="en-US"/>
        </a:p>
      </dgm:t>
    </dgm:pt>
    <dgm:pt modelId="{4F4E051E-960C-4611-82C8-2F63E3E82AC2}" type="sibTrans" cxnId="{3776CB0D-835E-4373-9A69-EC9E92791C91}">
      <dgm:prSet/>
      <dgm:spPr/>
      <dgm:t>
        <a:bodyPr/>
        <a:lstStyle/>
        <a:p>
          <a:endParaRPr lang="en-US"/>
        </a:p>
      </dgm:t>
    </dgm:pt>
    <dgm:pt modelId="{5A27CF4F-CDD0-4EEC-A410-3C0B5142879B}">
      <dgm:prSet/>
      <dgm:spPr/>
      <dgm:t>
        <a:bodyPr/>
        <a:lstStyle/>
        <a:p>
          <a:r>
            <a:rPr lang="en-US" dirty="0"/>
            <a:t>Key question: which of these factors is driving significant detections and when they occur (i.e. variance in detection time)?</a:t>
          </a:r>
        </a:p>
      </dgm:t>
    </dgm:pt>
    <dgm:pt modelId="{19AFCD45-BCDD-4ADE-B3A0-8EF8B440DDA8}" type="parTrans" cxnId="{927B34BA-2A9B-4C28-9DEF-29C315016751}">
      <dgm:prSet/>
      <dgm:spPr/>
      <dgm:t>
        <a:bodyPr/>
        <a:lstStyle/>
        <a:p>
          <a:endParaRPr lang="en-US"/>
        </a:p>
      </dgm:t>
    </dgm:pt>
    <dgm:pt modelId="{14BEFE7F-3AB6-42B6-AB5F-7898B858E2B7}" type="sibTrans" cxnId="{927B34BA-2A9B-4C28-9DEF-29C315016751}">
      <dgm:prSet/>
      <dgm:spPr/>
      <dgm:t>
        <a:bodyPr/>
        <a:lstStyle/>
        <a:p>
          <a:endParaRPr lang="en-US"/>
        </a:p>
      </dgm:t>
    </dgm:pt>
    <dgm:pt modelId="{AC587F99-F17D-4F76-B33E-DDA6F59F18BA}" type="pres">
      <dgm:prSet presAssocID="{FCF49A97-CBB7-4D25-8704-6544BA289625}" presName="vert0" presStyleCnt="0">
        <dgm:presLayoutVars>
          <dgm:dir/>
          <dgm:animOne val="branch"/>
          <dgm:animLvl val="lvl"/>
        </dgm:presLayoutVars>
      </dgm:prSet>
      <dgm:spPr/>
    </dgm:pt>
    <dgm:pt modelId="{444C0C9E-C229-4341-A9BA-7133F2AEF720}" type="pres">
      <dgm:prSet presAssocID="{B4BA9C76-547D-46F3-96E7-7D9D390D7B05}" presName="thickLine" presStyleLbl="alignNode1" presStyleIdx="0" presStyleCnt="2"/>
      <dgm:spPr/>
    </dgm:pt>
    <dgm:pt modelId="{926D3861-C0CD-49B9-9692-57BBE78F58CE}" type="pres">
      <dgm:prSet presAssocID="{B4BA9C76-547D-46F3-96E7-7D9D390D7B05}" presName="horz1" presStyleCnt="0"/>
      <dgm:spPr/>
    </dgm:pt>
    <dgm:pt modelId="{F3B17A7B-A2D2-4ABD-B697-979EE2A2D1FB}" type="pres">
      <dgm:prSet presAssocID="{B4BA9C76-547D-46F3-96E7-7D9D390D7B05}" presName="tx1" presStyleLbl="revTx" presStyleIdx="0" presStyleCnt="2"/>
      <dgm:spPr/>
    </dgm:pt>
    <dgm:pt modelId="{94F7FA34-4EA5-4D2E-BE53-C8DC3F1AC875}" type="pres">
      <dgm:prSet presAssocID="{B4BA9C76-547D-46F3-96E7-7D9D390D7B05}" presName="vert1" presStyleCnt="0"/>
      <dgm:spPr/>
    </dgm:pt>
    <dgm:pt modelId="{2DA975FA-F322-4049-A8F3-C7D0C9F11E5D}" type="pres">
      <dgm:prSet presAssocID="{5A27CF4F-CDD0-4EEC-A410-3C0B5142879B}" presName="thickLine" presStyleLbl="alignNode1" presStyleIdx="1" presStyleCnt="2"/>
      <dgm:spPr/>
    </dgm:pt>
    <dgm:pt modelId="{DF27C4DA-39F8-4219-B4FD-B4E60E9598B0}" type="pres">
      <dgm:prSet presAssocID="{5A27CF4F-CDD0-4EEC-A410-3C0B5142879B}" presName="horz1" presStyleCnt="0"/>
      <dgm:spPr/>
    </dgm:pt>
    <dgm:pt modelId="{4ED0D301-FB2A-4272-BD64-2D22E0BB0A6E}" type="pres">
      <dgm:prSet presAssocID="{5A27CF4F-CDD0-4EEC-A410-3C0B5142879B}" presName="tx1" presStyleLbl="revTx" presStyleIdx="1" presStyleCnt="2"/>
      <dgm:spPr/>
    </dgm:pt>
    <dgm:pt modelId="{D4F6269F-ECF3-4E61-8775-6067CAAF2B54}" type="pres">
      <dgm:prSet presAssocID="{5A27CF4F-CDD0-4EEC-A410-3C0B5142879B}" presName="vert1" presStyleCnt="0"/>
      <dgm:spPr/>
    </dgm:pt>
  </dgm:ptLst>
  <dgm:cxnLst>
    <dgm:cxn modelId="{FA3B760C-528B-40B5-B408-53229AD27CC6}" type="presOf" srcId="{5A27CF4F-CDD0-4EEC-A410-3C0B5142879B}" destId="{4ED0D301-FB2A-4272-BD64-2D22E0BB0A6E}" srcOrd="0" destOrd="0" presId="urn:microsoft.com/office/officeart/2008/layout/LinedList"/>
    <dgm:cxn modelId="{3776CB0D-835E-4373-9A69-EC9E92791C91}" srcId="{FCF49A97-CBB7-4D25-8704-6544BA289625}" destId="{B4BA9C76-547D-46F3-96E7-7D9D390D7B05}" srcOrd="0" destOrd="0" parTransId="{BE020DB8-36A0-4F64-9A73-4FDE62B9BED1}" sibTransId="{4F4E051E-960C-4611-82C8-2F63E3E82AC2}"/>
    <dgm:cxn modelId="{2F109E0F-1DAD-4016-956D-2F40C0075EE0}" type="presOf" srcId="{FCF49A97-CBB7-4D25-8704-6544BA289625}" destId="{AC587F99-F17D-4F76-B33E-DDA6F59F18BA}" srcOrd="0" destOrd="0" presId="urn:microsoft.com/office/officeart/2008/layout/LinedList"/>
    <dgm:cxn modelId="{B089B6A4-531B-47F5-8FB1-3481C7BE79D7}" type="presOf" srcId="{B4BA9C76-547D-46F3-96E7-7D9D390D7B05}" destId="{F3B17A7B-A2D2-4ABD-B697-979EE2A2D1FB}" srcOrd="0" destOrd="0" presId="urn:microsoft.com/office/officeart/2008/layout/LinedList"/>
    <dgm:cxn modelId="{927B34BA-2A9B-4C28-9DEF-29C315016751}" srcId="{FCF49A97-CBB7-4D25-8704-6544BA289625}" destId="{5A27CF4F-CDD0-4EEC-A410-3C0B5142879B}" srcOrd="1" destOrd="0" parTransId="{19AFCD45-BCDD-4ADE-B3A0-8EF8B440DDA8}" sibTransId="{14BEFE7F-3AB6-42B6-AB5F-7898B858E2B7}"/>
    <dgm:cxn modelId="{326EF738-AF78-4CAE-95DA-A423DD071998}" type="presParOf" srcId="{AC587F99-F17D-4F76-B33E-DDA6F59F18BA}" destId="{444C0C9E-C229-4341-A9BA-7133F2AEF720}" srcOrd="0" destOrd="0" presId="urn:microsoft.com/office/officeart/2008/layout/LinedList"/>
    <dgm:cxn modelId="{899CD972-C3DB-4FE1-B35F-17E7F892B6A2}" type="presParOf" srcId="{AC587F99-F17D-4F76-B33E-DDA6F59F18BA}" destId="{926D3861-C0CD-49B9-9692-57BBE78F58CE}" srcOrd="1" destOrd="0" presId="urn:microsoft.com/office/officeart/2008/layout/LinedList"/>
    <dgm:cxn modelId="{D2BF02E9-8221-4D11-9FA2-CA9E95D8ACA5}" type="presParOf" srcId="{926D3861-C0CD-49B9-9692-57BBE78F58CE}" destId="{F3B17A7B-A2D2-4ABD-B697-979EE2A2D1FB}" srcOrd="0" destOrd="0" presId="urn:microsoft.com/office/officeart/2008/layout/LinedList"/>
    <dgm:cxn modelId="{72DD13C5-9534-4619-91E0-7DC2FA2EFF81}" type="presParOf" srcId="{926D3861-C0CD-49B9-9692-57BBE78F58CE}" destId="{94F7FA34-4EA5-4D2E-BE53-C8DC3F1AC875}" srcOrd="1" destOrd="0" presId="urn:microsoft.com/office/officeart/2008/layout/LinedList"/>
    <dgm:cxn modelId="{ACF41093-6FD8-4A94-8235-D1B8807036B8}" type="presParOf" srcId="{AC587F99-F17D-4F76-B33E-DDA6F59F18BA}" destId="{2DA975FA-F322-4049-A8F3-C7D0C9F11E5D}" srcOrd="2" destOrd="0" presId="urn:microsoft.com/office/officeart/2008/layout/LinedList"/>
    <dgm:cxn modelId="{791AE5AB-6858-4E82-BA8C-3E899AAB3E21}" type="presParOf" srcId="{AC587F99-F17D-4F76-B33E-DDA6F59F18BA}" destId="{DF27C4DA-39F8-4219-B4FD-B4E60E9598B0}" srcOrd="3" destOrd="0" presId="urn:microsoft.com/office/officeart/2008/layout/LinedList"/>
    <dgm:cxn modelId="{8F7BDDED-1AF2-4DDA-99F7-63C6E9AEC9AC}" type="presParOf" srcId="{DF27C4DA-39F8-4219-B4FD-B4E60E9598B0}" destId="{4ED0D301-FB2A-4272-BD64-2D22E0BB0A6E}" srcOrd="0" destOrd="0" presId="urn:microsoft.com/office/officeart/2008/layout/LinedList"/>
    <dgm:cxn modelId="{83708F22-D189-4A33-8B14-03272AF6FB44}" type="presParOf" srcId="{DF27C4DA-39F8-4219-B4FD-B4E60E9598B0}" destId="{D4F6269F-ECF3-4E61-8775-6067CAAF2B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9FBD1-6A4A-4B04-9FE6-830C1E10A1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7729B-7EF4-4F0D-B3DD-B9107F37F13F}">
      <dgm:prSet phldrT="[Text]" custT="1"/>
      <dgm:spPr/>
      <dgm:t>
        <a:bodyPr/>
        <a:lstStyle/>
        <a:p>
          <a:r>
            <a:rPr lang="en-US" sz="3200" dirty="0"/>
            <a:t>Sobol variance decomposition method</a:t>
          </a:r>
        </a:p>
      </dgm:t>
    </dgm:pt>
    <dgm:pt modelId="{478D6C18-626A-4F56-81C9-FDC211784CFC}" type="parTrans" cxnId="{D3748F71-CA78-412A-A8EB-4B82C169A98C}">
      <dgm:prSet/>
      <dgm:spPr/>
      <dgm:t>
        <a:bodyPr/>
        <a:lstStyle/>
        <a:p>
          <a:endParaRPr lang="en-US"/>
        </a:p>
      </dgm:t>
    </dgm:pt>
    <dgm:pt modelId="{73B83DD7-0AD9-4915-AB5D-8B67B83D7569}" type="sibTrans" cxnId="{D3748F71-CA78-412A-A8EB-4B82C169A98C}">
      <dgm:prSet/>
      <dgm:spPr/>
      <dgm:t>
        <a:bodyPr/>
        <a:lstStyle/>
        <a:p>
          <a:endParaRPr lang="en-US"/>
        </a:p>
      </dgm:t>
    </dgm:pt>
    <dgm:pt modelId="{0EE248E0-FF9C-477C-A92A-E8BBBB0C02F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Variance in detection times primarily attributable to the choice of GCM model and then the interaction between GCM and RCP</a:t>
          </a:r>
        </a:p>
      </dgm:t>
    </dgm:pt>
    <dgm:pt modelId="{86A7CB32-36FB-4B43-9E8F-25732EDA5C3C}" type="parTrans" cxnId="{B11E458F-DB55-441F-B232-1A427421091A}">
      <dgm:prSet/>
      <dgm:spPr/>
      <dgm:t>
        <a:bodyPr/>
        <a:lstStyle/>
        <a:p>
          <a:endParaRPr lang="en-US"/>
        </a:p>
      </dgm:t>
    </dgm:pt>
    <dgm:pt modelId="{BCDB9A58-7F1B-4F95-AEBB-E342F0507EF3}" type="sibTrans" cxnId="{B11E458F-DB55-441F-B232-1A427421091A}">
      <dgm:prSet/>
      <dgm:spPr/>
      <dgm:t>
        <a:bodyPr/>
        <a:lstStyle/>
        <a:p>
          <a:endParaRPr lang="en-US"/>
        </a:p>
      </dgm:t>
    </dgm:pt>
    <dgm:pt modelId="{181BFF62-215E-4583-89B0-66B2BD3ECD90}" type="pres">
      <dgm:prSet presAssocID="{E0A9FBD1-6A4A-4B04-9FE6-830C1E10A121}" presName="Name0" presStyleCnt="0">
        <dgm:presLayoutVars>
          <dgm:dir/>
          <dgm:animLvl val="lvl"/>
          <dgm:resizeHandles val="exact"/>
        </dgm:presLayoutVars>
      </dgm:prSet>
      <dgm:spPr/>
    </dgm:pt>
    <dgm:pt modelId="{314995F0-ABCA-4D29-B33D-D9C6503710DE}" type="pres">
      <dgm:prSet presAssocID="{09F7729B-7EF4-4F0D-B3DD-B9107F37F13F}" presName="composite" presStyleCnt="0"/>
      <dgm:spPr/>
    </dgm:pt>
    <dgm:pt modelId="{6914407A-0BF6-4BAF-B9DD-47F89280A48D}" type="pres">
      <dgm:prSet presAssocID="{09F7729B-7EF4-4F0D-B3DD-B9107F37F1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6BC58FC-2BBE-40E1-9A5F-8C9CED291936}" type="pres">
      <dgm:prSet presAssocID="{09F7729B-7EF4-4F0D-B3DD-B9107F37F1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A90AF61-B59D-4C8D-BCE4-2922C4C7E67A}" type="presOf" srcId="{09F7729B-7EF4-4F0D-B3DD-B9107F37F13F}" destId="{6914407A-0BF6-4BAF-B9DD-47F89280A48D}" srcOrd="0" destOrd="0" presId="urn:microsoft.com/office/officeart/2005/8/layout/hList1"/>
    <dgm:cxn modelId="{D3748F71-CA78-412A-A8EB-4B82C169A98C}" srcId="{E0A9FBD1-6A4A-4B04-9FE6-830C1E10A121}" destId="{09F7729B-7EF4-4F0D-B3DD-B9107F37F13F}" srcOrd="0" destOrd="0" parTransId="{478D6C18-626A-4F56-81C9-FDC211784CFC}" sibTransId="{73B83DD7-0AD9-4915-AB5D-8B67B83D7569}"/>
    <dgm:cxn modelId="{B11E458F-DB55-441F-B232-1A427421091A}" srcId="{09F7729B-7EF4-4F0D-B3DD-B9107F37F13F}" destId="{0EE248E0-FF9C-477C-A92A-E8BBBB0C02FA}" srcOrd="0" destOrd="0" parTransId="{86A7CB32-36FB-4B43-9E8F-25732EDA5C3C}" sibTransId="{BCDB9A58-7F1B-4F95-AEBB-E342F0507EF3}"/>
    <dgm:cxn modelId="{A24E96AD-0DF3-4574-A11C-A70AE460E118}" type="presOf" srcId="{0EE248E0-FF9C-477C-A92A-E8BBBB0C02FA}" destId="{C6BC58FC-2BBE-40E1-9A5F-8C9CED291936}" srcOrd="0" destOrd="0" presId="urn:microsoft.com/office/officeart/2005/8/layout/hList1"/>
    <dgm:cxn modelId="{D0B9B0E4-310C-4F7C-A105-A82C362A4E30}" type="presOf" srcId="{E0A9FBD1-6A4A-4B04-9FE6-830C1E10A121}" destId="{181BFF62-215E-4583-89B0-66B2BD3ECD90}" srcOrd="0" destOrd="0" presId="urn:microsoft.com/office/officeart/2005/8/layout/hList1"/>
    <dgm:cxn modelId="{25AB0B5D-9881-4146-A951-915B62220087}" type="presParOf" srcId="{181BFF62-215E-4583-89B0-66B2BD3ECD90}" destId="{314995F0-ABCA-4D29-B33D-D9C6503710DE}" srcOrd="0" destOrd="0" presId="urn:microsoft.com/office/officeart/2005/8/layout/hList1"/>
    <dgm:cxn modelId="{88A6CCBD-CAE8-4F7E-9C2D-24A4D9CC42F0}" type="presParOf" srcId="{314995F0-ABCA-4D29-B33D-D9C6503710DE}" destId="{6914407A-0BF6-4BAF-B9DD-47F89280A48D}" srcOrd="0" destOrd="0" presId="urn:microsoft.com/office/officeart/2005/8/layout/hList1"/>
    <dgm:cxn modelId="{0DEE6D7D-18B7-4100-8FF4-3B28CE44D92A}" type="presParOf" srcId="{314995F0-ABCA-4D29-B33D-D9C6503710DE}" destId="{C6BC58FC-2BBE-40E1-9A5F-8C9CED2919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446906-7556-4864-8DCB-3230AA128C1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63C159-4536-48F0-9675-5EEFF8E5828B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D5E376F6-73EB-4D69-B33E-CA4A2F0C5435}" type="parTrans" cxnId="{907F27D2-5C63-410D-8990-6EE447A21C8D}">
      <dgm:prSet/>
      <dgm:spPr/>
      <dgm:t>
        <a:bodyPr/>
        <a:lstStyle/>
        <a:p>
          <a:endParaRPr lang="en-US"/>
        </a:p>
      </dgm:t>
    </dgm:pt>
    <dgm:pt modelId="{BEA0DEE0-01F3-4DBB-B4D1-EA080005783A}" type="sibTrans" cxnId="{907F27D2-5C63-410D-8990-6EE447A21C8D}">
      <dgm:prSet/>
      <dgm:spPr/>
      <dgm:t>
        <a:bodyPr/>
        <a:lstStyle/>
        <a:p>
          <a:endParaRPr lang="en-US"/>
        </a:p>
      </dgm:t>
    </dgm:pt>
    <dgm:pt modelId="{AC7E1B53-B8B3-4302-955B-3A1C69F1242B}">
      <dgm:prSet/>
      <dgm:spPr/>
      <dgm:t>
        <a:bodyPr/>
        <a:lstStyle/>
        <a:p>
          <a:r>
            <a:rPr lang="en-US" dirty="0"/>
            <a:t>Use historical objective values, mean and standard deviation aggregated by the decade, as features</a:t>
          </a:r>
        </a:p>
      </dgm:t>
    </dgm:pt>
    <dgm:pt modelId="{67D09351-368F-4C59-9129-7BFD16059C91}" type="parTrans" cxnId="{EC98FEEA-19C8-4532-8B5E-5F36424D2457}">
      <dgm:prSet/>
      <dgm:spPr/>
      <dgm:t>
        <a:bodyPr/>
        <a:lstStyle/>
        <a:p>
          <a:endParaRPr lang="en-US"/>
        </a:p>
      </dgm:t>
    </dgm:pt>
    <dgm:pt modelId="{572C7A97-2313-46CC-AE56-897839A44935}" type="sibTrans" cxnId="{EC98FEEA-19C8-4532-8B5E-5F36424D2457}">
      <dgm:prSet/>
      <dgm:spPr/>
      <dgm:t>
        <a:bodyPr/>
        <a:lstStyle/>
        <a:p>
          <a:endParaRPr lang="en-US"/>
        </a:p>
      </dgm:t>
    </dgm:pt>
    <dgm:pt modelId="{DFCDBA92-4359-48D7-A9CF-89BF0921A0EA}">
      <dgm:prSet/>
      <dgm:spPr/>
      <dgm:t>
        <a:bodyPr/>
        <a:lstStyle/>
        <a:p>
          <a:r>
            <a:rPr lang="en-US" dirty="0"/>
            <a:t>Training</a:t>
          </a:r>
        </a:p>
      </dgm:t>
    </dgm:pt>
    <dgm:pt modelId="{7978138E-3E7D-4F78-B640-9CDF165FB0F8}" type="parTrans" cxnId="{76EBA459-BCD4-4863-9200-5735CF70FAF3}">
      <dgm:prSet/>
      <dgm:spPr/>
      <dgm:t>
        <a:bodyPr/>
        <a:lstStyle/>
        <a:p>
          <a:endParaRPr lang="en-US"/>
        </a:p>
      </dgm:t>
    </dgm:pt>
    <dgm:pt modelId="{B2124C41-75D4-4573-B58F-58BD7FD918F7}" type="sibTrans" cxnId="{76EBA459-BCD4-4863-9200-5735CF70FAF3}">
      <dgm:prSet/>
      <dgm:spPr/>
      <dgm:t>
        <a:bodyPr/>
        <a:lstStyle/>
        <a:p>
          <a:endParaRPr lang="en-US"/>
        </a:p>
      </dgm:t>
    </dgm:pt>
    <dgm:pt modelId="{BBAD474E-E3E7-4FE3-813D-CBE1FC909A7E}">
      <dgm:prSet/>
      <dgm:spPr/>
      <dgm:t>
        <a:bodyPr/>
        <a:lstStyle/>
        <a:p>
          <a:r>
            <a:rPr lang="en-US" dirty="0"/>
            <a:t>Train logistic regression model to detect if a significant change will occur sometime between the present, t*, and a lead time L</a:t>
          </a:r>
        </a:p>
      </dgm:t>
    </dgm:pt>
    <dgm:pt modelId="{7384EE2F-E292-4A2A-9B71-326AA65FC16A}" type="parTrans" cxnId="{9585331F-EFE2-4898-8388-E0C7422D29B6}">
      <dgm:prSet/>
      <dgm:spPr/>
      <dgm:t>
        <a:bodyPr/>
        <a:lstStyle/>
        <a:p>
          <a:endParaRPr lang="en-US"/>
        </a:p>
      </dgm:t>
    </dgm:pt>
    <dgm:pt modelId="{8F97A582-2697-4461-A9FE-986A44B8ADEA}" type="sibTrans" cxnId="{9585331F-EFE2-4898-8388-E0C7422D29B6}">
      <dgm:prSet/>
      <dgm:spPr/>
      <dgm:t>
        <a:bodyPr/>
        <a:lstStyle/>
        <a:p>
          <a:endParaRPr lang="en-US"/>
        </a:p>
      </dgm:t>
    </dgm:pt>
    <dgm:pt modelId="{77368847-9AB4-4FF8-A5DE-5C71FD255D4E}">
      <dgm:prSet/>
      <dgm:spPr/>
      <dgm:t>
        <a:bodyPr/>
        <a:lstStyle/>
        <a:p>
          <a:r>
            <a:rPr lang="en-US" dirty="0"/>
            <a:t>Interpretation</a:t>
          </a:r>
        </a:p>
      </dgm:t>
    </dgm:pt>
    <dgm:pt modelId="{09A188BE-FCF6-47E7-8282-9329890DBBEF}" type="parTrans" cxnId="{AC0C2A20-59C8-45A5-B286-4FFB5CA6B1A0}">
      <dgm:prSet/>
      <dgm:spPr/>
      <dgm:t>
        <a:bodyPr/>
        <a:lstStyle/>
        <a:p>
          <a:endParaRPr lang="en-US"/>
        </a:p>
      </dgm:t>
    </dgm:pt>
    <dgm:pt modelId="{A27CE609-24C0-4299-B124-8007BBA738A7}" type="sibTrans" cxnId="{AC0C2A20-59C8-45A5-B286-4FFB5CA6B1A0}">
      <dgm:prSet/>
      <dgm:spPr/>
      <dgm:t>
        <a:bodyPr/>
        <a:lstStyle/>
        <a:p>
          <a:endParaRPr lang="en-US"/>
        </a:p>
      </dgm:t>
    </dgm:pt>
    <dgm:pt modelId="{90D3ACC6-8C47-4B34-BF7B-56FE18E5E035}">
      <dgm:prSet/>
      <dgm:spPr/>
      <dgm:t>
        <a:bodyPr/>
        <a:lstStyle/>
        <a:p>
          <a:r>
            <a:rPr lang="en-US" dirty="0"/>
            <a:t>Study model performance and trained coefficients (decision boundary) for interpretability</a:t>
          </a:r>
        </a:p>
      </dgm:t>
    </dgm:pt>
    <dgm:pt modelId="{7B0AC3FC-1759-42FC-A02D-270BD88BD169}" type="parTrans" cxnId="{A3DA3CA9-F992-4F70-905D-C3679AF37649}">
      <dgm:prSet/>
      <dgm:spPr/>
      <dgm:t>
        <a:bodyPr/>
        <a:lstStyle/>
        <a:p>
          <a:endParaRPr lang="en-US"/>
        </a:p>
      </dgm:t>
    </dgm:pt>
    <dgm:pt modelId="{EEB92002-40E0-4546-B35B-E0B44F05CCC5}" type="sibTrans" cxnId="{A3DA3CA9-F992-4F70-905D-C3679AF37649}">
      <dgm:prSet/>
      <dgm:spPr/>
      <dgm:t>
        <a:bodyPr/>
        <a:lstStyle/>
        <a:p>
          <a:endParaRPr lang="en-US"/>
        </a:p>
      </dgm:t>
    </dgm:pt>
    <dgm:pt modelId="{C4E22F79-ABC5-4286-8B1A-1514CB77D798}" type="pres">
      <dgm:prSet presAssocID="{D3446906-7556-4864-8DCB-3230AA128C1A}" presName="Name0" presStyleCnt="0">
        <dgm:presLayoutVars>
          <dgm:dir/>
          <dgm:animLvl val="lvl"/>
          <dgm:resizeHandles val="exact"/>
        </dgm:presLayoutVars>
      </dgm:prSet>
      <dgm:spPr/>
    </dgm:pt>
    <dgm:pt modelId="{2C42A6D4-96FB-4699-87A0-1E03531CEDD4}" type="pres">
      <dgm:prSet presAssocID="{7C63C159-4536-48F0-9675-5EEFF8E5828B}" presName="composite" presStyleCnt="0"/>
      <dgm:spPr/>
    </dgm:pt>
    <dgm:pt modelId="{6AF77C76-6100-46FA-8E02-0386A275BCA2}" type="pres">
      <dgm:prSet presAssocID="{7C63C159-4536-48F0-9675-5EEFF8E5828B}" presName="parTx" presStyleLbl="alignNode1" presStyleIdx="0" presStyleCnt="3">
        <dgm:presLayoutVars>
          <dgm:chMax val="0"/>
          <dgm:chPref val="0"/>
        </dgm:presLayoutVars>
      </dgm:prSet>
      <dgm:spPr/>
    </dgm:pt>
    <dgm:pt modelId="{0B6722FA-0893-46BB-A0BB-8320B12F1C39}" type="pres">
      <dgm:prSet presAssocID="{7C63C159-4536-48F0-9675-5EEFF8E5828B}" presName="desTx" presStyleLbl="alignAccFollowNode1" presStyleIdx="0" presStyleCnt="3" custLinFactNeighborX="-584" custLinFactNeighborY="-412">
        <dgm:presLayoutVars/>
      </dgm:prSet>
      <dgm:spPr/>
    </dgm:pt>
    <dgm:pt modelId="{5331DA40-78FC-4E1A-BB61-E09AC4621AE2}" type="pres">
      <dgm:prSet presAssocID="{BEA0DEE0-01F3-4DBB-B4D1-EA080005783A}" presName="space" presStyleCnt="0"/>
      <dgm:spPr/>
    </dgm:pt>
    <dgm:pt modelId="{F132BC7B-5B7E-45F5-9B29-C0599D6827B6}" type="pres">
      <dgm:prSet presAssocID="{DFCDBA92-4359-48D7-A9CF-89BF0921A0EA}" presName="composite" presStyleCnt="0"/>
      <dgm:spPr/>
    </dgm:pt>
    <dgm:pt modelId="{FADFA9E6-4E04-4538-868B-1A1ADD0288C9}" type="pres">
      <dgm:prSet presAssocID="{DFCDBA92-4359-48D7-A9CF-89BF0921A0EA}" presName="parTx" presStyleLbl="alignNode1" presStyleIdx="1" presStyleCnt="3">
        <dgm:presLayoutVars>
          <dgm:chMax val="0"/>
          <dgm:chPref val="0"/>
        </dgm:presLayoutVars>
      </dgm:prSet>
      <dgm:spPr/>
    </dgm:pt>
    <dgm:pt modelId="{E32FBFAE-3CC1-4322-AF1E-FD63F754A58B}" type="pres">
      <dgm:prSet presAssocID="{DFCDBA92-4359-48D7-A9CF-89BF0921A0EA}" presName="desTx" presStyleLbl="alignAccFollowNode1" presStyleIdx="1" presStyleCnt="3">
        <dgm:presLayoutVars/>
      </dgm:prSet>
      <dgm:spPr/>
    </dgm:pt>
    <dgm:pt modelId="{585227DB-AAB0-4DE3-ACD3-C7F772AD3855}" type="pres">
      <dgm:prSet presAssocID="{B2124C41-75D4-4573-B58F-58BD7FD918F7}" presName="space" presStyleCnt="0"/>
      <dgm:spPr/>
    </dgm:pt>
    <dgm:pt modelId="{10185514-7F23-4E39-A131-26FED0B57E83}" type="pres">
      <dgm:prSet presAssocID="{77368847-9AB4-4FF8-A5DE-5C71FD255D4E}" presName="composite" presStyleCnt="0"/>
      <dgm:spPr/>
    </dgm:pt>
    <dgm:pt modelId="{C97580A4-24E2-4B6A-8586-86D3BF6EF5A5}" type="pres">
      <dgm:prSet presAssocID="{77368847-9AB4-4FF8-A5DE-5C71FD255D4E}" presName="parTx" presStyleLbl="alignNode1" presStyleIdx="2" presStyleCnt="3">
        <dgm:presLayoutVars>
          <dgm:chMax val="0"/>
          <dgm:chPref val="0"/>
        </dgm:presLayoutVars>
      </dgm:prSet>
      <dgm:spPr/>
    </dgm:pt>
    <dgm:pt modelId="{C6B4F91A-21E4-4211-8EB1-6F2C28F6EC19}" type="pres">
      <dgm:prSet presAssocID="{77368847-9AB4-4FF8-A5DE-5C71FD255D4E}" presName="desTx" presStyleLbl="alignAccFollowNode1" presStyleIdx="2" presStyleCnt="3">
        <dgm:presLayoutVars/>
      </dgm:prSet>
      <dgm:spPr/>
    </dgm:pt>
  </dgm:ptLst>
  <dgm:cxnLst>
    <dgm:cxn modelId="{DA3F3919-CAF2-40AD-8F2C-17E3C182990B}" type="presOf" srcId="{77368847-9AB4-4FF8-A5DE-5C71FD255D4E}" destId="{C97580A4-24E2-4B6A-8586-86D3BF6EF5A5}" srcOrd="0" destOrd="0" presId="urn:microsoft.com/office/officeart/2016/7/layout/ChevronBlockProcess"/>
    <dgm:cxn modelId="{9585331F-EFE2-4898-8388-E0C7422D29B6}" srcId="{DFCDBA92-4359-48D7-A9CF-89BF0921A0EA}" destId="{BBAD474E-E3E7-4FE3-813D-CBE1FC909A7E}" srcOrd="0" destOrd="0" parTransId="{7384EE2F-E292-4A2A-9B71-326AA65FC16A}" sibTransId="{8F97A582-2697-4461-A9FE-986A44B8ADEA}"/>
    <dgm:cxn modelId="{AC0C2A20-59C8-45A5-B286-4FFB5CA6B1A0}" srcId="{D3446906-7556-4864-8DCB-3230AA128C1A}" destId="{77368847-9AB4-4FF8-A5DE-5C71FD255D4E}" srcOrd="2" destOrd="0" parTransId="{09A188BE-FCF6-47E7-8282-9329890DBBEF}" sibTransId="{A27CE609-24C0-4299-B124-8007BBA738A7}"/>
    <dgm:cxn modelId="{342CE42A-DFC1-4B12-9C8A-9E68EAE3041E}" type="presOf" srcId="{7C63C159-4536-48F0-9675-5EEFF8E5828B}" destId="{6AF77C76-6100-46FA-8E02-0386A275BCA2}" srcOrd="0" destOrd="0" presId="urn:microsoft.com/office/officeart/2016/7/layout/ChevronBlockProcess"/>
    <dgm:cxn modelId="{02DCD339-D0F2-462E-9C42-4FDFB0318360}" type="presOf" srcId="{DFCDBA92-4359-48D7-A9CF-89BF0921A0EA}" destId="{FADFA9E6-4E04-4538-868B-1A1ADD0288C9}" srcOrd="0" destOrd="0" presId="urn:microsoft.com/office/officeart/2016/7/layout/ChevronBlockProcess"/>
    <dgm:cxn modelId="{ACB3EB3C-BAAE-458C-99D9-1D4663FE0DF0}" type="presOf" srcId="{BBAD474E-E3E7-4FE3-813D-CBE1FC909A7E}" destId="{E32FBFAE-3CC1-4322-AF1E-FD63F754A58B}" srcOrd="0" destOrd="0" presId="urn:microsoft.com/office/officeart/2016/7/layout/ChevronBlockProcess"/>
    <dgm:cxn modelId="{8526F957-8F16-428B-8364-7A44C3295DAF}" type="presOf" srcId="{AC7E1B53-B8B3-4302-955B-3A1C69F1242B}" destId="{0B6722FA-0893-46BB-A0BB-8320B12F1C39}" srcOrd="0" destOrd="0" presId="urn:microsoft.com/office/officeart/2016/7/layout/ChevronBlockProcess"/>
    <dgm:cxn modelId="{36591A78-ACEC-4F1C-B6F4-434E259C2D68}" type="presOf" srcId="{90D3ACC6-8C47-4B34-BF7B-56FE18E5E035}" destId="{C6B4F91A-21E4-4211-8EB1-6F2C28F6EC19}" srcOrd="0" destOrd="0" presId="urn:microsoft.com/office/officeart/2016/7/layout/ChevronBlockProcess"/>
    <dgm:cxn modelId="{76EBA459-BCD4-4863-9200-5735CF70FAF3}" srcId="{D3446906-7556-4864-8DCB-3230AA128C1A}" destId="{DFCDBA92-4359-48D7-A9CF-89BF0921A0EA}" srcOrd="1" destOrd="0" parTransId="{7978138E-3E7D-4F78-B640-9CDF165FB0F8}" sibTransId="{B2124C41-75D4-4573-B58F-58BD7FD918F7}"/>
    <dgm:cxn modelId="{B0AD1C83-C584-4EA5-AFEA-7FAB7BC13434}" type="presOf" srcId="{D3446906-7556-4864-8DCB-3230AA128C1A}" destId="{C4E22F79-ABC5-4286-8B1A-1514CB77D798}" srcOrd="0" destOrd="0" presId="urn:microsoft.com/office/officeart/2016/7/layout/ChevronBlockProcess"/>
    <dgm:cxn modelId="{A3DA3CA9-F992-4F70-905D-C3679AF37649}" srcId="{77368847-9AB4-4FF8-A5DE-5C71FD255D4E}" destId="{90D3ACC6-8C47-4B34-BF7B-56FE18E5E035}" srcOrd="0" destOrd="0" parTransId="{7B0AC3FC-1759-42FC-A02D-270BD88BD169}" sibTransId="{EEB92002-40E0-4546-B35B-E0B44F05CCC5}"/>
    <dgm:cxn modelId="{907F27D2-5C63-410D-8990-6EE447A21C8D}" srcId="{D3446906-7556-4864-8DCB-3230AA128C1A}" destId="{7C63C159-4536-48F0-9675-5EEFF8E5828B}" srcOrd="0" destOrd="0" parTransId="{D5E376F6-73EB-4D69-B33E-CA4A2F0C5435}" sibTransId="{BEA0DEE0-01F3-4DBB-B4D1-EA080005783A}"/>
    <dgm:cxn modelId="{EC98FEEA-19C8-4532-8B5E-5F36424D2457}" srcId="{7C63C159-4536-48F0-9675-5EEFF8E5828B}" destId="{AC7E1B53-B8B3-4302-955B-3A1C69F1242B}" srcOrd="0" destOrd="0" parTransId="{67D09351-368F-4C59-9129-7BFD16059C91}" sibTransId="{572C7A97-2313-46CC-AE56-897839A44935}"/>
    <dgm:cxn modelId="{9234D5EE-0772-46C7-8D8B-573B0179829F}" type="presParOf" srcId="{C4E22F79-ABC5-4286-8B1A-1514CB77D798}" destId="{2C42A6D4-96FB-4699-87A0-1E03531CEDD4}" srcOrd="0" destOrd="0" presId="urn:microsoft.com/office/officeart/2016/7/layout/ChevronBlockProcess"/>
    <dgm:cxn modelId="{CC424030-D4A5-4822-B6C6-957E0E1B05EB}" type="presParOf" srcId="{2C42A6D4-96FB-4699-87A0-1E03531CEDD4}" destId="{6AF77C76-6100-46FA-8E02-0386A275BCA2}" srcOrd="0" destOrd="0" presId="urn:microsoft.com/office/officeart/2016/7/layout/ChevronBlockProcess"/>
    <dgm:cxn modelId="{65EEDAB9-604E-43D1-9A5A-AD595ECE8F93}" type="presParOf" srcId="{2C42A6D4-96FB-4699-87A0-1E03531CEDD4}" destId="{0B6722FA-0893-46BB-A0BB-8320B12F1C39}" srcOrd="1" destOrd="0" presId="urn:microsoft.com/office/officeart/2016/7/layout/ChevronBlockProcess"/>
    <dgm:cxn modelId="{67759220-5EBA-44F4-81E9-71B40E764515}" type="presParOf" srcId="{C4E22F79-ABC5-4286-8B1A-1514CB77D798}" destId="{5331DA40-78FC-4E1A-BB61-E09AC4621AE2}" srcOrd="1" destOrd="0" presId="urn:microsoft.com/office/officeart/2016/7/layout/ChevronBlockProcess"/>
    <dgm:cxn modelId="{505C6E78-E595-4534-AAA9-6FDBAAC4165B}" type="presParOf" srcId="{C4E22F79-ABC5-4286-8B1A-1514CB77D798}" destId="{F132BC7B-5B7E-45F5-9B29-C0599D6827B6}" srcOrd="2" destOrd="0" presId="urn:microsoft.com/office/officeart/2016/7/layout/ChevronBlockProcess"/>
    <dgm:cxn modelId="{A9E8FF91-AA43-4D68-9DD1-977A20D61FEB}" type="presParOf" srcId="{F132BC7B-5B7E-45F5-9B29-C0599D6827B6}" destId="{FADFA9E6-4E04-4538-868B-1A1ADD0288C9}" srcOrd="0" destOrd="0" presId="urn:microsoft.com/office/officeart/2016/7/layout/ChevronBlockProcess"/>
    <dgm:cxn modelId="{D0826B37-C580-45E3-B157-4D8FFE5AA17F}" type="presParOf" srcId="{F132BC7B-5B7E-45F5-9B29-C0599D6827B6}" destId="{E32FBFAE-3CC1-4322-AF1E-FD63F754A58B}" srcOrd="1" destOrd="0" presId="urn:microsoft.com/office/officeart/2016/7/layout/ChevronBlockProcess"/>
    <dgm:cxn modelId="{7B8F2743-C27E-44F6-92EC-3F520868607B}" type="presParOf" srcId="{C4E22F79-ABC5-4286-8B1A-1514CB77D798}" destId="{585227DB-AAB0-4DE3-ACD3-C7F772AD3855}" srcOrd="3" destOrd="0" presId="urn:microsoft.com/office/officeart/2016/7/layout/ChevronBlockProcess"/>
    <dgm:cxn modelId="{120F2C84-C37D-4FB2-8055-5AED84ACEEBE}" type="presParOf" srcId="{C4E22F79-ABC5-4286-8B1A-1514CB77D798}" destId="{10185514-7F23-4E39-A131-26FED0B57E83}" srcOrd="4" destOrd="0" presId="urn:microsoft.com/office/officeart/2016/7/layout/ChevronBlockProcess"/>
    <dgm:cxn modelId="{31532884-0B3D-4F8F-B557-B5473E26C412}" type="presParOf" srcId="{10185514-7F23-4E39-A131-26FED0B57E83}" destId="{C97580A4-24E2-4B6A-8586-86D3BF6EF5A5}" srcOrd="0" destOrd="0" presId="urn:microsoft.com/office/officeart/2016/7/layout/ChevronBlockProcess"/>
    <dgm:cxn modelId="{E9F5013E-7E8F-4FFC-9893-EABC40FB433E}" type="presParOf" srcId="{10185514-7F23-4E39-A131-26FED0B57E83}" destId="{C6B4F91A-21E4-4211-8EB1-6F2C28F6EC1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1B5AC9-EA13-4F62-8128-1798B69D384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58B5C4-A4E3-4D76-9177-E2291E4ADE03}">
      <dgm:prSet phldrT="[Text]"/>
      <dgm:spPr/>
      <dgm:t>
        <a:bodyPr/>
        <a:lstStyle/>
        <a:p>
          <a:r>
            <a:rPr lang="en-US" dirty="0"/>
            <a:t>Water supply reliability</a:t>
          </a:r>
        </a:p>
      </dgm:t>
    </dgm:pt>
    <dgm:pt modelId="{C5AEAC7E-75BA-42A9-BC71-14C3DFDE1D19}" type="parTrans" cxnId="{4AEB9BAE-E4F4-4FA2-BF9D-CF3FEFE25D9B}">
      <dgm:prSet/>
      <dgm:spPr/>
      <dgm:t>
        <a:bodyPr/>
        <a:lstStyle/>
        <a:p>
          <a:endParaRPr lang="en-US"/>
        </a:p>
      </dgm:t>
    </dgm:pt>
    <dgm:pt modelId="{67C02BDE-E104-4967-8B49-9165B78972A7}" type="sibTrans" cxnId="{4AEB9BAE-E4F4-4FA2-BF9D-CF3FEFE25D9B}">
      <dgm:prSet/>
      <dgm:spPr/>
      <dgm:t>
        <a:bodyPr/>
        <a:lstStyle/>
        <a:p>
          <a:endParaRPr lang="en-US"/>
        </a:p>
      </dgm:t>
    </dgm:pt>
    <dgm:pt modelId="{395E8170-3F77-4AAC-9402-C1D2D2F243B4}">
      <dgm:prSet phldrT="[Text]"/>
      <dgm:spPr/>
      <dgm:t>
        <a:bodyPr/>
        <a:lstStyle/>
        <a:p>
          <a:r>
            <a:rPr lang="en-US" dirty="0"/>
            <a:t>Strong performance overall; scores tend to improve with longer lead times and later t*</a:t>
          </a:r>
        </a:p>
      </dgm:t>
    </dgm:pt>
    <dgm:pt modelId="{2C351702-8622-4640-99E3-C5A133E21C2F}" type="parTrans" cxnId="{3F623F97-5534-4788-9733-52600E63AF16}">
      <dgm:prSet/>
      <dgm:spPr/>
      <dgm:t>
        <a:bodyPr/>
        <a:lstStyle/>
        <a:p>
          <a:endParaRPr lang="en-US"/>
        </a:p>
      </dgm:t>
    </dgm:pt>
    <dgm:pt modelId="{93B9B096-363A-4258-9214-6C9EDA322BC2}" type="sibTrans" cxnId="{3F623F97-5534-4788-9733-52600E63AF16}">
      <dgm:prSet/>
      <dgm:spPr/>
      <dgm:t>
        <a:bodyPr/>
        <a:lstStyle/>
        <a:p>
          <a:endParaRPr lang="en-US"/>
        </a:p>
      </dgm:t>
    </dgm:pt>
    <dgm:pt modelId="{B08FC31D-6940-4D6B-AC55-6383A7091E54}">
      <dgm:prSet phldrT="[Text]"/>
      <dgm:spPr/>
      <dgm:t>
        <a:bodyPr/>
        <a:lstStyle/>
        <a:p>
          <a:r>
            <a:rPr lang="en-US" dirty="0"/>
            <a:t>Flood volume</a:t>
          </a:r>
        </a:p>
      </dgm:t>
    </dgm:pt>
    <dgm:pt modelId="{D6E7116B-4920-480F-A5F2-20E3CD3502E5}" type="parTrans" cxnId="{CB425189-D3C2-487B-9EDC-F9E08D018B81}">
      <dgm:prSet/>
      <dgm:spPr/>
      <dgm:t>
        <a:bodyPr/>
        <a:lstStyle/>
        <a:p>
          <a:endParaRPr lang="en-US"/>
        </a:p>
      </dgm:t>
    </dgm:pt>
    <dgm:pt modelId="{4C21300B-7DC0-4AFE-B70D-38A505AF8AE6}" type="sibTrans" cxnId="{CB425189-D3C2-487B-9EDC-F9E08D018B81}">
      <dgm:prSet/>
      <dgm:spPr/>
      <dgm:t>
        <a:bodyPr/>
        <a:lstStyle/>
        <a:p>
          <a:endParaRPr lang="en-US"/>
        </a:p>
      </dgm:t>
    </dgm:pt>
    <dgm:pt modelId="{4A4A87E8-7911-4A78-B9E3-EE89984A0AB5}">
      <dgm:prSet phldrT="[Text]"/>
      <dgm:spPr/>
      <dgm:t>
        <a:bodyPr/>
        <a:lstStyle/>
        <a:p>
          <a:r>
            <a:rPr lang="en-US" dirty="0"/>
            <a:t>Does not predict positive class better than random except for short lead times </a:t>
          </a:r>
        </a:p>
      </dgm:t>
    </dgm:pt>
    <dgm:pt modelId="{FDE05831-18F6-4EA2-B986-630D5FC405FE}" type="parTrans" cxnId="{C7158A91-E291-48A5-8CF3-DE0759090033}">
      <dgm:prSet/>
      <dgm:spPr/>
      <dgm:t>
        <a:bodyPr/>
        <a:lstStyle/>
        <a:p>
          <a:endParaRPr lang="en-US"/>
        </a:p>
      </dgm:t>
    </dgm:pt>
    <dgm:pt modelId="{58D3D430-07CC-4128-9DD9-0637AE801B3D}" type="sibTrans" cxnId="{C7158A91-E291-48A5-8CF3-DE0759090033}">
      <dgm:prSet/>
      <dgm:spPr/>
      <dgm:t>
        <a:bodyPr/>
        <a:lstStyle/>
        <a:p>
          <a:endParaRPr lang="en-US"/>
        </a:p>
      </dgm:t>
    </dgm:pt>
    <dgm:pt modelId="{F4FC845C-310B-4D18-982D-39D25027D7CC}">
      <dgm:prSet phldrT="[Text]"/>
      <dgm:spPr/>
      <dgm:t>
        <a:bodyPr/>
        <a:lstStyle/>
        <a:p>
          <a:r>
            <a:rPr lang="en-US" dirty="0"/>
            <a:t>Learned to attribute recent extreme events with detection. Predicts negative class with near perfect accuracy (absence of extreme event)</a:t>
          </a:r>
        </a:p>
      </dgm:t>
    </dgm:pt>
    <dgm:pt modelId="{1CC76A16-56B2-4515-AC25-28E356464EB4}" type="parTrans" cxnId="{1F2F3363-198F-4688-8D2D-8982C5C4F8E8}">
      <dgm:prSet/>
      <dgm:spPr/>
      <dgm:t>
        <a:bodyPr/>
        <a:lstStyle/>
        <a:p>
          <a:endParaRPr lang="en-US"/>
        </a:p>
      </dgm:t>
    </dgm:pt>
    <dgm:pt modelId="{B02B20BB-85E6-4E58-A66E-B0EC7B29C3EF}" type="sibTrans" cxnId="{1F2F3363-198F-4688-8D2D-8982C5C4F8E8}">
      <dgm:prSet/>
      <dgm:spPr/>
      <dgm:t>
        <a:bodyPr/>
        <a:lstStyle/>
        <a:p>
          <a:endParaRPr lang="en-US"/>
        </a:p>
      </dgm:t>
    </dgm:pt>
    <dgm:pt modelId="{ACD2FD0B-7378-4326-BA9A-DA71FFC15C67}">
      <dgm:prSet phldrT="[Text]"/>
      <dgm:spPr/>
      <dgm:t>
        <a:bodyPr/>
        <a:lstStyle/>
        <a:p>
          <a:r>
            <a:rPr lang="en-US" dirty="0"/>
            <a:t>Model is worse at predicting exact timing of detection</a:t>
          </a:r>
        </a:p>
      </dgm:t>
    </dgm:pt>
    <dgm:pt modelId="{D7FE4DA1-8D3E-4E4B-B762-D572584CA19B}" type="parTrans" cxnId="{B359497D-C8E8-49DD-A78E-19D6052E6C7D}">
      <dgm:prSet/>
      <dgm:spPr/>
      <dgm:t>
        <a:bodyPr/>
        <a:lstStyle/>
        <a:p>
          <a:endParaRPr lang="en-US"/>
        </a:p>
      </dgm:t>
    </dgm:pt>
    <dgm:pt modelId="{77A9BCA2-703A-4513-9728-0216A5B4F481}" type="sibTrans" cxnId="{B359497D-C8E8-49DD-A78E-19D6052E6C7D}">
      <dgm:prSet/>
      <dgm:spPr/>
      <dgm:t>
        <a:bodyPr/>
        <a:lstStyle/>
        <a:p>
          <a:endParaRPr lang="en-US"/>
        </a:p>
      </dgm:t>
    </dgm:pt>
    <dgm:pt modelId="{F0144298-D65B-402F-A2FD-EC2B45C78C56}">
      <dgm:prSet phldrT="[Text]"/>
      <dgm:spPr/>
      <dgm:t>
        <a:bodyPr/>
        <a:lstStyle/>
        <a:p>
          <a:r>
            <a:rPr lang="en-US" dirty="0"/>
            <a:t>Supports hypothesis that flooding detections are driven by natural variability</a:t>
          </a:r>
        </a:p>
      </dgm:t>
    </dgm:pt>
    <dgm:pt modelId="{F6F09709-D6AD-4DD2-8213-8AEF393EC0EB}" type="parTrans" cxnId="{36FC5836-6A36-4FBF-8D06-0E441870048F}">
      <dgm:prSet/>
      <dgm:spPr/>
      <dgm:t>
        <a:bodyPr/>
        <a:lstStyle/>
        <a:p>
          <a:endParaRPr lang="en-US"/>
        </a:p>
      </dgm:t>
    </dgm:pt>
    <dgm:pt modelId="{D08EE086-4A61-4CB2-B3E7-6BF1F30D4685}" type="sibTrans" cxnId="{36FC5836-6A36-4FBF-8D06-0E441870048F}">
      <dgm:prSet/>
      <dgm:spPr/>
      <dgm:t>
        <a:bodyPr/>
        <a:lstStyle/>
        <a:p>
          <a:endParaRPr lang="en-US"/>
        </a:p>
      </dgm:t>
    </dgm:pt>
    <dgm:pt modelId="{E8A442FD-42F2-4DAF-A799-6B805A62C487}" type="pres">
      <dgm:prSet presAssocID="{441B5AC9-EA13-4F62-8128-1798B69D3844}" presName="linear" presStyleCnt="0">
        <dgm:presLayoutVars>
          <dgm:dir/>
          <dgm:animLvl val="lvl"/>
          <dgm:resizeHandles val="exact"/>
        </dgm:presLayoutVars>
      </dgm:prSet>
      <dgm:spPr/>
    </dgm:pt>
    <dgm:pt modelId="{562C30E4-51C1-4248-8648-E1CF326BABF3}" type="pres">
      <dgm:prSet presAssocID="{4058B5C4-A4E3-4D76-9177-E2291E4ADE03}" presName="parentLin" presStyleCnt="0"/>
      <dgm:spPr/>
    </dgm:pt>
    <dgm:pt modelId="{67CB9789-15FB-4713-9B93-0F163C52D2BD}" type="pres">
      <dgm:prSet presAssocID="{4058B5C4-A4E3-4D76-9177-E2291E4ADE03}" presName="parentLeftMargin" presStyleLbl="node1" presStyleIdx="0" presStyleCnt="2"/>
      <dgm:spPr/>
    </dgm:pt>
    <dgm:pt modelId="{D5BA28C7-6248-44F1-9C88-BC1BB875290A}" type="pres">
      <dgm:prSet presAssocID="{4058B5C4-A4E3-4D76-9177-E2291E4ADE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88070D-06C9-4737-BBF1-CC66EDF629FE}" type="pres">
      <dgm:prSet presAssocID="{4058B5C4-A4E3-4D76-9177-E2291E4ADE03}" presName="negativeSpace" presStyleCnt="0"/>
      <dgm:spPr/>
    </dgm:pt>
    <dgm:pt modelId="{198A6AD3-DA4A-4D17-AB7E-934029F39AC1}" type="pres">
      <dgm:prSet presAssocID="{4058B5C4-A4E3-4D76-9177-E2291E4ADE03}" presName="childText" presStyleLbl="conFgAcc1" presStyleIdx="0" presStyleCnt="2">
        <dgm:presLayoutVars>
          <dgm:bulletEnabled val="1"/>
        </dgm:presLayoutVars>
      </dgm:prSet>
      <dgm:spPr/>
    </dgm:pt>
    <dgm:pt modelId="{47CDBA2B-AA59-41A3-ABB1-BF95B605B903}" type="pres">
      <dgm:prSet presAssocID="{67C02BDE-E104-4967-8B49-9165B78972A7}" presName="spaceBetweenRectangles" presStyleCnt="0"/>
      <dgm:spPr/>
    </dgm:pt>
    <dgm:pt modelId="{C8E58AAE-FCE3-4B99-970B-04BE14082C51}" type="pres">
      <dgm:prSet presAssocID="{B08FC31D-6940-4D6B-AC55-6383A7091E54}" presName="parentLin" presStyleCnt="0"/>
      <dgm:spPr/>
    </dgm:pt>
    <dgm:pt modelId="{93A48C31-5B69-4B31-BC07-D74AB389564C}" type="pres">
      <dgm:prSet presAssocID="{B08FC31D-6940-4D6B-AC55-6383A7091E54}" presName="parentLeftMargin" presStyleLbl="node1" presStyleIdx="0" presStyleCnt="2"/>
      <dgm:spPr/>
    </dgm:pt>
    <dgm:pt modelId="{7139629F-DF33-4523-BC40-6115F8263E70}" type="pres">
      <dgm:prSet presAssocID="{B08FC31D-6940-4D6B-AC55-6383A7091E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C45128-18B5-424F-A54B-D3CEBB1D6692}" type="pres">
      <dgm:prSet presAssocID="{B08FC31D-6940-4D6B-AC55-6383A7091E54}" presName="negativeSpace" presStyleCnt="0"/>
      <dgm:spPr/>
    </dgm:pt>
    <dgm:pt modelId="{20FE15A9-7D0B-4BFD-9B18-010178FBE8C6}" type="pres">
      <dgm:prSet presAssocID="{B08FC31D-6940-4D6B-AC55-6383A7091E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0A2A214-8A67-445C-88EE-5459CDBDA2B5}" type="presOf" srcId="{F0144298-D65B-402F-A2FD-EC2B45C78C56}" destId="{20FE15A9-7D0B-4BFD-9B18-010178FBE8C6}" srcOrd="0" destOrd="2" presId="urn:microsoft.com/office/officeart/2005/8/layout/list1"/>
    <dgm:cxn modelId="{82F8FF16-C91B-4623-BA3F-7EA050BECC66}" type="presOf" srcId="{395E8170-3F77-4AAC-9402-C1D2D2F243B4}" destId="{198A6AD3-DA4A-4D17-AB7E-934029F39AC1}" srcOrd="0" destOrd="0" presId="urn:microsoft.com/office/officeart/2005/8/layout/list1"/>
    <dgm:cxn modelId="{00A39E28-E511-490C-9E6D-C9DEF035194F}" type="presOf" srcId="{B08FC31D-6940-4D6B-AC55-6383A7091E54}" destId="{93A48C31-5B69-4B31-BC07-D74AB389564C}" srcOrd="0" destOrd="0" presId="urn:microsoft.com/office/officeart/2005/8/layout/list1"/>
    <dgm:cxn modelId="{36FC5836-6A36-4FBF-8D06-0E441870048F}" srcId="{B08FC31D-6940-4D6B-AC55-6383A7091E54}" destId="{F0144298-D65B-402F-A2FD-EC2B45C78C56}" srcOrd="2" destOrd="0" parTransId="{F6F09709-D6AD-4DD2-8213-8AEF393EC0EB}" sibTransId="{D08EE086-4A61-4CB2-B3E7-6BF1F30D4685}"/>
    <dgm:cxn modelId="{0413163B-111B-4361-8D61-1BEF5CEB815C}" type="presOf" srcId="{4058B5C4-A4E3-4D76-9177-E2291E4ADE03}" destId="{67CB9789-15FB-4713-9B93-0F163C52D2BD}" srcOrd="0" destOrd="0" presId="urn:microsoft.com/office/officeart/2005/8/layout/list1"/>
    <dgm:cxn modelId="{A274823F-2900-4A0B-B4A6-23866B3F1768}" type="presOf" srcId="{F4FC845C-310B-4D18-982D-39D25027D7CC}" destId="{20FE15A9-7D0B-4BFD-9B18-010178FBE8C6}" srcOrd="0" destOrd="1" presId="urn:microsoft.com/office/officeart/2005/8/layout/list1"/>
    <dgm:cxn modelId="{1F2F3363-198F-4688-8D2D-8982C5C4F8E8}" srcId="{B08FC31D-6940-4D6B-AC55-6383A7091E54}" destId="{F4FC845C-310B-4D18-982D-39D25027D7CC}" srcOrd="1" destOrd="0" parTransId="{1CC76A16-56B2-4515-AC25-28E356464EB4}" sibTransId="{B02B20BB-85E6-4E58-A66E-B0EC7B29C3EF}"/>
    <dgm:cxn modelId="{BE2E046E-3D1D-4B69-8AAD-B1D5A9E0D988}" type="presOf" srcId="{ACD2FD0B-7378-4326-BA9A-DA71FFC15C67}" destId="{198A6AD3-DA4A-4D17-AB7E-934029F39AC1}" srcOrd="0" destOrd="1" presId="urn:microsoft.com/office/officeart/2005/8/layout/list1"/>
    <dgm:cxn modelId="{B359497D-C8E8-49DD-A78E-19D6052E6C7D}" srcId="{4058B5C4-A4E3-4D76-9177-E2291E4ADE03}" destId="{ACD2FD0B-7378-4326-BA9A-DA71FFC15C67}" srcOrd="1" destOrd="0" parTransId="{D7FE4DA1-8D3E-4E4B-B762-D572584CA19B}" sibTransId="{77A9BCA2-703A-4513-9728-0216A5B4F481}"/>
    <dgm:cxn modelId="{DE305085-D1AE-405E-9AAF-D9301B3EB9B3}" type="presOf" srcId="{441B5AC9-EA13-4F62-8128-1798B69D3844}" destId="{E8A442FD-42F2-4DAF-A799-6B805A62C487}" srcOrd="0" destOrd="0" presId="urn:microsoft.com/office/officeart/2005/8/layout/list1"/>
    <dgm:cxn modelId="{CB425189-D3C2-487B-9EDC-F9E08D018B81}" srcId="{441B5AC9-EA13-4F62-8128-1798B69D3844}" destId="{B08FC31D-6940-4D6B-AC55-6383A7091E54}" srcOrd="1" destOrd="0" parTransId="{D6E7116B-4920-480F-A5F2-20E3CD3502E5}" sibTransId="{4C21300B-7DC0-4AFE-B70D-38A505AF8AE6}"/>
    <dgm:cxn modelId="{C7158A91-E291-48A5-8CF3-DE0759090033}" srcId="{B08FC31D-6940-4D6B-AC55-6383A7091E54}" destId="{4A4A87E8-7911-4A78-B9E3-EE89984A0AB5}" srcOrd="0" destOrd="0" parTransId="{FDE05831-18F6-4EA2-B986-630D5FC405FE}" sibTransId="{58D3D430-07CC-4128-9DD9-0637AE801B3D}"/>
    <dgm:cxn modelId="{3F623F97-5534-4788-9733-52600E63AF16}" srcId="{4058B5C4-A4E3-4D76-9177-E2291E4ADE03}" destId="{395E8170-3F77-4AAC-9402-C1D2D2F243B4}" srcOrd="0" destOrd="0" parTransId="{2C351702-8622-4640-99E3-C5A133E21C2F}" sibTransId="{93B9B096-363A-4258-9214-6C9EDA322BC2}"/>
    <dgm:cxn modelId="{4AEB9BAE-E4F4-4FA2-BF9D-CF3FEFE25D9B}" srcId="{441B5AC9-EA13-4F62-8128-1798B69D3844}" destId="{4058B5C4-A4E3-4D76-9177-E2291E4ADE03}" srcOrd="0" destOrd="0" parTransId="{C5AEAC7E-75BA-42A9-BC71-14C3DFDE1D19}" sibTransId="{67C02BDE-E104-4967-8B49-9165B78972A7}"/>
    <dgm:cxn modelId="{087C85B4-4DBE-40F8-85D1-2A35182118CC}" type="presOf" srcId="{4A4A87E8-7911-4A78-B9E3-EE89984A0AB5}" destId="{20FE15A9-7D0B-4BFD-9B18-010178FBE8C6}" srcOrd="0" destOrd="0" presId="urn:microsoft.com/office/officeart/2005/8/layout/list1"/>
    <dgm:cxn modelId="{B807CAB7-B68C-4B02-A07E-C1F2B091FD37}" type="presOf" srcId="{B08FC31D-6940-4D6B-AC55-6383A7091E54}" destId="{7139629F-DF33-4523-BC40-6115F8263E70}" srcOrd="1" destOrd="0" presId="urn:microsoft.com/office/officeart/2005/8/layout/list1"/>
    <dgm:cxn modelId="{C4FF50FF-0002-4242-BBAC-78404D23017B}" type="presOf" srcId="{4058B5C4-A4E3-4D76-9177-E2291E4ADE03}" destId="{D5BA28C7-6248-44F1-9C88-BC1BB875290A}" srcOrd="1" destOrd="0" presId="urn:microsoft.com/office/officeart/2005/8/layout/list1"/>
    <dgm:cxn modelId="{FA902A0E-AE8B-47A9-90FF-B1F9E82326ED}" type="presParOf" srcId="{E8A442FD-42F2-4DAF-A799-6B805A62C487}" destId="{562C30E4-51C1-4248-8648-E1CF326BABF3}" srcOrd="0" destOrd="0" presId="urn:microsoft.com/office/officeart/2005/8/layout/list1"/>
    <dgm:cxn modelId="{3A61118C-F683-4799-B443-351159E53A4A}" type="presParOf" srcId="{562C30E4-51C1-4248-8648-E1CF326BABF3}" destId="{67CB9789-15FB-4713-9B93-0F163C52D2BD}" srcOrd="0" destOrd="0" presId="urn:microsoft.com/office/officeart/2005/8/layout/list1"/>
    <dgm:cxn modelId="{4DE2C072-8940-4EF7-9F47-FF6210D51B58}" type="presParOf" srcId="{562C30E4-51C1-4248-8648-E1CF326BABF3}" destId="{D5BA28C7-6248-44F1-9C88-BC1BB875290A}" srcOrd="1" destOrd="0" presId="urn:microsoft.com/office/officeart/2005/8/layout/list1"/>
    <dgm:cxn modelId="{23B5F79E-3496-4359-BD77-D10887013EF4}" type="presParOf" srcId="{E8A442FD-42F2-4DAF-A799-6B805A62C487}" destId="{8088070D-06C9-4737-BBF1-CC66EDF629FE}" srcOrd="1" destOrd="0" presId="urn:microsoft.com/office/officeart/2005/8/layout/list1"/>
    <dgm:cxn modelId="{F1E3CA93-7A56-4B01-AA62-8750FB68A056}" type="presParOf" srcId="{E8A442FD-42F2-4DAF-A799-6B805A62C487}" destId="{198A6AD3-DA4A-4D17-AB7E-934029F39AC1}" srcOrd="2" destOrd="0" presId="urn:microsoft.com/office/officeart/2005/8/layout/list1"/>
    <dgm:cxn modelId="{65883357-C94F-419C-8704-AA8F8A3EED4E}" type="presParOf" srcId="{E8A442FD-42F2-4DAF-A799-6B805A62C487}" destId="{47CDBA2B-AA59-41A3-ABB1-BF95B605B903}" srcOrd="3" destOrd="0" presId="urn:microsoft.com/office/officeart/2005/8/layout/list1"/>
    <dgm:cxn modelId="{B977DB4E-A3EF-4361-89E3-8AE5FA5776D1}" type="presParOf" srcId="{E8A442FD-42F2-4DAF-A799-6B805A62C487}" destId="{C8E58AAE-FCE3-4B99-970B-04BE14082C51}" srcOrd="4" destOrd="0" presId="urn:microsoft.com/office/officeart/2005/8/layout/list1"/>
    <dgm:cxn modelId="{6B6006DB-D101-46E5-BB4E-421CFA344E7D}" type="presParOf" srcId="{C8E58AAE-FCE3-4B99-970B-04BE14082C51}" destId="{93A48C31-5B69-4B31-BC07-D74AB389564C}" srcOrd="0" destOrd="0" presId="urn:microsoft.com/office/officeart/2005/8/layout/list1"/>
    <dgm:cxn modelId="{7C46ADCF-D3D0-4C1C-B7B9-2198F9411A1D}" type="presParOf" srcId="{C8E58AAE-FCE3-4B99-970B-04BE14082C51}" destId="{7139629F-DF33-4523-BC40-6115F8263E70}" srcOrd="1" destOrd="0" presId="urn:microsoft.com/office/officeart/2005/8/layout/list1"/>
    <dgm:cxn modelId="{86F7DC89-DB20-4A78-B142-D589699FD8FF}" type="presParOf" srcId="{E8A442FD-42F2-4DAF-A799-6B805A62C487}" destId="{32C45128-18B5-424F-A54B-D3CEBB1D6692}" srcOrd="5" destOrd="0" presId="urn:microsoft.com/office/officeart/2005/8/layout/list1"/>
    <dgm:cxn modelId="{940425EE-EC91-4C80-BDFB-9BFEAD927680}" type="presParOf" srcId="{E8A442FD-42F2-4DAF-A799-6B805A62C487}" destId="{20FE15A9-7D0B-4BFD-9B18-010178FBE8C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8B60BB-0639-45D2-86DB-B6ED0C7D54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303F6-3A73-4EBC-A1CE-26CE70D14208}">
      <dgm:prSet/>
      <dgm:spPr/>
      <dgm:t>
        <a:bodyPr/>
        <a:lstStyle/>
        <a:p>
          <a:r>
            <a:rPr lang="en-US"/>
            <a:t>Parameters for mean features trend downwards (more negative) </a:t>
          </a:r>
        </a:p>
      </dgm:t>
    </dgm:pt>
    <dgm:pt modelId="{586CEB66-1FDE-4932-8CC7-730C10AD989C}" type="parTrans" cxnId="{22F41439-FE13-464D-98A3-E3F1CC1B591D}">
      <dgm:prSet/>
      <dgm:spPr/>
      <dgm:t>
        <a:bodyPr/>
        <a:lstStyle/>
        <a:p>
          <a:endParaRPr lang="en-US"/>
        </a:p>
      </dgm:t>
    </dgm:pt>
    <dgm:pt modelId="{0FB4017F-ED31-464F-A763-0CE0F8499860}" type="sibTrans" cxnId="{22F41439-FE13-464D-98A3-E3F1CC1B591D}">
      <dgm:prSet/>
      <dgm:spPr/>
      <dgm:t>
        <a:bodyPr/>
        <a:lstStyle/>
        <a:p>
          <a:endParaRPr lang="en-US"/>
        </a:p>
      </dgm:t>
    </dgm:pt>
    <dgm:pt modelId="{EF2752CB-2039-4E0D-80EB-720C5D2AA025}">
      <dgm:prSet/>
      <dgm:spPr/>
      <dgm:t>
        <a:bodyPr/>
        <a:lstStyle/>
        <a:p>
          <a:r>
            <a:rPr lang="en-US"/>
            <a:t>Standard deviation features less interpretable but tend to be more negative outside of historical period</a:t>
          </a:r>
        </a:p>
      </dgm:t>
    </dgm:pt>
    <dgm:pt modelId="{0BF1687C-2F4F-4BCE-B7F1-C8B3B1818461}" type="parTrans" cxnId="{01EF027C-9243-4D41-AEE2-89B68F31B4DC}">
      <dgm:prSet/>
      <dgm:spPr/>
      <dgm:t>
        <a:bodyPr/>
        <a:lstStyle/>
        <a:p>
          <a:endParaRPr lang="en-US"/>
        </a:p>
      </dgm:t>
    </dgm:pt>
    <dgm:pt modelId="{27C1BA88-025F-4584-B489-A3F6DA8147EE}" type="sibTrans" cxnId="{01EF027C-9243-4D41-AEE2-89B68F31B4DC}">
      <dgm:prSet/>
      <dgm:spPr/>
      <dgm:t>
        <a:bodyPr/>
        <a:lstStyle/>
        <a:p>
          <a:endParaRPr lang="en-US"/>
        </a:p>
      </dgm:t>
    </dgm:pt>
    <dgm:pt modelId="{6CB68827-9EB1-4885-BDF5-FCB0A354962B}">
      <dgm:prSet/>
      <dgm:spPr/>
      <dgm:t>
        <a:bodyPr/>
        <a:lstStyle/>
        <a:p>
          <a:r>
            <a:rPr lang="en-US" dirty="0"/>
            <a:t>E.g. scenario with high reliability and low variance later in the projection period is not likely to become significant </a:t>
          </a:r>
        </a:p>
      </dgm:t>
    </dgm:pt>
    <dgm:pt modelId="{87E02C3C-A838-40EE-B089-BF2A7C3EA2C7}" type="parTrans" cxnId="{59A3B6EE-D0B4-4500-8D8C-175C98E96987}">
      <dgm:prSet/>
      <dgm:spPr/>
      <dgm:t>
        <a:bodyPr/>
        <a:lstStyle/>
        <a:p>
          <a:endParaRPr lang="en-US"/>
        </a:p>
      </dgm:t>
    </dgm:pt>
    <dgm:pt modelId="{EC870016-D01F-40EF-BCB6-F66195806105}" type="sibTrans" cxnId="{59A3B6EE-D0B4-4500-8D8C-175C98E96987}">
      <dgm:prSet/>
      <dgm:spPr/>
      <dgm:t>
        <a:bodyPr/>
        <a:lstStyle/>
        <a:p>
          <a:endParaRPr lang="en-US"/>
        </a:p>
      </dgm:t>
    </dgm:pt>
    <dgm:pt modelId="{3F2EE96D-1FAC-47BD-83F0-77E0468563A4}" type="pres">
      <dgm:prSet presAssocID="{688B60BB-0639-45D2-86DB-B6ED0C7D54AB}" presName="linear" presStyleCnt="0">
        <dgm:presLayoutVars>
          <dgm:animLvl val="lvl"/>
          <dgm:resizeHandles val="exact"/>
        </dgm:presLayoutVars>
      </dgm:prSet>
      <dgm:spPr/>
    </dgm:pt>
    <dgm:pt modelId="{BE7EEAC0-E09D-43EB-9788-1D62AA0BD634}" type="pres">
      <dgm:prSet presAssocID="{E45303F6-3A73-4EBC-A1CE-26CE70D142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0FCC9F-CE36-42AB-AB79-486075F1360F}" type="pres">
      <dgm:prSet presAssocID="{0FB4017F-ED31-464F-A763-0CE0F8499860}" presName="spacer" presStyleCnt="0"/>
      <dgm:spPr/>
    </dgm:pt>
    <dgm:pt modelId="{F0099EBD-16B6-4339-81A1-AD067BE0948D}" type="pres">
      <dgm:prSet presAssocID="{EF2752CB-2039-4E0D-80EB-720C5D2AA0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11768F-6580-4299-8949-210A3A5BBC08}" type="pres">
      <dgm:prSet presAssocID="{27C1BA88-025F-4584-B489-A3F6DA8147EE}" presName="spacer" presStyleCnt="0"/>
      <dgm:spPr/>
    </dgm:pt>
    <dgm:pt modelId="{1D1701C8-9FAE-4967-92D5-E95CE4FBB65C}" type="pres">
      <dgm:prSet presAssocID="{6CB68827-9EB1-4885-BDF5-FCB0A35496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076C29-4526-4D92-A9D0-A1E6CDA25332}" type="presOf" srcId="{EF2752CB-2039-4E0D-80EB-720C5D2AA025}" destId="{F0099EBD-16B6-4339-81A1-AD067BE0948D}" srcOrd="0" destOrd="0" presId="urn:microsoft.com/office/officeart/2005/8/layout/vList2"/>
    <dgm:cxn modelId="{22F41439-FE13-464D-98A3-E3F1CC1B591D}" srcId="{688B60BB-0639-45D2-86DB-B6ED0C7D54AB}" destId="{E45303F6-3A73-4EBC-A1CE-26CE70D14208}" srcOrd="0" destOrd="0" parTransId="{586CEB66-1FDE-4932-8CC7-730C10AD989C}" sibTransId="{0FB4017F-ED31-464F-A763-0CE0F8499860}"/>
    <dgm:cxn modelId="{B2451676-4AFA-4FD8-8D8C-63AF6AC99463}" type="presOf" srcId="{688B60BB-0639-45D2-86DB-B6ED0C7D54AB}" destId="{3F2EE96D-1FAC-47BD-83F0-77E0468563A4}" srcOrd="0" destOrd="0" presId="urn:microsoft.com/office/officeart/2005/8/layout/vList2"/>
    <dgm:cxn modelId="{01EF027C-9243-4D41-AEE2-89B68F31B4DC}" srcId="{688B60BB-0639-45D2-86DB-B6ED0C7D54AB}" destId="{EF2752CB-2039-4E0D-80EB-720C5D2AA025}" srcOrd="1" destOrd="0" parTransId="{0BF1687C-2F4F-4BCE-B7F1-C8B3B1818461}" sibTransId="{27C1BA88-025F-4584-B489-A3F6DA8147EE}"/>
    <dgm:cxn modelId="{D0D933AA-A897-4A5C-85DF-687E06EBC2AF}" type="presOf" srcId="{6CB68827-9EB1-4885-BDF5-FCB0A354962B}" destId="{1D1701C8-9FAE-4967-92D5-E95CE4FBB65C}" srcOrd="0" destOrd="0" presId="urn:microsoft.com/office/officeart/2005/8/layout/vList2"/>
    <dgm:cxn modelId="{B8A936D8-9AF0-46B4-AAF5-7DB74177663A}" type="presOf" srcId="{E45303F6-3A73-4EBC-A1CE-26CE70D14208}" destId="{BE7EEAC0-E09D-43EB-9788-1D62AA0BD634}" srcOrd="0" destOrd="0" presId="urn:microsoft.com/office/officeart/2005/8/layout/vList2"/>
    <dgm:cxn modelId="{59A3B6EE-D0B4-4500-8D8C-175C98E96987}" srcId="{688B60BB-0639-45D2-86DB-B6ED0C7D54AB}" destId="{6CB68827-9EB1-4885-BDF5-FCB0A354962B}" srcOrd="2" destOrd="0" parTransId="{87E02C3C-A838-40EE-B089-BF2A7C3EA2C7}" sibTransId="{EC870016-D01F-40EF-BCB6-F66195806105}"/>
    <dgm:cxn modelId="{17FA03D1-378E-461A-A85A-8B3BBA331EDD}" type="presParOf" srcId="{3F2EE96D-1FAC-47BD-83F0-77E0468563A4}" destId="{BE7EEAC0-E09D-43EB-9788-1D62AA0BD634}" srcOrd="0" destOrd="0" presId="urn:microsoft.com/office/officeart/2005/8/layout/vList2"/>
    <dgm:cxn modelId="{F3564888-7783-4AF4-B797-9B8A5519C7E5}" type="presParOf" srcId="{3F2EE96D-1FAC-47BD-83F0-77E0468563A4}" destId="{AC0FCC9F-CE36-42AB-AB79-486075F1360F}" srcOrd="1" destOrd="0" presId="urn:microsoft.com/office/officeart/2005/8/layout/vList2"/>
    <dgm:cxn modelId="{8D9CAB5B-3D73-4225-AC02-F81BF02D382B}" type="presParOf" srcId="{3F2EE96D-1FAC-47BD-83F0-77E0468563A4}" destId="{F0099EBD-16B6-4339-81A1-AD067BE0948D}" srcOrd="2" destOrd="0" presId="urn:microsoft.com/office/officeart/2005/8/layout/vList2"/>
    <dgm:cxn modelId="{0F284A51-B431-4B76-8B09-3D83DF51D01B}" type="presParOf" srcId="{3F2EE96D-1FAC-47BD-83F0-77E0468563A4}" destId="{6611768F-6580-4299-8949-210A3A5BBC08}" srcOrd="3" destOrd="0" presId="urn:microsoft.com/office/officeart/2005/8/layout/vList2"/>
    <dgm:cxn modelId="{46B366CA-1C13-4757-985F-F7D167DA5C96}" type="presParOf" srcId="{3F2EE96D-1FAC-47BD-83F0-77E0468563A4}" destId="{1D1701C8-9FAE-4967-92D5-E95CE4FBB6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06FA2-E055-4AC8-A9F9-70EA634AA1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C4123-1018-458F-86A4-8C9D429214C1}">
      <dgm:prSet/>
      <dgm:spPr/>
      <dgm:t>
        <a:bodyPr/>
        <a:lstStyle/>
        <a:p>
          <a:r>
            <a:rPr lang="en-US"/>
            <a:t>Parameters tend positive later in projection and tend negative in historical period</a:t>
          </a:r>
        </a:p>
      </dgm:t>
    </dgm:pt>
    <dgm:pt modelId="{49629E3B-EAED-4E56-9B17-B10FDC424AC7}" type="parTrans" cxnId="{52E7A380-7F61-490B-8F06-630B076834B7}">
      <dgm:prSet/>
      <dgm:spPr/>
      <dgm:t>
        <a:bodyPr/>
        <a:lstStyle/>
        <a:p>
          <a:endParaRPr lang="en-US"/>
        </a:p>
      </dgm:t>
    </dgm:pt>
    <dgm:pt modelId="{FDACFF0E-977A-43A3-964B-50E265C2AE66}" type="sibTrans" cxnId="{52E7A380-7F61-490B-8F06-630B076834B7}">
      <dgm:prSet/>
      <dgm:spPr/>
      <dgm:t>
        <a:bodyPr/>
        <a:lstStyle/>
        <a:p>
          <a:endParaRPr lang="en-US"/>
        </a:p>
      </dgm:t>
    </dgm:pt>
    <dgm:pt modelId="{79E9CC7A-4815-47F9-9174-BA610D6CBEF5}">
      <dgm:prSet/>
      <dgm:spPr/>
      <dgm:t>
        <a:bodyPr/>
        <a:lstStyle/>
        <a:p>
          <a:r>
            <a:rPr lang="en-US" dirty="0"/>
            <a:t>Detection probability higher when historical floods less extreme (if historical captures natural variability poorly – sampling uncertainty). Recent floods also increase detection probability.</a:t>
          </a:r>
        </a:p>
      </dgm:t>
    </dgm:pt>
    <dgm:pt modelId="{DB4BAD65-ABBB-42A5-90A7-5D56F186AA52}" type="parTrans" cxnId="{FF35CFC5-BA65-419C-827D-9CE624097010}">
      <dgm:prSet/>
      <dgm:spPr/>
      <dgm:t>
        <a:bodyPr/>
        <a:lstStyle/>
        <a:p>
          <a:endParaRPr lang="en-US"/>
        </a:p>
      </dgm:t>
    </dgm:pt>
    <dgm:pt modelId="{49CE7F58-2E8C-489E-86C7-A568F1492ED1}" type="sibTrans" cxnId="{FF35CFC5-BA65-419C-827D-9CE624097010}">
      <dgm:prSet/>
      <dgm:spPr/>
      <dgm:t>
        <a:bodyPr/>
        <a:lstStyle/>
        <a:p>
          <a:endParaRPr lang="en-US"/>
        </a:p>
      </dgm:t>
    </dgm:pt>
    <dgm:pt modelId="{65DC0DCF-CB22-46C4-886D-7E89B388E0F1}">
      <dgm:prSet/>
      <dgm:spPr/>
      <dgm:t>
        <a:bodyPr/>
        <a:lstStyle/>
        <a:p>
          <a:r>
            <a:rPr lang="en-US"/>
            <a:t>Standard deviation features less interpretable</a:t>
          </a:r>
        </a:p>
      </dgm:t>
    </dgm:pt>
    <dgm:pt modelId="{6F6CE5B0-6282-4E09-B8B8-7A12110AA0D0}" type="parTrans" cxnId="{5ED3B59B-CCA6-4BD6-90B8-26CE401D4B0F}">
      <dgm:prSet/>
      <dgm:spPr/>
      <dgm:t>
        <a:bodyPr/>
        <a:lstStyle/>
        <a:p>
          <a:endParaRPr lang="en-US"/>
        </a:p>
      </dgm:t>
    </dgm:pt>
    <dgm:pt modelId="{A4248A4A-BFFC-48B4-A271-F82B0EDDB7EB}" type="sibTrans" cxnId="{5ED3B59B-CCA6-4BD6-90B8-26CE401D4B0F}">
      <dgm:prSet/>
      <dgm:spPr/>
      <dgm:t>
        <a:bodyPr/>
        <a:lstStyle/>
        <a:p>
          <a:endParaRPr lang="en-US"/>
        </a:p>
      </dgm:t>
    </dgm:pt>
    <dgm:pt modelId="{74F9D864-AE60-47D8-8BD9-A0F5FD44744D}" type="pres">
      <dgm:prSet presAssocID="{BF706FA2-E055-4AC8-A9F9-70EA634AA187}" presName="linear" presStyleCnt="0">
        <dgm:presLayoutVars>
          <dgm:animLvl val="lvl"/>
          <dgm:resizeHandles val="exact"/>
        </dgm:presLayoutVars>
      </dgm:prSet>
      <dgm:spPr/>
    </dgm:pt>
    <dgm:pt modelId="{2FFBADA2-3D41-4297-9450-8D17F96E3C26}" type="pres">
      <dgm:prSet presAssocID="{348C4123-1018-458F-86A4-8C9D429214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A0A183-2025-4BD8-826D-903C1A2B3B3F}" type="pres">
      <dgm:prSet presAssocID="{FDACFF0E-977A-43A3-964B-50E265C2AE66}" presName="spacer" presStyleCnt="0"/>
      <dgm:spPr/>
    </dgm:pt>
    <dgm:pt modelId="{8FE18543-09D8-4F1D-81E2-6AE622782519}" type="pres">
      <dgm:prSet presAssocID="{79E9CC7A-4815-47F9-9174-BA610D6CB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1DC72A-B647-494A-91AE-355A8A70D5BE}" type="pres">
      <dgm:prSet presAssocID="{49CE7F58-2E8C-489E-86C7-A568F1492ED1}" presName="spacer" presStyleCnt="0"/>
      <dgm:spPr/>
    </dgm:pt>
    <dgm:pt modelId="{4EE82656-C2C1-4F62-8536-696DE77D9944}" type="pres">
      <dgm:prSet presAssocID="{65DC0DCF-CB22-46C4-886D-7E89B388E0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5A5714-B232-4383-B578-E2C6FFC6B14A}" type="presOf" srcId="{348C4123-1018-458F-86A4-8C9D429214C1}" destId="{2FFBADA2-3D41-4297-9450-8D17F96E3C26}" srcOrd="0" destOrd="0" presId="urn:microsoft.com/office/officeart/2005/8/layout/vList2"/>
    <dgm:cxn modelId="{23F00752-3FD7-4F8D-BFEC-A494675A4EC9}" type="presOf" srcId="{65DC0DCF-CB22-46C4-886D-7E89B388E0F1}" destId="{4EE82656-C2C1-4F62-8536-696DE77D9944}" srcOrd="0" destOrd="0" presId="urn:microsoft.com/office/officeart/2005/8/layout/vList2"/>
    <dgm:cxn modelId="{52E7A380-7F61-490B-8F06-630B076834B7}" srcId="{BF706FA2-E055-4AC8-A9F9-70EA634AA187}" destId="{348C4123-1018-458F-86A4-8C9D429214C1}" srcOrd="0" destOrd="0" parTransId="{49629E3B-EAED-4E56-9B17-B10FDC424AC7}" sibTransId="{FDACFF0E-977A-43A3-964B-50E265C2AE66}"/>
    <dgm:cxn modelId="{67D3A38A-805F-4184-B306-6072D2BCCC53}" type="presOf" srcId="{BF706FA2-E055-4AC8-A9F9-70EA634AA187}" destId="{74F9D864-AE60-47D8-8BD9-A0F5FD44744D}" srcOrd="0" destOrd="0" presId="urn:microsoft.com/office/officeart/2005/8/layout/vList2"/>
    <dgm:cxn modelId="{5ED3B59B-CCA6-4BD6-90B8-26CE401D4B0F}" srcId="{BF706FA2-E055-4AC8-A9F9-70EA634AA187}" destId="{65DC0DCF-CB22-46C4-886D-7E89B388E0F1}" srcOrd="2" destOrd="0" parTransId="{6F6CE5B0-6282-4E09-B8B8-7A12110AA0D0}" sibTransId="{A4248A4A-BFFC-48B4-A271-F82B0EDDB7EB}"/>
    <dgm:cxn modelId="{C45742A5-1369-4A89-ACEB-C03279FD0BE0}" type="presOf" srcId="{79E9CC7A-4815-47F9-9174-BA610D6CBEF5}" destId="{8FE18543-09D8-4F1D-81E2-6AE622782519}" srcOrd="0" destOrd="0" presId="urn:microsoft.com/office/officeart/2005/8/layout/vList2"/>
    <dgm:cxn modelId="{FF35CFC5-BA65-419C-827D-9CE624097010}" srcId="{BF706FA2-E055-4AC8-A9F9-70EA634AA187}" destId="{79E9CC7A-4815-47F9-9174-BA610D6CBEF5}" srcOrd="1" destOrd="0" parTransId="{DB4BAD65-ABBB-42A5-90A7-5D56F186AA52}" sibTransId="{49CE7F58-2E8C-489E-86C7-A568F1492ED1}"/>
    <dgm:cxn modelId="{42CC4735-0B3C-49D8-8E32-891BA3D92A85}" type="presParOf" srcId="{74F9D864-AE60-47D8-8BD9-A0F5FD44744D}" destId="{2FFBADA2-3D41-4297-9450-8D17F96E3C26}" srcOrd="0" destOrd="0" presId="urn:microsoft.com/office/officeart/2005/8/layout/vList2"/>
    <dgm:cxn modelId="{14A5660E-D5A6-4399-8B02-F01F8ED8264B}" type="presParOf" srcId="{74F9D864-AE60-47D8-8BD9-A0F5FD44744D}" destId="{FFA0A183-2025-4BD8-826D-903C1A2B3B3F}" srcOrd="1" destOrd="0" presId="urn:microsoft.com/office/officeart/2005/8/layout/vList2"/>
    <dgm:cxn modelId="{11657A95-3841-43DF-8D16-FC5E122E3C74}" type="presParOf" srcId="{74F9D864-AE60-47D8-8BD9-A0F5FD44744D}" destId="{8FE18543-09D8-4F1D-81E2-6AE622782519}" srcOrd="2" destOrd="0" presId="urn:microsoft.com/office/officeart/2005/8/layout/vList2"/>
    <dgm:cxn modelId="{F36F25C4-E2D9-439E-9535-4406D6143869}" type="presParOf" srcId="{74F9D864-AE60-47D8-8BD9-A0F5FD44744D}" destId="{C81DC72A-B647-494A-91AE-355A8A70D5BE}" srcOrd="3" destOrd="0" presId="urn:microsoft.com/office/officeart/2005/8/layout/vList2"/>
    <dgm:cxn modelId="{66A98FA8-2B87-4739-9BC9-4EE3A2724835}" type="presParOf" srcId="{74F9D864-AE60-47D8-8BD9-A0F5FD44744D}" destId="{4EE82656-C2C1-4F62-8536-696DE77D99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5112-BC04-4AFC-9235-C99922DF7DE6}">
      <dsp:nvSpPr>
        <dsp:cNvPr id="0" name=""/>
        <dsp:cNvSpPr/>
      </dsp:nvSpPr>
      <dsp:spPr>
        <a:xfrm>
          <a:off x="871" y="0"/>
          <a:ext cx="3529726" cy="3517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0" rIns="3486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SSJRB model simulations of reliability and upstream flood volume objectives on Northern California reservoir system</a:t>
          </a:r>
        </a:p>
      </dsp:txBody>
      <dsp:txXfrm>
        <a:off x="871" y="1407056"/>
        <a:ext cx="3529726" cy="2110585"/>
      </dsp:txXfrm>
    </dsp:sp>
    <dsp:sp modelId="{A2222650-9D73-4E49-AA6B-872FB70332C1}">
      <dsp:nvSpPr>
        <dsp:cNvPr id="0" name=""/>
        <dsp:cNvSpPr/>
      </dsp:nvSpPr>
      <dsp:spPr>
        <a:xfrm>
          <a:off x="871" y="0"/>
          <a:ext cx="3529726" cy="140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165100" rIns="3486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71" y="0"/>
        <a:ext cx="3529726" cy="1407056"/>
      </dsp:txXfrm>
    </dsp:sp>
    <dsp:sp modelId="{7B9DD509-422D-4004-BD4F-968BB4197F67}">
      <dsp:nvSpPr>
        <dsp:cNvPr id="0" name=""/>
        <dsp:cNvSpPr/>
      </dsp:nvSpPr>
      <dsp:spPr>
        <a:xfrm>
          <a:off x="3812976" y="0"/>
          <a:ext cx="3529726" cy="3517642"/>
        </a:xfrm>
        <a:prstGeom prst="rect">
          <a:avLst/>
        </a:prstGeom>
        <a:solidFill>
          <a:schemeClr val="accent2">
            <a:hueOff val="764135"/>
            <a:satOff val="-2558"/>
            <a:lumOff val="883"/>
            <a:alphaOff val="0"/>
          </a:schemeClr>
        </a:solidFill>
        <a:ln w="12700" cap="flat" cmpd="sng" algn="ctr">
          <a:solidFill>
            <a:schemeClr val="accent2">
              <a:hueOff val="764135"/>
              <a:satOff val="-2558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0" rIns="3486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changes using nonparametric Mann Whitney U (MWU) significance test – null hypothesis is that both X and Y come from the same distribution</a:t>
          </a:r>
        </a:p>
      </dsp:txBody>
      <dsp:txXfrm>
        <a:off x="3812976" y="1407056"/>
        <a:ext cx="3529726" cy="2110585"/>
      </dsp:txXfrm>
    </dsp:sp>
    <dsp:sp modelId="{BE04A3F5-104F-42D6-99F1-1F355FE46B88}">
      <dsp:nvSpPr>
        <dsp:cNvPr id="0" name=""/>
        <dsp:cNvSpPr/>
      </dsp:nvSpPr>
      <dsp:spPr>
        <a:xfrm>
          <a:off x="3812976" y="0"/>
          <a:ext cx="3529726" cy="140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165100" rIns="3486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12976" y="0"/>
        <a:ext cx="3529726" cy="1407056"/>
      </dsp:txXfrm>
    </dsp:sp>
    <dsp:sp modelId="{28670C9D-999A-4789-A8B3-2F3F4E20B2E1}">
      <dsp:nvSpPr>
        <dsp:cNvPr id="0" name=""/>
        <dsp:cNvSpPr/>
      </dsp:nvSpPr>
      <dsp:spPr>
        <a:xfrm>
          <a:off x="7625081" y="0"/>
          <a:ext cx="3529726" cy="3517642"/>
        </a:xfrm>
        <a:prstGeom prst="rect">
          <a:avLst/>
        </a:prstGeom>
        <a:solidFill>
          <a:schemeClr val="accent2">
            <a:hueOff val="1528270"/>
            <a:satOff val="-5115"/>
            <a:lumOff val="1766"/>
            <a:alphaOff val="0"/>
          </a:schemeClr>
        </a:solidFill>
        <a:ln w="12700" cap="flat" cmpd="sng" algn="ctr">
          <a:solidFill>
            <a:schemeClr val="accent2">
              <a:hueOff val="1528270"/>
              <a:satOff val="-5115"/>
              <a:lumOff val="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0" rIns="3486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MWU on 30-year rolling windows in model objectives against the historical period (1951-2000)</a:t>
          </a:r>
        </a:p>
      </dsp:txBody>
      <dsp:txXfrm>
        <a:off x="7625081" y="1407056"/>
        <a:ext cx="3529726" cy="2110585"/>
      </dsp:txXfrm>
    </dsp:sp>
    <dsp:sp modelId="{EC25F58B-60EC-4C52-ABC7-3CFCACEF7AAD}">
      <dsp:nvSpPr>
        <dsp:cNvPr id="0" name=""/>
        <dsp:cNvSpPr/>
      </dsp:nvSpPr>
      <dsp:spPr>
        <a:xfrm>
          <a:off x="7625081" y="0"/>
          <a:ext cx="3529726" cy="140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59" tIns="165100" rIns="3486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625081" y="0"/>
        <a:ext cx="3529726" cy="1407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ABDA-6938-4DF7-B64B-6040AD35746C}">
      <dsp:nvSpPr>
        <dsp:cNvPr id="0" name=""/>
        <dsp:cNvSpPr/>
      </dsp:nvSpPr>
      <dsp:spPr>
        <a:xfrm>
          <a:off x="0" y="457"/>
          <a:ext cx="44203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B3CB-3EBE-4FA3-A629-4ADE70381AC9}">
      <dsp:nvSpPr>
        <dsp:cNvPr id="0" name=""/>
        <dsp:cNvSpPr/>
      </dsp:nvSpPr>
      <dsp:spPr>
        <a:xfrm>
          <a:off x="0" y="457"/>
          <a:ext cx="4420322" cy="7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Reliability objective far more likely to detect change within the century, detections characterized by nonstationarity and long-term change</a:t>
          </a:r>
        </a:p>
      </dsp:txBody>
      <dsp:txXfrm>
        <a:off x="0" y="457"/>
        <a:ext cx="4420322" cy="748899"/>
      </dsp:txXfrm>
    </dsp:sp>
    <dsp:sp modelId="{52502A6A-7F09-46CD-8808-6B4B4DBDBD23}">
      <dsp:nvSpPr>
        <dsp:cNvPr id="0" name=""/>
        <dsp:cNvSpPr/>
      </dsp:nvSpPr>
      <dsp:spPr>
        <a:xfrm>
          <a:off x="0" y="749356"/>
          <a:ext cx="44203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CEBE-5E33-4EE2-8344-75852C9F10B5}">
      <dsp:nvSpPr>
        <dsp:cNvPr id="0" name=""/>
        <dsp:cNvSpPr/>
      </dsp:nvSpPr>
      <dsp:spPr>
        <a:xfrm>
          <a:off x="0" y="749356"/>
          <a:ext cx="4420322" cy="7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Flooding objective has low detection rate, detections characterized by natural variability</a:t>
          </a:r>
        </a:p>
      </dsp:txBody>
      <dsp:txXfrm>
        <a:off x="0" y="749356"/>
        <a:ext cx="4420322" cy="748899"/>
      </dsp:txXfrm>
    </dsp:sp>
    <dsp:sp modelId="{D2874E03-F26F-4D0A-BABE-E5A598500060}">
      <dsp:nvSpPr>
        <dsp:cNvPr id="0" name=""/>
        <dsp:cNvSpPr/>
      </dsp:nvSpPr>
      <dsp:spPr>
        <a:xfrm>
          <a:off x="0" y="1498256"/>
          <a:ext cx="44203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6DC0E-55D5-446A-AA6E-EB8098628D1E}">
      <dsp:nvSpPr>
        <dsp:cNvPr id="0" name=""/>
        <dsp:cNvSpPr/>
      </dsp:nvSpPr>
      <dsp:spPr>
        <a:xfrm>
          <a:off x="0" y="1498256"/>
          <a:ext cx="4420322" cy="7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Variability in detection time attributable to the choice in climate model and its interaction with the emissions pathway</a:t>
          </a:r>
        </a:p>
      </dsp:txBody>
      <dsp:txXfrm>
        <a:off x="0" y="1498256"/>
        <a:ext cx="4420322" cy="748899"/>
      </dsp:txXfrm>
    </dsp:sp>
    <dsp:sp modelId="{D5EC89B4-5980-4DEC-9AB7-2AAEFF7E3A3B}">
      <dsp:nvSpPr>
        <dsp:cNvPr id="0" name=""/>
        <dsp:cNvSpPr/>
      </dsp:nvSpPr>
      <dsp:spPr>
        <a:xfrm>
          <a:off x="0" y="2247156"/>
          <a:ext cx="44203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E5753-E7DE-4C57-839F-092DDB8E3733}">
      <dsp:nvSpPr>
        <dsp:cNvPr id="0" name=""/>
        <dsp:cNvSpPr/>
      </dsp:nvSpPr>
      <dsp:spPr>
        <a:xfrm>
          <a:off x="0" y="2247156"/>
          <a:ext cx="4420322" cy="7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 classifier performs well in predicting detection in water supply, but not the precise timing </a:t>
          </a:r>
        </a:p>
      </dsp:txBody>
      <dsp:txXfrm>
        <a:off x="0" y="2247156"/>
        <a:ext cx="4420322" cy="748899"/>
      </dsp:txXfrm>
    </dsp:sp>
    <dsp:sp modelId="{0986F8EB-DBD8-4838-BB04-3EAAF1C1BB66}">
      <dsp:nvSpPr>
        <dsp:cNvPr id="0" name=""/>
        <dsp:cNvSpPr/>
      </dsp:nvSpPr>
      <dsp:spPr>
        <a:xfrm>
          <a:off x="0" y="2996056"/>
          <a:ext cx="44203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F0A7-4473-463C-8B2E-D886D40FF023}">
      <dsp:nvSpPr>
        <dsp:cNvPr id="0" name=""/>
        <dsp:cNvSpPr/>
      </dsp:nvSpPr>
      <dsp:spPr>
        <a:xfrm>
          <a:off x="0" y="2996056"/>
          <a:ext cx="4420322" cy="7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 classifier only performs well in short lead times for flooding – likely to be driven by extreme events</a:t>
          </a:r>
        </a:p>
      </dsp:txBody>
      <dsp:txXfrm>
        <a:off x="0" y="2996056"/>
        <a:ext cx="4420322" cy="748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58EEC-FF2C-4ECE-BE91-F536D98D95D4}">
      <dsp:nvSpPr>
        <dsp:cNvPr id="0" name=""/>
        <dsp:cNvSpPr/>
      </dsp:nvSpPr>
      <dsp:spPr>
        <a:xfrm>
          <a:off x="0" y="55268"/>
          <a:ext cx="5021182" cy="154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 the end of the projection period: 89.8% of scenarios were significant in water supply and only 13.3% were significant for flooding</a:t>
          </a:r>
        </a:p>
      </dsp:txBody>
      <dsp:txXfrm>
        <a:off x="75391" y="130659"/>
        <a:ext cx="4870400" cy="1393618"/>
      </dsp:txXfrm>
    </dsp:sp>
    <dsp:sp modelId="{D2215BC0-7585-46C6-896B-2D48A711F33C}">
      <dsp:nvSpPr>
        <dsp:cNvPr id="0" name=""/>
        <dsp:cNvSpPr/>
      </dsp:nvSpPr>
      <dsp:spPr>
        <a:xfrm>
          <a:off x="0" y="1663028"/>
          <a:ext cx="5021182" cy="154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Water supply scenarios are more likely to be detected earlier than later</a:t>
          </a:r>
        </a:p>
      </dsp:txBody>
      <dsp:txXfrm>
        <a:off x="75391" y="1738419"/>
        <a:ext cx="4870400" cy="1393618"/>
      </dsp:txXfrm>
    </dsp:sp>
    <dsp:sp modelId="{CC22B9B6-E0B5-4A70-8631-C6C0B68C1590}">
      <dsp:nvSpPr>
        <dsp:cNvPr id="0" name=""/>
        <dsp:cNvSpPr/>
      </dsp:nvSpPr>
      <dsp:spPr>
        <a:xfrm>
          <a:off x="0" y="3270788"/>
          <a:ext cx="5021182" cy="154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little pattern in when flooding scenarios are first detected</a:t>
          </a:r>
        </a:p>
      </dsp:txBody>
      <dsp:txXfrm>
        <a:off x="75391" y="3346179"/>
        <a:ext cx="4870400" cy="1393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41F3D-E72B-4A52-92BC-57A2F5CFD1C0}">
      <dsp:nvSpPr>
        <dsp:cNvPr id="0" name=""/>
        <dsp:cNvSpPr/>
      </dsp:nvSpPr>
      <dsp:spPr>
        <a:xfrm>
          <a:off x="0" y="505189"/>
          <a:ext cx="3927651" cy="18852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29" tIns="395732" rIns="30482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Severe scenarios more likely to be detected earlier than later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Scenarios with no detection (ND) have low severity</a:t>
          </a:r>
        </a:p>
      </dsp:txBody>
      <dsp:txXfrm>
        <a:off x="0" y="505189"/>
        <a:ext cx="3927651" cy="1885275"/>
      </dsp:txXfrm>
    </dsp:sp>
    <dsp:sp modelId="{35ECCF73-D59D-4BF4-9B6A-EA5BA50F6487}">
      <dsp:nvSpPr>
        <dsp:cNvPr id="0" name=""/>
        <dsp:cNvSpPr/>
      </dsp:nvSpPr>
      <dsp:spPr>
        <a:xfrm>
          <a:off x="196382" y="224749"/>
          <a:ext cx="2749355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3919" tIns="0" rIns="1039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Water supply reliability</a:t>
          </a:r>
        </a:p>
      </dsp:txBody>
      <dsp:txXfrm>
        <a:off x="223762" y="252129"/>
        <a:ext cx="2694595" cy="506120"/>
      </dsp:txXfrm>
    </dsp:sp>
    <dsp:sp modelId="{76ACBB63-7CAE-42E9-95F6-1347720C8E2D}">
      <dsp:nvSpPr>
        <dsp:cNvPr id="0" name=""/>
        <dsp:cNvSpPr/>
      </dsp:nvSpPr>
      <dsp:spPr>
        <a:xfrm>
          <a:off x="0" y="2773504"/>
          <a:ext cx="3927651" cy="2214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29" tIns="395732" rIns="30482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Little relationship between year of detection and severity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ND scenarios have low severity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Most severe scenarios are detected at some point</a:t>
          </a:r>
        </a:p>
      </dsp:txBody>
      <dsp:txXfrm>
        <a:off x="0" y="2773504"/>
        <a:ext cx="3927651" cy="2214450"/>
      </dsp:txXfrm>
    </dsp:sp>
    <dsp:sp modelId="{20BEC037-3EFD-4C75-A1F7-08CB2EEAAB02}">
      <dsp:nvSpPr>
        <dsp:cNvPr id="0" name=""/>
        <dsp:cNvSpPr/>
      </dsp:nvSpPr>
      <dsp:spPr>
        <a:xfrm>
          <a:off x="196382" y="2493064"/>
          <a:ext cx="2749355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3919" tIns="0" rIns="10391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Upstream flood volume</a:t>
          </a:r>
        </a:p>
      </dsp:txBody>
      <dsp:txXfrm>
        <a:off x="223762" y="2520444"/>
        <a:ext cx="2694595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C0C9E-C229-4341-A9BA-7133F2AEF720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17A7B-A2D2-4ABD-B697-979EE2A2D1FB}">
      <dsp:nvSpPr>
        <dsp:cNvPr id="0" name=""/>
        <dsp:cNvSpPr/>
      </dsp:nvSpPr>
      <dsp:spPr>
        <a:xfrm>
          <a:off x="0" y="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Model scenarios make up of uncertain drivers: choice of climate change scenario (RCP), land use scenario (LULC), and choice of climate (GCM) model</a:t>
          </a:r>
        </a:p>
      </dsp:txBody>
      <dsp:txXfrm>
        <a:off x="0" y="0"/>
        <a:ext cx="11155680" cy="1758820"/>
      </dsp:txXfrm>
    </dsp:sp>
    <dsp:sp modelId="{2DA975FA-F322-4049-A8F3-C7D0C9F11E5D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accent5">
            <a:hueOff val="1504667"/>
            <a:satOff val="-159"/>
            <a:lumOff val="-2158"/>
            <a:alphaOff val="0"/>
          </a:schemeClr>
        </a:solidFill>
        <a:ln w="12700" cap="flat" cmpd="sng" algn="ctr">
          <a:solidFill>
            <a:schemeClr val="accent5">
              <a:hueOff val="1504667"/>
              <a:satOff val="-159"/>
              <a:lumOff val="-2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D301-FB2A-4272-BD64-2D22E0BB0A6E}">
      <dsp:nvSpPr>
        <dsp:cNvPr id="0" name=""/>
        <dsp:cNvSpPr/>
      </dsp:nvSpPr>
      <dsp:spPr>
        <a:xfrm>
          <a:off x="0" y="175882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Key question: which of these factors is driving significant detections and when they occur (i.e. variance in detection time)?</a:t>
          </a:r>
        </a:p>
      </dsp:txBody>
      <dsp:txXfrm>
        <a:off x="0" y="1758820"/>
        <a:ext cx="11155680" cy="1758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4407A-0BF6-4BAF-B9DD-47F89280A48D}">
      <dsp:nvSpPr>
        <dsp:cNvPr id="0" name=""/>
        <dsp:cNvSpPr/>
      </dsp:nvSpPr>
      <dsp:spPr>
        <a:xfrm>
          <a:off x="0" y="4622"/>
          <a:ext cx="5704732" cy="12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Sobol variance decomposition method</a:t>
          </a:r>
        </a:p>
      </dsp:txBody>
      <dsp:txXfrm>
        <a:off x="0" y="4622"/>
        <a:ext cx="5704732" cy="1296000"/>
      </dsp:txXfrm>
    </dsp:sp>
    <dsp:sp modelId="{C6BC58FC-2BBE-40E1-9A5F-8C9CED291936}">
      <dsp:nvSpPr>
        <dsp:cNvPr id="0" name=""/>
        <dsp:cNvSpPr/>
      </dsp:nvSpPr>
      <dsp:spPr>
        <a:xfrm>
          <a:off x="0" y="1300623"/>
          <a:ext cx="5704732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Variance in detection times primarily attributable to the choice of GCM model and then the interaction between GCM and RCP</a:t>
          </a:r>
        </a:p>
      </dsp:txBody>
      <dsp:txXfrm>
        <a:off x="0" y="1300623"/>
        <a:ext cx="5704732" cy="19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77C76-6100-46FA-8E02-0386A275BCA2}">
      <dsp:nvSpPr>
        <dsp:cNvPr id="0" name=""/>
        <dsp:cNvSpPr/>
      </dsp:nvSpPr>
      <dsp:spPr>
        <a:xfrm>
          <a:off x="9474" y="169979"/>
          <a:ext cx="3749393" cy="112481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4" tIns="138884" rIns="138884" bIns="1388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</a:p>
      </dsp:txBody>
      <dsp:txXfrm>
        <a:off x="346919" y="169979"/>
        <a:ext cx="3074503" cy="1124817"/>
      </dsp:txXfrm>
    </dsp:sp>
    <dsp:sp modelId="{0B6722FA-0893-46BB-A0BB-8320B12F1C39}">
      <dsp:nvSpPr>
        <dsp:cNvPr id="0" name=""/>
        <dsp:cNvSpPr/>
      </dsp:nvSpPr>
      <dsp:spPr>
        <a:xfrm>
          <a:off x="0" y="1286339"/>
          <a:ext cx="3411947" cy="20528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20" tIns="269620" rIns="269620" bIns="5392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historical objective values, mean and standard deviation aggregated by the decade, as features</a:t>
          </a:r>
        </a:p>
      </dsp:txBody>
      <dsp:txXfrm>
        <a:off x="0" y="1286339"/>
        <a:ext cx="3411947" cy="2052866"/>
      </dsp:txXfrm>
    </dsp:sp>
    <dsp:sp modelId="{FADFA9E6-4E04-4538-868B-1A1ADD0288C9}">
      <dsp:nvSpPr>
        <dsp:cNvPr id="0" name=""/>
        <dsp:cNvSpPr/>
      </dsp:nvSpPr>
      <dsp:spPr>
        <a:xfrm>
          <a:off x="3703143" y="169979"/>
          <a:ext cx="3749393" cy="1124817"/>
        </a:xfrm>
        <a:prstGeom prst="chevron">
          <a:avLst>
            <a:gd name="adj" fmla="val 30000"/>
          </a:avLst>
        </a:prstGeom>
        <a:solidFill>
          <a:schemeClr val="accent2">
            <a:hueOff val="764135"/>
            <a:satOff val="-2558"/>
            <a:lumOff val="883"/>
            <a:alphaOff val="0"/>
          </a:schemeClr>
        </a:solidFill>
        <a:ln w="12700" cap="flat" cmpd="sng" algn="ctr">
          <a:solidFill>
            <a:schemeClr val="accent2">
              <a:hueOff val="764135"/>
              <a:satOff val="-2558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4" tIns="138884" rIns="138884" bIns="1388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Training</a:t>
          </a:r>
        </a:p>
      </dsp:txBody>
      <dsp:txXfrm>
        <a:off x="4040588" y="169979"/>
        <a:ext cx="3074503" cy="1124817"/>
      </dsp:txXfrm>
    </dsp:sp>
    <dsp:sp modelId="{E32FBFAE-3CC1-4322-AF1E-FD63F754A58B}">
      <dsp:nvSpPr>
        <dsp:cNvPr id="0" name=""/>
        <dsp:cNvSpPr/>
      </dsp:nvSpPr>
      <dsp:spPr>
        <a:xfrm>
          <a:off x="3703143" y="1294796"/>
          <a:ext cx="3411947" cy="2052866"/>
        </a:xfrm>
        <a:prstGeom prst="rect">
          <a:avLst/>
        </a:prstGeom>
        <a:solidFill>
          <a:schemeClr val="accent2">
            <a:tint val="40000"/>
            <a:alpha val="90000"/>
            <a:hueOff val="756516"/>
            <a:satOff val="-1784"/>
            <a:lumOff val="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56516"/>
              <a:satOff val="-1784"/>
              <a:lumOff val="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20" tIns="269620" rIns="269620" bIns="5392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logistic regression model to detect if a significant change will occur sometime between the present, t*, and a lead time L</a:t>
          </a:r>
        </a:p>
      </dsp:txBody>
      <dsp:txXfrm>
        <a:off x="3703143" y="1294796"/>
        <a:ext cx="3411947" cy="2052866"/>
      </dsp:txXfrm>
    </dsp:sp>
    <dsp:sp modelId="{C97580A4-24E2-4B6A-8586-86D3BF6EF5A5}">
      <dsp:nvSpPr>
        <dsp:cNvPr id="0" name=""/>
        <dsp:cNvSpPr/>
      </dsp:nvSpPr>
      <dsp:spPr>
        <a:xfrm>
          <a:off x="7396812" y="169979"/>
          <a:ext cx="3749393" cy="1124817"/>
        </a:xfrm>
        <a:prstGeom prst="chevron">
          <a:avLst>
            <a:gd name="adj" fmla="val 30000"/>
          </a:avLst>
        </a:prstGeom>
        <a:solidFill>
          <a:schemeClr val="accent2">
            <a:hueOff val="1528270"/>
            <a:satOff val="-5115"/>
            <a:lumOff val="1766"/>
            <a:alphaOff val="0"/>
          </a:schemeClr>
        </a:solidFill>
        <a:ln w="12700" cap="flat" cmpd="sng" algn="ctr">
          <a:solidFill>
            <a:schemeClr val="accent2">
              <a:hueOff val="1528270"/>
              <a:satOff val="-5115"/>
              <a:lumOff val="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4" tIns="138884" rIns="138884" bIns="1388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Interpretation</a:t>
          </a:r>
        </a:p>
      </dsp:txBody>
      <dsp:txXfrm>
        <a:off x="7734257" y="169979"/>
        <a:ext cx="3074503" cy="1124817"/>
      </dsp:txXfrm>
    </dsp:sp>
    <dsp:sp modelId="{C6B4F91A-21E4-4211-8EB1-6F2C28F6EC19}">
      <dsp:nvSpPr>
        <dsp:cNvPr id="0" name=""/>
        <dsp:cNvSpPr/>
      </dsp:nvSpPr>
      <dsp:spPr>
        <a:xfrm>
          <a:off x="7396812" y="1294796"/>
          <a:ext cx="3411947" cy="2052866"/>
        </a:xfrm>
        <a:prstGeom prst="rect">
          <a:avLst/>
        </a:prstGeom>
        <a:solidFill>
          <a:schemeClr val="accent2">
            <a:tint val="40000"/>
            <a:alpha val="90000"/>
            <a:hueOff val="1513033"/>
            <a:satOff val="-3568"/>
            <a:lumOff val="3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13033"/>
              <a:satOff val="-3568"/>
              <a:lumOff val="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620" tIns="269620" rIns="269620" bIns="5392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Study model performance and trained coefficients (decision boundary) for interpretability</a:t>
          </a:r>
        </a:p>
      </dsp:txBody>
      <dsp:txXfrm>
        <a:off x="7396812" y="1294796"/>
        <a:ext cx="3411947" cy="205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A6AD3-DA4A-4D17-AB7E-934029F39AC1}">
      <dsp:nvSpPr>
        <dsp:cNvPr id="0" name=""/>
        <dsp:cNvSpPr/>
      </dsp:nvSpPr>
      <dsp:spPr>
        <a:xfrm>
          <a:off x="0" y="282551"/>
          <a:ext cx="3927651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29" tIns="333248" rIns="3048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Strong performance overall; scores tend to improve with longer lead times and later t*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is worse at predicting exact timing of detection</a:t>
          </a:r>
        </a:p>
      </dsp:txBody>
      <dsp:txXfrm>
        <a:off x="0" y="282551"/>
        <a:ext cx="3927651" cy="1587600"/>
      </dsp:txXfrm>
    </dsp:sp>
    <dsp:sp modelId="{D5BA28C7-6248-44F1-9C88-BC1BB875290A}">
      <dsp:nvSpPr>
        <dsp:cNvPr id="0" name=""/>
        <dsp:cNvSpPr/>
      </dsp:nvSpPr>
      <dsp:spPr>
        <a:xfrm>
          <a:off x="196382" y="46391"/>
          <a:ext cx="274935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919" tIns="0" rIns="10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Water supply reliability</a:t>
          </a:r>
        </a:p>
      </dsp:txBody>
      <dsp:txXfrm>
        <a:off x="219439" y="69448"/>
        <a:ext cx="2703241" cy="426206"/>
      </dsp:txXfrm>
    </dsp:sp>
    <dsp:sp modelId="{20FE15A9-7D0B-4BFD-9B18-010178FBE8C6}">
      <dsp:nvSpPr>
        <dsp:cNvPr id="0" name=""/>
        <dsp:cNvSpPr/>
      </dsp:nvSpPr>
      <dsp:spPr>
        <a:xfrm>
          <a:off x="0" y="2192712"/>
          <a:ext cx="3927651" cy="297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29" tIns="333248" rIns="3048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Does not predict positive class better than random except for short lead times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Learned to attribute recent extreme events with detection. Predicts negative class with near perfect accuracy (absence of extreme event)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Supports hypothesis that flooding detections are driven by natural variability</a:t>
          </a:r>
        </a:p>
      </dsp:txBody>
      <dsp:txXfrm>
        <a:off x="0" y="2192712"/>
        <a:ext cx="3927651" cy="2973600"/>
      </dsp:txXfrm>
    </dsp:sp>
    <dsp:sp modelId="{7139629F-DF33-4523-BC40-6115F8263E70}">
      <dsp:nvSpPr>
        <dsp:cNvPr id="0" name=""/>
        <dsp:cNvSpPr/>
      </dsp:nvSpPr>
      <dsp:spPr>
        <a:xfrm>
          <a:off x="196382" y="1956551"/>
          <a:ext cx="274935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919" tIns="0" rIns="10391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Flood volume</a:t>
          </a:r>
        </a:p>
      </dsp:txBody>
      <dsp:txXfrm>
        <a:off x="219439" y="1979608"/>
        <a:ext cx="2703241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EAC0-E09D-43EB-9788-1D62AA0BD634}">
      <dsp:nvSpPr>
        <dsp:cNvPr id="0" name=""/>
        <dsp:cNvSpPr/>
      </dsp:nvSpPr>
      <dsp:spPr>
        <a:xfrm>
          <a:off x="0" y="59189"/>
          <a:ext cx="5021182" cy="1541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 for mean features trend downwards (more negative) </a:t>
          </a:r>
        </a:p>
      </dsp:txBody>
      <dsp:txXfrm>
        <a:off x="75264" y="134453"/>
        <a:ext cx="4870654" cy="1391257"/>
      </dsp:txXfrm>
    </dsp:sp>
    <dsp:sp modelId="{F0099EBD-16B6-4339-81A1-AD067BE0948D}">
      <dsp:nvSpPr>
        <dsp:cNvPr id="0" name=""/>
        <dsp:cNvSpPr/>
      </dsp:nvSpPr>
      <dsp:spPr>
        <a:xfrm>
          <a:off x="0" y="1664335"/>
          <a:ext cx="5021182" cy="1541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 deviation features less interpretable but tend to be more negative outside of historical period</a:t>
          </a:r>
        </a:p>
      </dsp:txBody>
      <dsp:txXfrm>
        <a:off x="75264" y="1739599"/>
        <a:ext cx="4870654" cy="1391257"/>
      </dsp:txXfrm>
    </dsp:sp>
    <dsp:sp modelId="{1D1701C8-9FAE-4967-92D5-E95CE4FBB65C}">
      <dsp:nvSpPr>
        <dsp:cNvPr id="0" name=""/>
        <dsp:cNvSpPr/>
      </dsp:nvSpPr>
      <dsp:spPr>
        <a:xfrm>
          <a:off x="0" y="3269481"/>
          <a:ext cx="5021182" cy="1541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E.g. scenario with high reliability and low variance later in the projection period is not likely to become significant </a:t>
          </a:r>
        </a:p>
      </dsp:txBody>
      <dsp:txXfrm>
        <a:off x="75264" y="3344745"/>
        <a:ext cx="4870654" cy="13912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BADA2-3D41-4297-9450-8D17F96E3C26}">
      <dsp:nvSpPr>
        <dsp:cNvPr id="0" name=""/>
        <dsp:cNvSpPr/>
      </dsp:nvSpPr>
      <dsp:spPr>
        <a:xfrm>
          <a:off x="0" y="36228"/>
          <a:ext cx="4363279" cy="904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Parameters tend positive later in projection and tend negative in historical period</a:t>
          </a:r>
        </a:p>
      </dsp:txBody>
      <dsp:txXfrm>
        <a:off x="44178" y="80406"/>
        <a:ext cx="4274923" cy="816639"/>
      </dsp:txXfrm>
    </dsp:sp>
    <dsp:sp modelId="{8FE18543-09D8-4F1D-81E2-6AE622782519}">
      <dsp:nvSpPr>
        <dsp:cNvPr id="0" name=""/>
        <dsp:cNvSpPr/>
      </dsp:nvSpPr>
      <dsp:spPr>
        <a:xfrm>
          <a:off x="0" y="978663"/>
          <a:ext cx="4363279" cy="904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Detection probability higher when historical floods less extreme (if historical captures natural variability poorly – sampling uncertainty). Recent floods also increase detection probability.</a:t>
          </a:r>
        </a:p>
      </dsp:txBody>
      <dsp:txXfrm>
        <a:off x="44178" y="1022841"/>
        <a:ext cx="4274923" cy="816639"/>
      </dsp:txXfrm>
    </dsp:sp>
    <dsp:sp modelId="{4EE82656-C2C1-4F62-8536-696DE77D9944}">
      <dsp:nvSpPr>
        <dsp:cNvPr id="0" name=""/>
        <dsp:cNvSpPr/>
      </dsp:nvSpPr>
      <dsp:spPr>
        <a:xfrm>
          <a:off x="0" y="1921098"/>
          <a:ext cx="4363279" cy="904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deviation features less interpretable</a:t>
          </a:r>
        </a:p>
      </dsp:txBody>
      <dsp:txXfrm>
        <a:off x="44178" y="1965276"/>
        <a:ext cx="4274923" cy="81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EDB52-AFDB-F1EC-A8F6-1DF21C288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47354-56D7-016E-8D5C-24C1E1AC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Detection of nonstationary reservoir system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84311-B750-971A-587B-0CAA12E3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Matthew Chen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2D9A-FA20-43D9-F0C1-B8DA2C02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Sensitivity analysis on the year of first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3513-AABE-5C2B-3EA5-368EA9CB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996" y="4034085"/>
            <a:ext cx="5771157" cy="23441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46F917-5193-50DF-38DA-CA3A1A448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113258"/>
              </p:ext>
            </p:extLst>
          </p:nvPr>
        </p:nvGraphicFramePr>
        <p:xfrm>
          <a:off x="5734996" y="479717"/>
          <a:ext cx="5704732" cy="328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DD9356-0E67-75C8-0526-2F0DFD8C3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228" y="4121503"/>
            <a:ext cx="3151497" cy="17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1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AA7A8-381B-16D2-1620-82A7375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Can we find early warning signals of detection in the scenario pathways themselves?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E3D60-0930-85A2-9971-E32108BA8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45007"/>
              </p:ext>
            </p:extLst>
          </p:nvPr>
        </p:nvGraphicFramePr>
        <p:xfrm>
          <a:off x="516636" y="2059934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B6AD2B-BE8B-6EF3-0A21-510D78385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529" y="4964590"/>
            <a:ext cx="2596311" cy="3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95321-FA79-D431-1ABF-35273B58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538915" cy="1934172"/>
          </a:xfrm>
        </p:spPr>
        <p:txBody>
          <a:bodyPr>
            <a:norm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FF0CC23-FBB3-261D-0082-80FDAC8D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010342"/>
            <a:ext cx="6255649" cy="444151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E76087-3C18-0963-BF69-90CC7EDD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31448"/>
              </p:ext>
            </p:extLst>
          </p:nvPr>
        </p:nvGraphicFramePr>
        <p:xfrm>
          <a:off x="7746477" y="976160"/>
          <a:ext cx="3927651" cy="521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93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ECB-AFB1-7B0E-A732-2A5C935F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8462135" cy="1208201"/>
          </a:xfrm>
        </p:spPr>
        <p:txBody>
          <a:bodyPr/>
          <a:lstStyle/>
          <a:p>
            <a:r>
              <a:rPr lang="en-US" dirty="0"/>
              <a:t>Water supply coefficients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86210C-5F61-9144-4B68-D0178F2EE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62899"/>
              </p:ext>
            </p:extLst>
          </p:nvPr>
        </p:nvGraphicFramePr>
        <p:xfrm>
          <a:off x="6652949" y="1873725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E011B6-81D2-CBA9-D0C2-5B3D60988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4" y="248975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557-B236-7D43-19D7-EF419667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847526" cy="4870457"/>
          </a:xfrm>
        </p:spPr>
        <p:txBody>
          <a:bodyPr/>
          <a:lstStyle/>
          <a:p>
            <a:r>
              <a:rPr lang="en-US" dirty="0"/>
              <a:t>Upstream flooding coefficients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ECA44B-3FBD-425B-AF16-F71BEFF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" y="2077274"/>
            <a:ext cx="6328745" cy="395546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468BD34-41EC-66F2-C7C1-BBA9895ED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757177"/>
              </p:ext>
            </p:extLst>
          </p:nvPr>
        </p:nvGraphicFramePr>
        <p:xfrm>
          <a:off x="7002117" y="1898372"/>
          <a:ext cx="4363279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235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9133E-C9DF-4A64-F71F-6F0BA503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537F8-A66E-B888-C7BF-F7BFD3C6C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006386"/>
              </p:ext>
            </p:extLst>
          </p:nvPr>
        </p:nvGraphicFramePr>
        <p:xfrm>
          <a:off x="381362" y="2209020"/>
          <a:ext cx="4420322" cy="374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649817D-75BB-9DFC-9CEF-83522B331C6E}"/>
              </a:ext>
            </a:extLst>
          </p:cNvPr>
          <p:cNvSpPr/>
          <p:nvPr/>
        </p:nvSpPr>
        <p:spPr>
          <a:xfrm>
            <a:off x="4909433" y="2695529"/>
            <a:ext cx="637640" cy="35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FCCF-F6EF-C72B-0143-1EBE6BC68DA0}"/>
              </a:ext>
            </a:extLst>
          </p:cNvPr>
          <p:cNvSpPr txBox="1"/>
          <p:nvPr/>
        </p:nvSpPr>
        <p:spPr>
          <a:xfrm>
            <a:off x="5632352" y="2241472"/>
            <a:ext cx="356284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Irreversible infrastructure decisions based on natural variability can incur high regret. Important to differentiate natural variability and </a:t>
            </a:r>
            <a:r>
              <a:rPr lang="en-US" sz="1600" dirty="0" err="1"/>
              <a:t>nonstationarity</a:t>
            </a:r>
            <a:endParaRPr lang="en-US" sz="16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ABBDF4-BE6F-82E4-6D0A-298CDA4F5469}"/>
              </a:ext>
            </a:extLst>
          </p:cNvPr>
          <p:cNvSpPr/>
          <p:nvPr/>
        </p:nvSpPr>
        <p:spPr>
          <a:xfrm>
            <a:off x="6207063" y="3428997"/>
            <a:ext cx="637640" cy="35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58BB1-D08C-0E8A-B891-3B410AC794CE}"/>
              </a:ext>
            </a:extLst>
          </p:cNvPr>
          <p:cNvSpPr txBox="1"/>
          <p:nvPr/>
        </p:nvSpPr>
        <p:spPr>
          <a:xfrm>
            <a:off x="6898554" y="3428997"/>
            <a:ext cx="356284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Perhaps reliability detections are better indicators than flooding in the context of dynamic adaptation as it has less sampling uncertainty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F1CC67-B8BC-1D2A-490F-7018EA79FFEB}"/>
              </a:ext>
            </a:extLst>
          </p:cNvPr>
          <p:cNvSpPr/>
          <p:nvPr/>
        </p:nvSpPr>
        <p:spPr>
          <a:xfrm>
            <a:off x="4940491" y="4715732"/>
            <a:ext cx="637640" cy="35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ACDAE-7553-1239-2F1B-429D7082AFDC}"/>
              </a:ext>
            </a:extLst>
          </p:cNvPr>
          <p:cNvSpPr txBox="1"/>
          <p:nvPr/>
        </p:nvSpPr>
        <p:spPr>
          <a:xfrm>
            <a:off x="5632461" y="4715732"/>
            <a:ext cx="3562849" cy="18158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It is possible to obtain an early warning for an incoming detection for reliability. Can we use this information to narrow down the ensemble of possible futures? Can we use a prediction of future significant change to adapt to climate change?</a:t>
            </a:r>
          </a:p>
        </p:txBody>
      </p:sp>
    </p:spTree>
    <p:extLst>
      <p:ext uri="{BB962C8B-B14F-4D97-AF65-F5344CB8AC3E}">
        <p14:creationId xmlns:p14="http://schemas.microsoft.com/office/powerpoint/2010/main" val="27142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E11EE-F803-6669-0D2C-DE01763B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When do we detect significant change in reservoir system performance?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6DD2A-804E-3EEA-2250-B454B0631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767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8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83E2-5C54-3D62-937C-3EE97419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sz="4000" dirty="0"/>
              <a:t>Scenario ensemble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8F2F-277B-6139-9A05-449539BF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63" y="2379512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Reliability objective: volumetric water demand met against median historical delta pumping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Flooding objective: cumulative overflow of reservoir system relative to safe release capacity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Observed objectives within historical range for reliability, not for flooding. Flooding predictions are biased wet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6BAC902-E94F-5376-8AB4-E9C55C036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t="-821" r="-81" b="834"/>
          <a:stretch/>
        </p:blipFill>
        <p:spPr>
          <a:xfrm>
            <a:off x="5539053" y="1715832"/>
            <a:ext cx="6404069" cy="25613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9417-8010-9F28-EC09-36BA14DD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sz="4000" dirty="0"/>
              <a:t>Detection confidence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33B1D9E8-8F20-4544-AB3D-4F5459136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" b="-1"/>
          <a:stretch/>
        </p:blipFill>
        <p:spPr>
          <a:xfrm>
            <a:off x="608875" y="2323574"/>
            <a:ext cx="6246916" cy="31258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AFF7-8380-0972-6C97-DE2109F6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Water supply reliability detects long term change; low risk of false detections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Flooding detections are essentially random, driven by natural variability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find </a:t>
            </a:r>
            <a:r>
              <a:rPr lang="en-US"/>
              <a:t>nonstationarity</a:t>
            </a:r>
            <a:r>
              <a:rPr lang="en-US" dirty="0"/>
              <a:t> with water supply reliability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8D5FDC-AA42-1553-9E47-C3B5353A2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53142"/>
              </p:ext>
            </p:extLst>
          </p:nvPr>
        </p:nvGraphicFramePr>
        <p:xfrm>
          <a:off x="6644834" y="1306527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4DB68F2-8626-39FC-8379-8C2E12B9C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4" y="1845136"/>
            <a:ext cx="5747425" cy="258634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A4ECFF-63C8-E99F-EF81-224452476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5" y="4523022"/>
            <a:ext cx="5747425" cy="2298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2B879-EC67-4C29-3266-E8A280E01FC7}"/>
              </a:ext>
            </a:extLst>
          </p:cNvPr>
          <p:cNvSpPr txBox="1"/>
          <p:nvPr/>
        </p:nvSpPr>
        <p:spPr>
          <a:xfrm>
            <a:off x="457200" y="767918"/>
            <a:ext cx="4924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Individual and ensemble </a:t>
            </a:r>
          </a:p>
          <a:p>
            <a:r>
              <a:rPr lang="en-US" sz="3200" b="1" dirty="0"/>
              <a:t>detections</a:t>
            </a:r>
          </a:p>
        </p:txBody>
      </p:sp>
    </p:spTree>
    <p:extLst>
      <p:ext uri="{BB962C8B-B14F-4D97-AF65-F5344CB8AC3E}">
        <p14:creationId xmlns:p14="http://schemas.microsoft.com/office/powerpoint/2010/main" val="4619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BA8D-9ACA-5F70-DD3F-131AC7D6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589317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is objective severity related to the time of detection?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5E4381-611E-E8B5-777C-784EBD808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"/>
          <a:stretch/>
        </p:blipFill>
        <p:spPr>
          <a:xfrm>
            <a:off x="192471" y="2609411"/>
            <a:ext cx="7361536" cy="277938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D3DD22D-E935-C558-0CD8-31B243DF5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00375"/>
              </p:ext>
            </p:extLst>
          </p:nvPr>
        </p:nvGraphicFramePr>
        <p:xfrm>
          <a:off x="7746477" y="976160"/>
          <a:ext cx="3927651" cy="521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3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630C-FF72-1C38-5544-E8010641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Uncertainty decomposition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39F874A-828D-87E0-104E-0E27D7FA1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62408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1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FEE-B15B-4839-9264-7F716436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9838845" cy="2264145"/>
          </a:xfrm>
        </p:spPr>
        <p:txBody>
          <a:bodyPr>
            <a:noAutofit/>
          </a:bodyPr>
          <a:lstStyle/>
          <a:p>
            <a:r>
              <a:rPr lang="en-US" sz="3600" dirty="0"/>
              <a:t>Water supply reliability detections sorted by GCM/RCP/LULC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40A275-2169-8881-4AFB-7F7F42FE5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04" y="1825557"/>
            <a:ext cx="5654202" cy="45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0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FEE-B15B-4839-9264-7F716436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9838845" cy="2264145"/>
          </a:xfrm>
        </p:spPr>
        <p:txBody>
          <a:bodyPr>
            <a:noAutofit/>
          </a:bodyPr>
          <a:lstStyle/>
          <a:p>
            <a:r>
              <a:rPr lang="en-US" sz="3600" dirty="0"/>
              <a:t>Flooding detections sorted by GCM/RCP/LULC</a:t>
            </a:r>
          </a:p>
        </p:txBody>
      </p:sp>
      <p:pic>
        <p:nvPicPr>
          <p:cNvPr id="4" name="Picture 3" descr="Word&#10;&#10;Description automatically generated">
            <a:extLst>
              <a:ext uri="{FF2B5EF4-FFF2-40B4-BE49-F238E27FC236}">
                <a16:creationId xmlns:a16="http://schemas.microsoft.com/office/drawing/2014/main" id="{AEEDD1FA-84B9-3AD7-8595-BA51392E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63" y="1738011"/>
            <a:ext cx="5998721" cy="47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231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203925"/>
      </a:dk2>
      <a:lt2>
        <a:srgbClr val="E7E2E8"/>
      </a:lt2>
      <a:accent1>
        <a:srgbClr val="8AAA81"/>
      </a:accent1>
      <a:accent2>
        <a:srgbClr val="76AC80"/>
      </a:accent2>
      <a:accent3>
        <a:srgbClr val="81AA9A"/>
      </a:accent3>
      <a:accent4>
        <a:srgbClr val="74A9AA"/>
      </a:accent4>
      <a:accent5>
        <a:srgbClr val="86A5BE"/>
      </a:accent5>
      <a:accent6>
        <a:srgbClr val="7F87BA"/>
      </a:accent6>
      <a:hlink>
        <a:srgbClr val="9F6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785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Bierstadt</vt:lpstr>
      <vt:lpstr>GestaltVTI</vt:lpstr>
      <vt:lpstr>Detection of nonstationary reservoir system performance</vt:lpstr>
      <vt:lpstr>When do we detect significant change in reservoir system performance?</vt:lpstr>
      <vt:lpstr>Scenario ensemble</vt:lpstr>
      <vt:lpstr>Detection confidence</vt:lpstr>
      <vt:lpstr>PowerPoint Presentation</vt:lpstr>
      <vt:lpstr>How is objective severity related to the time of detection?</vt:lpstr>
      <vt:lpstr>Uncertainty decomposition</vt:lpstr>
      <vt:lpstr>Water supply reliability detections sorted by GCM/RCP/LULC</vt:lpstr>
      <vt:lpstr>Flooding detections sorted by GCM/RCP/LULC</vt:lpstr>
      <vt:lpstr>Sensitivity analysis on the year of first detection</vt:lpstr>
      <vt:lpstr>Can we find early warning signals of detection in the scenario pathways themselves?</vt:lpstr>
      <vt:lpstr>Model performance</vt:lpstr>
      <vt:lpstr>Water supply coefficients</vt:lpstr>
      <vt:lpstr>Upstream flooding coefficients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attribution of nonstationary reservoir system performance</dc:title>
  <dc:creator>Matthew Chen</dc:creator>
  <cp:lastModifiedBy>Matthew Chen</cp:lastModifiedBy>
  <cp:revision>9</cp:revision>
  <dcterms:created xsi:type="dcterms:W3CDTF">2022-07-25T21:30:16Z</dcterms:created>
  <dcterms:modified xsi:type="dcterms:W3CDTF">2022-07-27T06:07:26Z</dcterms:modified>
</cp:coreProperties>
</file>