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6"/>
  </p:notesMasterIdLst>
  <p:sldIdLst>
    <p:sldId id="256" r:id="rId2"/>
    <p:sldId id="263" r:id="rId3"/>
    <p:sldId id="271" r:id="rId4"/>
    <p:sldId id="272" r:id="rId5"/>
    <p:sldId id="259" r:id="rId6"/>
    <p:sldId id="265" r:id="rId7"/>
    <p:sldId id="267" r:id="rId8"/>
    <p:sldId id="266" r:id="rId9"/>
    <p:sldId id="268" r:id="rId10"/>
    <p:sldId id="269" r:id="rId11"/>
    <p:sldId id="270" r:id="rId12"/>
    <p:sldId id="260" r:id="rId13"/>
    <p:sldId id="261"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517"/>
    <p:restoredTop sz="76099"/>
  </p:normalViewPr>
  <p:slideViewPr>
    <p:cSldViewPr snapToGrid="0">
      <p:cViewPr varScale="1">
        <p:scale>
          <a:sx n="54" d="100"/>
          <a:sy n="54" d="100"/>
        </p:scale>
        <p:origin x="232"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ED8B4C-F872-BB40-941E-1DCEAAB37286}" type="datetimeFigureOut">
              <a:rPr lang="en-US" smtClean="0"/>
              <a:t>12/2/23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049292-9110-EF43-9B06-BC27797FB358}" type="slidenum">
              <a:rPr lang="en-US" smtClean="0"/>
              <a:t>‹#›</a:t>
            </a:fld>
            <a:endParaRPr lang="en-US"/>
          </a:p>
        </p:txBody>
      </p:sp>
    </p:spTree>
    <p:extLst>
      <p:ext uri="{BB962C8B-B14F-4D97-AF65-F5344CB8AC3E}">
        <p14:creationId xmlns:p14="http://schemas.microsoft.com/office/powerpoint/2010/main" val="1152982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everyone, thank you for your time and attention. With my colleagues, Matthew Chen and Jasper Tsai we worked on a final project regarding </a:t>
            </a:r>
            <a:r>
              <a:rPr lang="en-US" u="sng" dirty="0"/>
              <a:t>malware detection</a:t>
            </a:r>
            <a:r>
              <a:rPr lang="en-US" u="none" dirty="0"/>
              <a:t> of Android apps</a:t>
            </a:r>
            <a:endParaRPr lang="en-US" u="sng" dirty="0"/>
          </a:p>
          <a:p>
            <a:endParaRPr lang="en-US" dirty="0"/>
          </a:p>
        </p:txBody>
      </p:sp>
      <p:sp>
        <p:nvSpPr>
          <p:cNvPr id="4" name="Slide Number Placeholder 3"/>
          <p:cNvSpPr>
            <a:spLocks noGrp="1"/>
          </p:cNvSpPr>
          <p:nvPr>
            <p:ph type="sldNum" sz="quarter" idx="5"/>
          </p:nvPr>
        </p:nvSpPr>
        <p:spPr/>
        <p:txBody>
          <a:bodyPr/>
          <a:lstStyle/>
          <a:p>
            <a:fld id="{AF049292-9110-EF43-9B06-BC27797FB358}" type="slidenum">
              <a:rPr lang="en-US" smtClean="0"/>
              <a:t>1</a:t>
            </a:fld>
            <a:endParaRPr lang="en-US"/>
          </a:p>
        </p:txBody>
      </p:sp>
    </p:spTree>
    <p:extLst>
      <p:ext uri="{BB962C8B-B14F-4D97-AF65-F5344CB8AC3E}">
        <p14:creationId xmlns:p14="http://schemas.microsoft.com/office/powerpoint/2010/main" val="544132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049292-9110-EF43-9B06-BC27797FB358}" type="slidenum">
              <a:rPr lang="en-US" smtClean="0"/>
              <a:t>11</a:t>
            </a:fld>
            <a:endParaRPr lang="en-US"/>
          </a:p>
        </p:txBody>
      </p:sp>
    </p:spTree>
    <p:extLst>
      <p:ext uri="{BB962C8B-B14F-4D97-AF65-F5344CB8AC3E}">
        <p14:creationId xmlns:p14="http://schemas.microsoft.com/office/powerpoint/2010/main" val="997116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Introduce the Malware issue</a:t>
            </a:r>
            <a:endParaRPr lang="en-US" dirty="0"/>
          </a:p>
          <a:p>
            <a:r>
              <a:rPr lang="en-US" dirty="0"/>
              <a:t>The Android operating system has become a popular choice for smartphone users worldwide. And  has a global market share of 72% in the mobile operating systems market. However, the rapid growth of Android apps and its worldwide popularity in the smartphone market as well as it’s open-source nature has made it an easy and accessible target for malware. </a:t>
            </a:r>
          </a:p>
          <a:p>
            <a:endParaRPr lang="en-US" dirty="0"/>
          </a:p>
          <a:p>
            <a:r>
              <a:rPr lang="en-US" dirty="0"/>
              <a:t>For those of us unfamiliar with the concept, malware is a type of software that is designed to harm or exploit any device it infects. It can be used to steal personal information, damage files or even take control of a device. </a:t>
            </a:r>
          </a:p>
          <a:p>
            <a:endParaRPr lang="en-US" dirty="0"/>
          </a:p>
          <a:p>
            <a:r>
              <a:rPr lang="en-US" dirty="0"/>
              <a:t>How some of this Malware can get into your phone, is through permissions.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there were apps caught by Google Play to be gaming or photography apps which were removed because they were caught accessing user data without consent.</a:t>
            </a:r>
          </a:p>
          <a:p>
            <a:endParaRPr lang="en-US" dirty="0"/>
          </a:p>
          <a:p>
            <a:r>
              <a:rPr lang="en-US" dirty="0"/>
              <a:t> So for any app, it usually asks you for authentication, if it can access your photos, your location </a:t>
            </a:r>
            <a:r>
              <a:rPr lang="en-US" dirty="0" err="1"/>
              <a:t>etc</a:t>
            </a:r>
            <a:r>
              <a:rPr lang="en-US" dirty="0"/>
              <a:t>…. Malware hiding in one of these apps can get into your phone and steal personal information from you. </a:t>
            </a:r>
          </a:p>
          <a:p>
            <a:endParaRPr lang="en-US" dirty="0"/>
          </a:p>
          <a:p>
            <a:r>
              <a:rPr lang="en-US" dirty="0"/>
              <a:t>Since the number of permissions continue to increase and app developers have the ability to create custom permissions, there are plenty of opportunities to gain control over devices and private data.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Android attempts to curb the harm of malicious software with updates to fix vulnerabilities, malware apps have also upgraded and adapted with time. </a:t>
            </a:r>
          </a:p>
          <a:p>
            <a:endParaRPr lang="en-US" dirty="0"/>
          </a:p>
          <a:p>
            <a:r>
              <a:rPr lang="en-US" dirty="0"/>
              <a:t>Therefore we think that newly created permissions could be significant in detecting current malware. </a:t>
            </a:r>
          </a:p>
        </p:txBody>
      </p:sp>
      <p:sp>
        <p:nvSpPr>
          <p:cNvPr id="4" name="Slide Number Placeholder 3"/>
          <p:cNvSpPr>
            <a:spLocks noGrp="1"/>
          </p:cNvSpPr>
          <p:nvPr>
            <p:ph type="sldNum" sz="quarter" idx="5"/>
          </p:nvPr>
        </p:nvSpPr>
        <p:spPr/>
        <p:txBody>
          <a:bodyPr/>
          <a:lstStyle/>
          <a:p>
            <a:fld id="{AF049292-9110-EF43-9B06-BC27797FB358}" type="slidenum">
              <a:rPr lang="en-US" smtClean="0"/>
              <a:t>2</a:t>
            </a:fld>
            <a:endParaRPr lang="en-US"/>
          </a:p>
        </p:txBody>
      </p:sp>
    </p:spTree>
    <p:extLst>
      <p:ext uri="{BB962C8B-B14F-4D97-AF65-F5344CB8AC3E}">
        <p14:creationId xmlns:p14="http://schemas.microsoft.com/office/powerpoint/2010/main" val="268272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Discuss the dataset</a:t>
            </a:r>
            <a:endParaRPr lang="en-US" u="none" dirty="0"/>
          </a:p>
          <a:p>
            <a:r>
              <a:rPr lang="en-US" dirty="0"/>
              <a:t>Our dataset comes from the UC Irvine Repository. Which was a dataset size of roughly 30,000 benign and malware collected from 2010-2019 to identify the most significant permissions. </a:t>
            </a:r>
          </a:p>
          <a:p>
            <a:endParaRPr lang="en-US" dirty="0"/>
          </a:p>
          <a:p>
            <a:r>
              <a:rPr lang="en-US" dirty="0"/>
              <a:t>The data has two main sources. </a:t>
            </a:r>
          </a:p>
          <a:p>
            <a:r>
              <a:rPr lang="en-US" dirty="0"/>
              <a:t>Benign apps were taken from the </a:t>
            </a:r>
            <a:r>
              <a:rPr lang="en-US" dirty="0" err="1"/>
              <a:t>Androzoo</a:t>
            </a:r>
            <a:r>
              <a:rPr lang="en-US" dirty="0"/>
              <a:t> database. Although a few sources like Google Play Store and Samsung have been known to contain malware, for simplicity, an assumption was made that the apps from these sources exhibit non-malicious behavior. To add additional assurance, the 15,000 apps chosen were ones that were rated ‘benign’ by an antivirus software and further pruned using a threshold of a specific API protection level resulting in 14633 benign apps. </a:t>
            </a:r>
          </a:p>
          <a:p>
            <a:endParaRPr lang="en-US" dirty="0"/>
          </a:p>
          <a:p>
            <a:r>
              <a:rPr lang="en-US" dirty="0"/>
              <a:t>The malware dataset was taken from Argus Lab’s Android Malware Database, of which a roughly similar random sample size of 14700 was taken.</a:t>
            </a:r>
          </a:p>
          <a:p>
            <a:endParaRPr lang="en-US" dirty="0"/>
          </a:p>
          <a:p>
            <a:r>
              <a:rPr lang="en-US" dirty="0"/>
              <a:t>After computing permission frequencies, the permissions that were called by less than 100 apps were removed which narrowed down the original 6761 features down to 86.</a:t>
            </a:r>
          </a:p>
          <a:p>
            <a:endParaRPr lang="en-US" dirty="0"/>
          </a:p>
          <a:p>
            <a:r>
              <a:rPr lang="en-US" dirty="0"/>
              <a:t>The table here gives an idea of the most frequently used permissions in the apps. </a:t>
            </a:r>
          </a:p>
          <a:p>
            <a:r>
              <a:rPr lang="en-US" dirty="0"/>
              <a:t>We’ll notice some overlap in the permissions being used for both benign and malicious apps and with a fairly high frequency so though we haven’t done so yet, it may be of interest to remove such features from our dataset to see if our performance improves. </a:t>
            </a:r>
          </a:p>
        </p:txBody>
      </p:sp>
      <p:sp>
        <p:nvSpPr>
          <p:cNvPr id="4" name="Slide Number Placeholder 3"/>
          <p:cNvSpPr>
            <a:spLocks noGrp="1"/>
          </p:cNvSpPr>
          <p:nvPr>
            <p:ph type="sldNum" sz="quarter" idx="5"/>
          </p:nvPr>
        </p:nvSpPr>
        <p:spPr/>
        <p:txBody>
          <a:bodyPr/>
          <a:lstStyle/>
          <a:p>
            <a:fld id="{AF049292-9110-EF43-9B06-BC27797FB358}" type="slidenum">
              <a:rPr lang="en-US" smtClean="0"/>
              <a:t>3</a:t>
            </a:fld>
            <a:endParaRPr lang="en-US"/>
          </a:p>
        </p:txBody>
      </p:sp>
    </p:spTree>
    <p:extLst>
      <p:ext uri="{BB962C8B-B14F-4D97-AF65-F5344CB8AC3E}">
        <p14:creationId xmlns:p14="http://schemas.microsoft.com/office/powerpoint/2010/main" val="2020589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Discuss the article we will be referencing</a:t>
            </a:r>
          </a:p>
          <a:p>
            <a:r>
              <a:rPr lang="en-US" dirty="0"/>
              <a:t>Along with our dataset came a research article  from the Journal of information Security and Applications which tackles this very issue. The researchers of this article have proposed a novel malware detection framework for Android called </a:t>
            </a:r>
            <a:r>
              <a:rPr lang="en-US" dirty="0" err="1"/>
              <a:t>NATICUSdroid</a:t>
            </a:r>
            <a:r>
              <a:rPr lang="en-US" dirty="0"/>
              <a:t> which investigates and classifies benign and malware using statistically selected Android permissions as features for various machine learning classifiers. </a:t>
            </a:r>
          </a:p>
          <a:p>
            <a:endParaRPr lang="en-US" dirty="0"/>
          </a:p>
          <a:p>
            <a:r>
              <a:rPr lang="en-US" u="sng" dirty="0"/>
              <a:t>Our objective</a:t>
            </a:r>
            <a:endParaRPr lang="en-US" u="none" dirty="0"/>
          </a:p>
          <a:p>
            <a:r>
              <a:rPr lang="en-US" u="none" dirty="0"/>
              <a:t>Our objective was first to use similar methods to get a similar performance to some of their machine learning methods before attempting to improve upon them with some of our own.</a:t>
            </a:r>
            <a:endParaRPr lang="en-US" u="sng" dirty="0"/>
          </a:p>
          <a:p>
            <a:endParaRPr lang="en-US" dirty="0"/>
          </a:p>
        </p:txBody>
      </p:sp>
      <p:sp>
        <p:nvSpPr>
          <p:cNvPr id="4" name="Slide Number Placeholder 3"/>
          <p:cNvSpPr>
            <a:spLocks noGrp="1"/>
          </p:cNvSpPr>
          <p:nvPr>
            <p:ph type="sldNum" sz="quarter" idx="5"/>
          </p:nvPr>
        </p:nvSpPr>
        <p:spPr/>
        <p:txBody>
          <a:bodyPr/>
          <a:lstStyle/>
          <a:p>
            <a:fld id="{AF049292-9110-EF43-9B06-BC27797FB358}" type="slidenum">
              <a:rPr lang="en-US" smtClean="0"/>
              <a:t>4</a:t>
            </a:fld>
            <a:endParaRPr lang="en-US"/>
          </a:p>
        </p:txBody>
      </p:sp>
    </p:spTree>
    <p:extLst>
      <p:ext uri="{BB962C8B-B14F-4D97-AF65-F5344CB8AC3E}">
        <p14:creationId xmlns:p14="http://schemas.microsoft.com/office/powerpoint/2010/main" val="322801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a:t>
            </a:r>
          </a:p>
          <a:p>
            <a:r>
              <a:rPr lang="en-US" dirty="0"/>
              <a:t>https://www.researchgate.net/figure/Repeated-K-Fold-Cross-Validation-A-repeated-10-fold-CV-was-applied-The-10-fold-CV-works_fig1_328798891</a:t>
            </a:r>
          </a:p>
        </p:txBody>
      </p:sp>
      <p:sp>
        <p:nvSpPr>
          <p:cNvPr id="4" name="Slide Number Placeholder 3"/>
          <p:cNvSpPr>
            <a:spLocks noGrp="1"/>
          </p:cNvSpPr>
          <p:nvPr>
            <p:ph type="sldNum" sz="quarter" idx="5"/>
          </p:nvPr>
        </p:nvSpPr>
        <p:spPr/>
        <p:txBody>
          <a:bodyPr/>
          <a:lstStyle/>
          <a:p>
            <a:fld id="{AF049292-9110-EF43-9B06-BC27797FB358}" type="slidenum">
              <a:rPr lang="en-US" smtClean="0"/>
              <a:t>5</a:t>
            </a:fld>
            <a:endParaRPr lang="en-US"/>
          </a:p>
        </p:txBody>
      </p:sp>
    </p:spTree>
    <p:extLst>
      <p:ext uri="{BB962C8B-B14F-4D97-AF65-F5344CB8AC3E}">
        <p14:creationId xmlns:p14="http://schemas.microsoft.com/office/powerpoint/2010/main" val="1424183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Forest and k-Nearest Neighbors are the most successful models from Mathur (2021). We select these to replicate their results.</a:t>
            </a:r>
          </a:p>
          <a:p>
            <a:r>
              <a:rPr lang="en-US" dirty="0"/>
              <a:t>In addition, we also experiment with:</a:t>
            </a:r>
          </a:p>
          <a:p>
            <a:r>
              <a:rPr lang="en-US" dirty="0"/>
              <a:t>Logistic Regression (to test a linear baseline)</a:t>
            </a:r>
          </a:p>
          <a:p>
            <a:r>
              <a:rPr lang="en-US" dirty="0"/>
              <a:t>Feedforward Neural Network</a:t>
            </a:r>
          </a:p>
          <a:p>
            <a:r>
              <a:rPr lang="en-US" dirty="0"/>
              <a:t>Stacking Ensemble</a:t>
            </a:r>
          </a:p>
          <a:p>
            <a:endParaRPr lang="en-US" dirty="0"/>
          </a:p>
          <a:p>
            <a:r>
              <a:rPr lang="en-US" dirty="0"/>
              <a:t>Image source:</a:t>
            </a:r>
          </a:p>
          <a:p>
            <a:r>
              <a:rPr lang="en-US" dirty="0"/>
              <a:t>https://scipython.com/blog/plotting-the-decision-boundary-of-a-logistic-regression-model/</a:t>
            </a:r>
          </a:p>
        </p:txBody>
      </p:sp>
      <p:sp>
        <p:nvSpPr>
          <p:cNvPr id="4" name="Slide Number Placeholder 3"/>
          <p:cNvSpPr>
            <a:spLocks noGrp="1"/>
          </p:cNvSpPr>
          <p:nvPr>
            <p:ph type="sldNum" sz="quarter" idx="5"/>
          </p:nvPr>
        </p:nvSpPr>
        <p:spPr/>
        <p:txBody>
          <a:bodyPr/>
          <a:lstStyle/>
          <a:p>
            <a:fld id="{AF049292-9110-EF43-9B06-BC27797FB358}" type="slidenum">
              <a:rPr lang="en-US" smtClean="0"/>
              <a:t>7</a:t>
            </a:fld>
            <a:endParaRPr lang="en-US"/>
          </a:p>
        </p:txBody>
      </p:sp>
    </p:spTree>
    <p:extLst>
      <p:ext uri="{BB962C8B-B14F-4D97-AF65-F5344CB8AC3E}">
        <p14:creationId xmlns:p14="http://schemas.microsoft.com/office/powerpoint/2010/main" val="2934724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049292-9110-EF43-9B06-BC27797FB358}" type="slidenum">
              <a:rPr lang="en-US" smtClean="0"/>
              <a:t>8</a:t>
            </a:fld>
            <a:endParaRPr lang="en-US"/>
          </a:p>
        </p:txBody>
      </p:sp>
    </p:spTree>
    <p:extLst>
      <p:ext uri="{BB962C8B-B14F-4D97-AF65-F5344CB8AC3E}">
        <p14:creationId xmlns:p14="http://schemas.microsoft.com/office/powerpoint/2010/main" val="2637022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049292-9110-EF43-9B06-BC27797FB358}" type="slidenum">
              <a:rPr lang="en-US" smtClean="0"/>
              <a:t>9</a:t>
            </a:fld>
            <a:endParaRPr lang="en-US"/>
          </a:p>
        </p:txBody>
      </p:sp>
    </p:spTree>
    <p:extLst>
      <p:ext uri="{BB962C8B-B14F-4D97-AF65-F5344CB8AC3E}">
        <p14:creationId xmlns:p14="http://schemas.microsoft.com/office/powerpoint/2010/main" val="4013006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049292-9110-EF43-9B06-BC27797FB358}" type="slidenum">
              <a:rPr lang="en-US" smtClean="0"/>
              <a:t>10</a:t>
            </a:fld>
            <a:endParaRPr lang="en-US"/>
          </a:p>
        </p:txBody>
      </p:sp>
    </p:spTree>
    <p:extLst>
      <p:ext uri="{BB962C8B-B14F-4D97-AF65-F5344CB8AC3E}">
        <p14:creationId xmlns:p14="http://schemas.microsoft.com/office/powerpoint/2010/main" val="29268900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12/2/23</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54623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12/2/23</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26318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12/2/23</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07523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12/2/23</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96240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12/2/23</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168077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12/2/23</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768828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12/2/23</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807643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12/2/23</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883296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12/2/23</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619742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12/2/23</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31038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12/2/23</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096951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12/2/23</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9277645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75" r:id="rId7"/>
    <p:sldLayoutId id="2147483676" r:id="rId8"/>
    <p:sldLayoutId id="2147483677" r:id="rId9"/>
    <p:sldLayoutId id="2147483678" r:id="rId10"/>
    <p:sldLayoutId id="2147483685"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C321AD-2C92-446F-AF58-8CAA634BF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A855B9-EE27-4441-846C-35DF1C648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2D49BC5-D64B-DF23-4A52-F003CB85370E}"/>
              </a:ext>
            </a:extLst>
          </p:cNvPr>
          <p:cNvPicPr>
            <a:picLocks noChangeAspect="1"/>
          </p:cNvPicPr>
          <p:nvPr/>
        </p:nvPicPr>
        <p:blipFill rotWithShape="1">
          <a:blip r:embed="rId3">
            <a:alphaModFix amt="50000"/>
          </a:blip>
          <a:srcRect t="7985" b="1654"/>
          <a:stretch/>
        </p:blipFill>
        <p:spPr>
          <a:xfrm>
            <a:off x="20" y="10"/>
            <a:ext cx="12191979" cy="6857989"/>
          </a:xfrm>
          <a:prstGeom prst="rect">
            <a:avLst/>
          </a:prstGeom>
        </p:spPr>
      </p:pic>
      <p:sp>
        <p:nvSpPr>
          <p:cNvPr id="2" name="Title 1">
            <a:extLst>
              <a:ext uri="{FF2B5EF4-FFF2-40B4-BE49-F238E27FC236}">
                <a16:creationId xmlns:a16="http://schemas.microsoft.com/office/drawing/2014/main" id="{7B1021BD-1F13-1820-E738-980F390B9B6A}"/>
              </a:ext>
            </a:extLst>
          </p:cNvPr>
          <p:cNvSpPr>
            <a:spLocks noGrp="1"/>
          </p:cNvSpPr>
          <p:nvPr>
            <p:ph type="ctrTitle"/>
          </p:nvPr>
        </p:nvSpPr>
        <p:spPr>
          <a:xfrm>
            <a:off x="1600200" y="1261872"/>
            <a:ext cx="7142018" cy="2852928"/>
          </a:xfrm>
        </p:spPr>
        <p:txBody>
          <a:bodyPr>
            <a:normAutofit/>
          </a:bodyPr>
          <a:lstStyle/>
          <a:p>
            <a:r>
              <a:rPr lang="en-US">
                <a:solidFill>
                  <a:srgbClr val="FFFFFF"/>
                </a:solidFill>
              </a:rPr>
              <a:t>Malware Detection</a:t>
            </a:r>
          </a:p>
        </p:txBody>
      </p:sp>
      <p:sp>
        <p:nvSpPr>
          <p:cNvPr id="3" name="Subtitle 2">
            <a:extLst>
              <a:ext uri="{FF2B5EF4-FFF2-40B4-BE49-F238E27FC236}">
                <a16:creationId xmlns:a16="http://schemas.microsoft.com/office/drawing/2014/main" id="{2C705BC5-DFDE-330D-15C8-8497598AEDEA}"/>
              </a:ext>
            </a:extLst>
          </p:cNvPr>
          <p:cNvSpPr>
            <a:spLocks noGrp="1"/>
          </p:cNvSpPr>
          <p:nvPr>
            <p:ph type="subTitle" idx="1"/>
          </p:nvPr>
        </p:nvSpPr>
        <p:spPr>
          <a:xfrm>
            <a:off x="1600200" y="4681728"/>
            <a:ext cx="7142018" cy="929296"/>
          </a:xfrm>
        </p:spPr>
        <p:txBody>
          <a:bodyPr>
            <a:normAutofit/>
          </a:bodyPr>
          <a:lstStyle/>
          <a:p>
            <a:r>
              <a:rPr lang="en-US">
                <a:solidFill>
                  <a:srgbClr val="FFFFFF"/>
                </a:solidFill>
              </a:rPr>
              <a:t>By: Mark Faynboym, Matthew Chen, Jasper Tsai</a:t>
            </a:r>
          </a:p>
        </p:txBody>
      </p:sp>
      <p:sp>
        <p:nvSpPr>
          <p:cNvPr id="13" name="Rectangle 12">
            <a:extLst>
              <a:ext uri="{FF2B5EF4-FFF2-40B4-BE49-F238E27FC236}">
                <a16:creationId xmlns:a16="http://schemas.microsoft.com/office/drawing/2014/main" id="{2BF5D4DB-368A-4B23-81E4-E0454BAD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3" y="322803"/>
            <a:ext cx="642729" cy="2930667"/>
          </a:xfrm>
          <a:prstGeom prst="rect">
            <a:avLst/>
          </a:prstGeom>
          <a:blipFill dpi="0" rotWithShape="1">
            <a:blip r:embed="rId4">
              <a:alphaModFix amt="99000"/>
              <a:extLst>
                <a:ext uri="{96DAC541-7B7A-43D3-8B79-37D633B846F1}">
                  <asvg:svgBlip xmlns:asvg="http://schemas.microsoft.com/office/drawing/2016/SVG/main" r:embed="rId5"/>
                </a:ext>
              </a:extLst>
            </a:blip>
            <a:srcRect/>
            <a:tile tx="0" ty="0" sx="6000" sy="6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72D7B9-36D5-4C1F-B7C9-36717C28F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204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E28D-D77F-885B-91A5-7302FAE378C4}"/>
              </a:ext>
            </a:extLst>
          </p:cNvPr>
          <p:cNvSpPr>
            <a:spLocks noGrp="1"/>
          </p:cNvSpPr>
          <p:nvPr>
            <p:ph type="title"/>
          </p:nvPr>
        </p:nvSpPr>
        <p:spPr/>
        <p:txBody>
          <a:bodyPr/>
          <a:lstStyle/>
          <a:p>
            <a:r>
              <a:rPr lang="en-US" dirty="0"/>
              <a:t>Methodology: Stacking ensemble</a:t>
            </a:r>
          </a:p>
        </p:txBody>
      </p:sp>
      <p:sp>
        <p:nvSpPr>
          <p:cNvPr id="3" name="Content Placeholder 2">
            <a:extLst>
              <a:ext uri="{FF2B5EF4-FFF2-40B4-BE49-F238E27FC236}">
                <a16:creationId xmlns:a16="http://schemas.microsoft.com/office/drawing/2014/main" id="{88C63423-5311-72BE-AC08-8DDEB193F258}"/>
              </a:ext>
            </a:extLst>
          </p:cNvPr>
          <p:cNvSpPr>
            <a:spLocks noGrp="1"/>
          </p:cNvSpPr>
          <p:nvPr>
            <p:ph idx="1"/>
          </p:nvPr>
        </p:nvSpPr>
        <p:spPr>
          <a:xfrm>
            <a:off x="917166" y="1905833"/>
            <a:ext cx="10357666" cy="4114801"/>
          </a:xfrm>
        </p:spPr>
        <p:txBody>
          <a:bodyPr/>
          <a:lstStyle/>
          <a:p>
            <a:r>
              <a:rPr lang="en-US" dirty="0"/>
              <a:t>Consider a regression example</a:t>
            </a:r>
          </a:p>
          <a:p>
            <a:r>
              <a:rPr lang="en-US" dirty="0"/>
              <a:t>Given predictions from Level 0 models</a:t>
            </a:r>
          </a:p>
          <a:p>
            <a:r>
              <a:rPr lang="en-US" dirty="0"/>
              <a:t>Let the dataset </a:t>
            </a:r>
            <a:r>
              <a:rPr lang="en-US" b="1" dirty="0"/>
              <a:t>Z </a:t>
            </a:r>
            <a:r>
              <a:rPr lang="en-US" dirty="0"/>
              <a:t>be distributed according to (X,Y) ~ </a:t>
            </a:r>
            <a:r>
              <a:rPr lang="en-US" i="1" dirty="0"/>
              <a:t>P</a:t>
            </a:r>
          </a:p>
          <a:p>
            <a:r>
              <a:rPr lang="en-US" dirty="0"/>
              <a:t>Under square error loss, we are searching for weights such that</a:t>
            </a:r>
          </a:p>
          <a:p>
            <a:endParaRPr lang="en-US" dirty="0"/>
          </a:p>
          <a:p>
            <a:endParaRPr lang="en-US" dirty="0"/>
          </a:p>
          <a:p>
            <a:r>
              <a:rPr lang="en-US" dirty="0"/>
              <a:t>At the population level, this solution corresponds to a Level 1 Linear Regression model </a:t>
            </a:r>
            <a:endParaRPr lang="en-US" b="0" dirty="0"/>
          </a:p>
        </p:txBody>
      </p:sp>
      <p:pic>
        <p:nvPicPr>
          <p:cNvPr id="5" name="Picture 4">
            <a:extLst>
              <a:ext uri="{FF2B5EF4-FFF2-40B4-BE49-F238E27FC236}">
                <a16:creationId xmlns:a16="http://schemas.microsoft.com/office/drawing/2014/main" id="{95AEBBCC-6049-E10B-B2EF-F036B33C9436}"/>
              </a:ext>
            </a:extLst>
          </p:cNvPr>
          <p:cNvPicPr>
            <a:picLocks noChangeAspect="1"/>
          </p:cNvPicPr>
          <p:nvPr/>
        </p:nvPicPr>
        <p:blipFill>
          <a:blip r:embed="rId3"/>
          <a:stretch>
            <a:fillRect/>
          </a:stretch>
        </p:blipFill>
        <p:spPr>
          <a:xfrm>
            <a:off x="5793544" y="2445467"/>
            <a:ext cx="1485939" cy="391896"/>
          </a:xfrm>
          <a:prstGeom prst="rect">
            <a:avLst/>
          </a:prstGeom>
        </p:spPr>
      </p:pic>
      <p:pic>
        <p:nvPicPr>
          <p:cNvPr id="7" name="Picture 6">
            <a:extLst>
              <a:ext uri="{FF2B5EF4-FFF2-40B4-BE49-F238E27FC236}">
                <a16:creationId xmlns:a16="http://schemas.microsoft.com/office/drawing/2014/main" id="{75577332-AA70-4AEA-2555-C1C61CC5962D}"/>
              </a:ext>
            </a:extLst>
          </p:cNvPr>
          <p:cNvPicPr>
            <a:picLocks noChangeAspect="1"/>
          </p:cNvPicPr>
          <p:nvPr/>
        </p:nvPicPr>
        <p:blipFill>
          <a:blip r:embed="rId4"/>
          <a:stretch>
            <a:fillRect/>
          </a:stretch>
        </p:blipFill>
        <p:spPr>
          <a:xfrm>
            <a:off x="3706449" y="4020638"/>
            <a:ext cx="4316299" cy="1066828"/>
          </a:xfrm>
          <a:prstGeom prst="rect">
            <a:avLst/>
          </a:prstGeom>
        </p:spPr>
      </p:pic>
    </p:spTree>
    <p:extLst>
      <p:ext uri="{BB962C8B-B14F-4D97-AF65-F5344CB8AC3E}">
        <p14:creationId xmlns:p14="http://schemas.microsoft.com/office/powerpoint/2010/main" val="1976424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E28D-D77F-885B-91A5-7302FAE378C4}"/>
              </a:ext>
            </a:extLst>
          </p:cNvPr>
          <p:cNvSpPr>
            <a:spLocks noGrp="1"/>
          </p:cNvSpPr>
          <p:nvPr>
            <p:ph type="title"/>
          </p:nvPr>
        </p:nvSpPr>
        <p:spPr>
          <a:xfrm>
            <a:off x="795014" y="1107588"/>
            <a:ext cx="6429248" cy="1364476"/>
          </a:xfrm>
        </p:spPr>
        <p:txBody>
          <a:bodyPr anchor="t">
            <a:normAutofit/>
          </a:bodyPr>
          <a:lstStyle/>
          <a:p>
            <a:pPr>
              <a:lnSpc>
                <a:spcPct val="110000"/>
              </a:lnSpc>
            </a:pPr>
            <a:r>
              <a:rPr lang="en-US" sz="2500" dirty="0">
                <a:solidFill>
                  <a:srgbClr val="000000"/>
                </a:solidFill>
              </a:rPr>
              <a:t>Methodology: Probability Calibration</a:t>
            </a:r>
          </a:p>
        </p:txBody>
      </p:sp>
      <p:pic>
        <p:nvPicPr>
          <p:cNvPr id="6" name="Picture 5" descr="A graph of a graph showing the number of calibration curves&#10;&#10;Description automatically generated">
            <a:extLst>
              <a:ext uri="{FF2B5EF4-FFF2-40B4-BE49-F238E27FC236}">
                <a16:creationId xmlns:a16="http://schemas.microsoft.com/office/drawing/2014/main" id="{1A14F204-B448-DB54-F6EF-D042683595EE}"/>
              </a:ext>
            </a:extLst>
          </p:cNvPr>
          <p:cNvPicPr>
            <a:picLocks noChangeAspect="1"/>
          </p:cNvPicPr>
          <p:nvPr/>
        </p:nvPicPr>
        <p:blipFill>
          <a:blip r:embed="rId3"/>
          <a:stretch>
            <a:fillRect/>
          </a:stretch>
        </p:blipFill>
        <p:spPr>
          <a:xfrm>
            <a:off x="443179" y="2190308"/>
            <a:ext cx="5361225" cy="3350770"/>
          </a:xfrm>
          <a:prstGeom prst="rect">
            <a:avLst/>
          </a:prstGeom>
          <a:noFill/>
        </p:spPr>
      </p:pic>
      <p:sp>
        <p:nvSpPr>
          <p:cNvPr id="3" name="Content Placeholder 2">
            <a:extLst>
              <a:ext uri="{FF2B5EF4-FFF2-40B4-BE49-F238E27FC236}">
                <a16:creationId xmlns:a16="http://schemas.microsoft.com/office/drawing/2014/main" id="{88C63423-5311-72BE-AC08-8DDEB193F258}"/>
              </a:ext>
            </a:extLst>
          </p:cNvPr>
          <p:cNvSpPr>
            <a:spLocks noGrp="1"/>
          </p:cNvSpPr>
          <p:nvPr>
            <p:ph idx="1"/>
          </p:nvPr>
        </p:nvSpPr>
        <p:spPr>
          <a:xfrm>
            <a:off x="5931893" y="2282663"/>
            <a:ext cx="5361225" cy="2820894"/>
          </a:xfrm>
        </p:spPr>
        <p:txBody>
          <a:bodyPr>
            <a:normAutofit/>
          </a:bodyPr>
          <a:lstStyle/>
          <a:p>
            <a:pPr>
              <a:lnSpc>
                <a:spcPct val="120000"/>
              </a:lnSpc>
            </a:pPr>
            <a:r>
              <a:rPr lang="en-US" sz="1700" b="0" dirty="0">
                <a:solidFill>
                  <a:srgbClr val="000000"/>
                </a:solidFill>
              </a:rPr>
              <a:t>Before using ensemble stacking, it is prudent to ensure the predicted probabilities are well calibrated</a:t>
            </a:r>
          </a:p>
          <a:p>
            <a:pPr>
              <a:lnSpc>
                <a:spcPct val="120000"/>
              </a:lnSpc>
            </a:pPr>
            <a:r>
              <a:rPr lang="en-US" sz="1700" dirty="0">
                <a:solidFill>
                  <a:srgbClr val="000000"/>
                </a:solidFill>
              </a:rPr>
              <a:t>Good calibration means that the predicted probabilities are good estimates of the true probability. This also ensures that the scaling of the probabilities are consistent across Level 0 models</a:t>
            </a:r>
          </a:p>
          <a:p>
            <a:pPr>
              <a:lnSpc>
                <a:spcPct val="120000"/>
              </a:lnSpc>
            </a:pPr>
            <a:r>
              <a:rPr lang="en-US" sz="1700" b="0" dirty="0">
                <a:solidFill>
                  <a:srgbClr val="000000"/>
                </a:solidFill>
              </a:rPr>
              <a:t>Check using a probability calibration curve</a:t>
            </a:r>
          </a:p>
        </p:txBody>
      </p:sp>
      <p:sp>
        <p:nvSpPr>
          <p:cNvPr id="11" name="Date Placeholder 4">
            <a:extLst>
              <a:ext uri="{FF2B5EF4-FFF2-40B4-BE49-F238E27FC236}">
                <a16:creationId xmlns:a16="http://schemas.microsoft.com/office/drawing/2014/main" id="{460BE097-8227-4FAA-855E-A7E0050E5D31}"/>
              </a:ext>
            </a:extLst>
          </p:cNvPr>
          <p:cNvSpPr>
            <a:spLocks noGrp="1"/>
          </p:cNvSpPr>
          <p:nvPr>
            <p:ph type="dt" sz="half" idx="10"/>
          </p:nvPr>
        </p:nvSpPr>
        <p:spPr>
          <a:xfrm>
            <a:off x="795014" y="6342042"/>
            <a:ext cx="2743200" cy="365125"/>
          </a:xfrm>
        </p:spPr>
        <p:txBody>
          <a:bodyPr/>
          <a:lstStyle/>
          <a:p>
            <a:pPr>
              <a:spcAft>
                <a:spcPts val="600"/>
              </a:spcAft>
            </a:pPr>
            <a:fld id="{B828F7A6-25AF-4EC8-9A20-E5DA931E7D30}" type="datetime1">
              <a:rPr lang="en-US" smtClean="0"/>
              <a:pPr>
                <a:spcAft>
                  <a:spcPts val="600"/>
                </a:spcAft>
              </a:pPr>
              <a:t>12/2/23</a:t>
            </a:fld>
            <a:endParaRPr lang="en-US"/>
          </a:p>
        </p:txBody>
      </p:sp>
      <p:sp>
        <p:nvSpPr>
          <p:cNvPr id="13" name="Footer Placeholder 5">
            <a:extLst>
              <a:ext uri="{FF2B5EF4-FFF2-40B4-BE49-F238E27FC236}">
                <a16:creationId xmlns:a16="http://schemas.microsoft.com/office/drawing/2014/main" id="{CACE5B7E-B6A7-412F-9CDD-CE2F7B02346C}"/>
              </a:ext>
            </a:extLst>
          </p:cNvPr>
          <p:cNvSpPr>
            <a:spLocks noGrp="1"/>
          </p:cNvSpPr>
          <p:nvPr>
            <p:ph type="ftr" sz="quarter" idx="11"/>
          </p:nvPr>
        </p:nvSpPr>
        <p:spPr>
          <a:xfrm>
            <a:off x="7696200" y="6342042"/>
            <a:ext cx="3470128" cy="365125"/>
          </a:xfrm>
        </p:spPr>
        <p:txBody>
          <a:bodyPr/>
          <a:lstStyle/>
          <a:p>
            <a:pPr>
              <a:spcAft>
                <a:spcPts val="600"/>
              </a:spcAft>
            </a:pPr>
            <a:r>
              <a:rPr lang="en-US"/>
              <a:t>Sample Footer Text</a:t>
            </a:r>
          </a:p>
        </p:txBody>
      </p:sp>
      <p:sp>
        <p:nvSpPr>
          <p:cNvPr id="15" name="Slide Number Placeholder 6">
            <a:extLst>
              <a:ext uri="{FF2B5EF4-FFF2-40B4-BE49-F238E27FC236}">
                <a16:creationId xmlns:a16="http://schemas.microsoft.com/office/drawing/2014/main" id="{486D18E6-2C3A-4D4A-93B8-55C657561BEA}"/>
              </a:ext>
            </a:extLst>
          </p:cNvPr>
          <p:cNvSpPr>
            <a:spLocks noGrp="1"/>
          </p:cNvSpPr>
          <p:nvPr>
            <p:ph type="sldNum" sz="quarter" idx="12"/>
          </p:nvPr>
        </p:nvSpPr>
        <p:spPr>
          <a:xfrm>
            <a:off x="11166329" y="6342042"/>
            <a:ext cx="526228" cy="365125"/>
          </a:xfrm>
        </p:spPr>
        <p:txBody>
          <a:bodyPr/>
          <a:lstStyle/>
          <a:p>
            <a:pPr>
              <a:spcAft>
                <a:spcPts val="600"/>
              </a:spcAft>
            </a:pPr>
            <a:fld id="{1B0A0659-E443-491A-A36E-EC2EE49C5850}" type="slidenum">
              <a:rPr lang="en-US" smtClean="0"/>
              <a:pPr>
                <a:spcAft>
                  <a:spcPts val="600"/>
                </a:spcAft>
              </a:pPr>
              <a:t>11</a:t>
            </a:fld>
            <a:endParaRPr lang="en-US"/>
          </a:p>
        </p:txBody>
      </p:sp>
    </p:spTree>
    <p:extLst>
      <p:ext uri="{BB962C8B-B14F-4D97-AF65-F5344CB8AC3E}">
        <p14:creationId xmlns:p14="http://schemas.microsoft.com/office/powerpoint/2010/main" val="3042929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A0D9-8FA7-A2E9-6C74-6271BAAE8E2B}"/>
              </a:ext>
            </a:extLst>
          </p:cNvPr>
          <p:cNvSpPr>
            <a:spLocks noGrp="1"/>
          </p:cNvSpPr>
          <p:nvPr>
            <p:ph type="title"/>
          </p:nvPr>
        </p:nvSpPr>
        <p:spPr/>
        <p:txBody>
          <a:bodyPr/>
          <a:lstStyle/>
          <a:p>
            <a:r>
              <a:rPr lang="en-US" dirty="0"/>
              <a:t>Results: Prediction</a:t>
            </a:r>
          </a:p>
        </p:txBody>
      </p:sp>
      <p:graphicFrame>
        <p:nvGraphicFramePr>
          <p:cNvPr id="7" name="Content Placeholder 6">
            <a:extLst>
              <a:ext uri="{FF2B5EF4-FFF2-40B4-BE49-F238E27FC236}">
                <a16:creationId xmlns:a16="http://schemas.microsoft.com/office/drawing/2014/main" id="{BF93F72F-1EED-DE4E-4D6E-401E550F0FAB}"/>
              </a:ext>
            </a:extLst>
          </p:cNvPr>
          <p:cNvGraphicFramePr>
            <a:graphicFrameLocks noGrp="1"/>
          </p:cNvGraphicFramePr>
          <p:nvPr>
            <p:ph idx="1"/>
            <p:extLst>
              <p:ext uri="{D42A27DB-BD31-4B8C-83A1-F6EECF244321}">
                <p14:modId xmlns:p14="http://schemas.microsoft.com/office/powerpoint/2010/main" val="3649649385"/>
              </p:ext>
            </p:extLst>
          </p:nvPr>
        </p:nvGraphicFramePr>
        <p:xfrm>
          <a:off x="808038" y="2019300"/>
          <a:ext cx="10358436" cy="2677160"/>
        </p:xfrm>
        <a:graphic>
          <a:graphicData uri="http://schemas.openxmlformats.org/drawingml/2006/table">
            <a:tbl>
              <a:tblPr firstRow="1" bandRow="1">
                <a:tableStyleId>{073A0DAA-6AF3-43AB-8588-CEC1D06C72B9}</a:tableStyleId>
              </a:tblPr>
              <a:tblGrid>
                <a:gridCol w="1726406">
                  <a:extLst>
                    <a:ext uri="{9D8B030D-6E8A-4147-A177-3AD203B41FA5}">
                      <a16:colId xmlns:a16="http://schemas.microsoft.com/office/drawing/2014/main" val="931704071"/>
                    </a:ext>
                  </a:extLst>
                </a:gridCol>
                <a:gridCol w="1726406">
                  <a:extLst>
                    <a:ext uri="{9D8B030D-6E8A-4147-A177-3AD203B41FA5}">
                      <a16:colId xmlns:a16="http://schemas.microsoft.com/office/drawing/2014/main" val="2950367686"/>
                    </a:ext>
                  </a:extLst>
                </a:gridCol>
                <a:gridCol w="1726406">
                  <a:extLst>
                    <a:ext uri="{9D8B030D-6E8A-4147-A177-3AD203B41FA5}">
                      <a16:colId xmlns:a16="http://schemas.microsoft.com/office/drawing/2014/main" val="3173891034"/>
                    </a:ext>
                  </a:extLst>
                </a:gridCol>
                <a:gridCol w="1726406">
                  <a:extLst>
                    <a:ext uri="{9D8B030D-6E8A-4147-A177-3AD203B41FA5}">
                      <a16:colId xmlns:a16="http://schemas.microsoft.com/office/drawing/2014/main" val="3455772237"/>
                    </a:ext>
                  </a:extLst>
                </a:gridCol>
                <a:gridCol w="1726406">
                  <a:extLst>
                    <a:ext uri="{9D8B030D-6E8A-4147-A177-3AD203B41FA5}">
                      <a16:colId xmlns:a16="http://schemas.microsoft.com/office/drawing/2014/main" val="2390296316"/>
                    </a:ext>
                  </a:extLst>
                </a:gridCol>
                <a:gridCol w="1726406">
                  <a:extLst>
                    <a:ext uri="{9D8B030D-6E8A-4147-A177-3AD203B41FA5}">
                      <a16:colId xmlns:a16="http://schemas.microsoft.com/office/drawing/2014/main" val="1270917060"/>
                    </a:ext>
                  </a:extLst>
                </a:gridCol>
              </a:tblGrid>
              <a:tr h="370840">
                <a:tc>
                  <a:txBody>
                    <a:bodyPr/>
                    <a:lstStyle/>
                    <a:p>
                      <a:r>
                        <a:rPr lang="en-US" sz="1600" b="0" dirty="0">
                          <a:solidFill>
                            <a:schemeClr val="tx1"/>
                          </a:solidFill>
                        </a:rPr>
                        <a:t>Performance Metrics</a:t>
                      </a:r>
                    </a:p>
                  </a:txBody>
                  <a:tcPr>
                    <a:lnB w="12700" cap="flat" cmpd="sng" algn="ctr">
                      <a:solidFill>
                        <a:schemeClr val="tx1"/>
                      </a:solidFill>
                      <a:prstDash val="solid"/>
                      <a:round/>
                      <a:headEnd type="none" w="med" len="med"/>
                      <a:tailEnd type="none" w="med" len="med"/>
                    </a:lnB>
                    <a:solidFill>
                      <a:srgbClr val="E7E7E7"/>
                    </a:solidFill>
                  </a:tcPr>
                </a:tc>
                <a:tc>
                  <a:txBody>
                    <a:bodyPr/>
                    <a:lstStyle/>
                    <a:p>
                      <a:r>
                        <a:rPr lang="en-US" sz="1600" b="0" dirty="0">
                          <a:solidFill>
                            <a:schemeClr val="tx1"/>
                          </a:solidFill>
                        </a:rPr>
                        <a:t>Logistic Regression (LG)</a:t>
                      </a:r>
                    </a:p>
                  </a:txBody>
                  <a:tcPr>
                    <a:lnB w="12700" cap="flat" cmpd="sng" algn="ctr">
                      <a:solidFill>
                        <a:schemeClr val="tx1"/>
                      </a:solidFill>
                      <a:prstDash val="solid"/>
                      <a:round/>
                      <a:headEnd type="none" w="med" len="med"/>
                      <a:tailEnd type="none" w="med" len="med"/>
                    </a:lnB>
                    <a:solidFill>
                      <a:srgbClr val="E7E7E7"/>
                    </a:solidFill>
                  </a:tcPr>
                </a:tc>
                <a:tc>
                  <a:txBody>
                    <a:bodyPr/>
                    <a:lstStyle/>
                    <a:p>
                      <a:r>
                        <a:rPr lang="en-US" sz="1600" b="0" dirty="0">
                          <a:solidFill>
                            <a:schemeClr val="tx1"/>
                          </a:solidFill>
                        </a:rPr>
                        <a:t>Random Forest</a:t>
                      </a:r>
                    </a:p>
                    <a:p>
                      <a:r>
                        <a:rPr lang="en-US" sz="1600" b="0" dirty="0">
                          <a:solidFill>
                            <a:schemeClr val="tx1"/>
                          </a:solidFill>
                        </a:rPr>
                        <a:t>(RF)</a:t>
                      </a:r>
                    </a:p>
                  </a:txBody>
                  <a:tcPr>
                    <a:lnB w="12700" cap="flat" cmpd="sng" algn="ctr">
                      <a:solidFill>
                        <a:schemeClr val="tx1"/>
                      </a:solidFill>
                      <a:prstDash val="solid"/>
                      <a:round/>
                      <a:headEnd type="none" w="med" len="med"/>
                      <a:tailEnd type="none" w="med" len="med"/>
                    </a:lnB>
                    <a:solidFill>
                      <a:srgbClr val="E7E7E7"/>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rPr>
                        <a:t>K-nearest neighbors (kNN)</a:t>
                      </a:r>
                    </a:p>
                  </a:txBody>
                  <a:tcPr>
                    <a:lnB w="12700" cap="flat" cmpd="sng" algn="ctr">
                      <a:solidFill>
                        <a:schemeClr val="tx1"/>
                      </a:solidFill>
                      <a:prstDash val="solid"/>
                      <a:round/>
                      <a:headEnd type="none" w="med" len="med"/>
                      <a:tailEnd type="none" w="med" len="med"/>
                    </a:lnB>
                    <a:solidFill>
                      <a:srgbClr val="E7E7E7"/>
                    </a:solidFill>
                  </a:tcPr>
                </a:tc>
                <a:tc>
                  <a:txBody>
                    <a:bodyPr/>
                    <a:lstStyle/>
                    <a:p>
                      <a:r>
                        <a:rPr lang="en-US" sz="1600" b="0" dirty="0">
                          <a:solidFill>
                            <a:schemeClr val="tx1"/>
                          </a:solidFill>
                        </a:rPr>
                        <a:t>Feed Forward Neural Network (FF)</a:t>
                      </a:r>
                    </a:p>
                  </a:txBody>
                  <a:tcPr>
                    <a:lnB w="12700" cap="flat" cmpd="sng" algn="ctr">
                      <a:solidFill>
                        <a:schemeClr val="tx1"/>
                      </a:solidFill>
                      <a:prstDash val="solid"/>
                      <a:round/>
                      <a:headEnd type="none" w="med" len="med"/>
                      <a:tailEnd type="none" w="med" len="med"/>
                    </a:lnB>
                    <a:solidFill>
                      <a:srgbClr val="E7E7E7"/>
                    </a:solidFill>
                  </a:tcPr>
                </a:tc>
                <a:tc>
                  <a:txBody>
                    <a:bodyPr/>
                    <a:lstStyle/>
                    <a:p>
                      <a:r>
                        <a:rPr lang="en-US" sz="1600" b="0" dirty="0">
                          <a:solidFill>
                            <a:schemeClr val="tx1"/>
                          </a:solidFill>
                        </a:rPr>
                        <a:t>Ensemble Stacking</a:t>
                      </a:r>
                    </a:p>
                    <a:p>
                      <a:r>
                        <a:rPr lang="en-US" sz="1600" b="0" dirty="0">
                          <a:solidFill>
                            <a:schemeClr val="tx1"/>
                          </a:solidFill>
                        </a:rPr>
                        <a:t>(ST)</a:t>
                      </a:r>
                    </a:p>
                  </a:txBody>
                  <a:tcPr>
                    <a:lnB w="12700" cap="flat" cmpd="sng" algn="ctr">
                      <a:solidFill>
                        <a:schemeClr val="tx1"/>
                      </a:solidFill>
                      <a:prstDash val="solid"/>
                      <a:round/>
                      <a:headEnd type="none" w="med" len="med"/>
                      <a:tailEnd type="none" w="med" len="med"/>
                    </a:lnB>
                    <a:solidFill>
                      <a:srgbClr val="E7E7E7"/>
                    </a:solidFill>
                  </a:tcPr>
                </a:tc>
                <a:extLst>
                  <a:ext uri="{0D108BD9-81ED-4DB2-BD59-A6C34878D82A}">
                    <a16:rowId xmlns:a16="http://schemas.microsoft.com/office/drawing/2014/main" val="2740682390"/>
                  </a:ext>
                </a:extLst>
              </a:tr>
              <a:tr h="370840">
                <a:tc>
                  <a:txBody>
                    <a:bodyPr/>
                    <a:lstStyle/>
                    <a:p>
                      <a:r>
                        <a:rPr lang="en-US" b="0" dirty="0"/>
                        <a:t>Accuracy</a:t>
                      </a:r>
                    </a:p>
                  </a:txBody>
                  <a:tcPr>
                    <a:lnT w="12700" cap="flat" cmpd="sng" algn="ctr">
                      <a:solidFill>
                        <a:schemeClr val="tx1"/>
                      </a:solidFill>
                      <a:prstDash val="solid"/>
                      <a:round/>
                      <a:headEnd type="none" w="med" len="med"/>
                      <a:tailEnd type="none" w="med" len="med"/>
                    </a:lnT>
                  </a:tcPr>
                </a:tc>
                <a:tc>
                  <a:txBody>
                    <a:bodyPr/>
                    <a:lstStyle/>
                    <a:p>
                      <a:r>
                        <a:rPr lang="en-US" dirty="0">
                          <a:effectLst/>
                        </a:rPr>
                        <a:t>0.960</a:t>
                      </a:r>
                    </a:p>
                  </a:txBody>
                  <a:tcPr marL="76200" marR="76200" marT="38100" marB="38100" anchor="ctr">
                    <a:lnT w="12700" cap="flat" cmpd="sng" algn="ctr">
                      <a:solidFill>
                        <a:schemeClr val="tx1"/>
                      </a:solidFill>
                      <a:prstDash val="solid"/>
                      <a:round/>
                      <a:headEnd type="none" w="med" len="med"/>
                      <a:tailEnd type="none" w="med" len="med"/>
                    </a:lnT>
                  </a:tcPr>
                </a:tc>
                <a:tc>
                  <a:txBody>
                    <a:bodyPr/>
                    <a:lstStyle/>
                    <a:p>
                      <a:r>
                        <a:rPr lang="en-US">
                          <a:effectLst/>
                        </a:rPr>
                        <a:t>0.969</a:t>
                      </a:r>
                    </a:p>
                  </a:txBody>
                  <a:tcPr marL="76200" marR="76200" marT="38100" marB="38100" anchor="ctr">
                    <a:lnT w="12700" cap="flat" cmpd="sng" algn="ctr">
                      <a:solidFill>
                        <a:schemeClr val="tx1"/>
                      </a:solidFill>
                      <a:prstDash val="solid"/>
                      <a:round/>
                      <a:headEnd type="none" w="med" len="med"/>
                      <a:tailEnd type="none" w="med" len="med"/>
                    </a:lnT>
                  </a:tcPr>
                </a:tc>
                <a:tc>
                  <a:txBody>
                    <a:bodyPr/>
                    <a:lstStyle/>
                    <a:p>
                      <a:r>
                        <a:rPr lang="en-US">
                          <a:effectLst/>
                        </a:rPr>
                        <a:t>0.962</a:t>
                      </a:r>
                    </a:p>
                  </a:txBody>
                  <a:tcPr marL="76200" marR="76200" marT="38100" marB="38100" anchor="ctr">
                    <a:lnT w="12700" cap="flat" cmpd="sng" algn="ctr">
                      <a:solidFill>
                        <a:schemeClr val="tx1"/>
                      </a:solidFill>
                      <a:prstDash val="solid"/>
                      <a:round/>
                      <a:headEnd type="none" w="med" len="med"/>
                      <a:tailEnd type="none" w="med" len="med"/>
                    </a:lnT>
                  </a:tcPr>
                </a:tc>
                <a:tc>
                  <a:txBody>
                    <a:bodyPr/>
                    <a:lstStyle/>
                    <a:p>
                      <a:r>
                        <a:rPr lang="en-US">
                          <a:effectLst/>
                        </a:rPr>
                        <a:t>0.970</a:t>
                      </a:r>
                    </a:p>
                  </a:txBody>
                  <a:tcPr marL="76200" marR="76200" marT="38100" marB="38100" anchor="ctr">
                    <a:lnT w="12700" cap="flat" cmpd="sng" algn="ctr">
                      <a:solidFill>
                        <a:schemeClr val="tx1"/>
                      </a:solidFill>
                      <a:prstDash val="solid"/>
                      <a:round/>
                      <a:headEnd type="none" w="med" len="med"/>
                      <a:tailEnd type="none" w="med" len="med"/>
                    </a:lnT>
                  </a:tcPr>
                </a:tc>
                <a:tc>
                  <a:txBody>
                    <a:bodyPr/>
                    <a:lstStyle/>
                    <a:p>
                      <a:r>
                        <a:rPr lang="en-US" dirty="0">
                          <a:effectLst/>
                        </a:rPr>
                        <a:t>0.968</a:t>
                      </a:r>
                    </a:p>
                  </a:txBody>
                  <a:tcPr marL="76200" marR="76200" marT="38100" marB="3810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12788705"/>
                  </a:ext>
                </a:extLst>
              </a:tr>
              <a:tr h="370840">
                <a:tc>
                  <a:txBody>
                    <a:bodyPr/>
                    <a:lstStyle/>
                    <a:p>
                      <a:r>
                        <a:rPr lang="en-US" b="0" dirty="0"/>
                        <a:t>F1</a:t>
                      </a:r>
                    </a:p>
                  </a:txBody>
                  <a:tcPr/>
                </a:tc>
                <a:tc>
                  <a:txBody>
                    <a:bodyPr/>
                    <a:lstStyle/>
                    <a:p>
                      <a:r>
                        <a:rPr lang="en-US" dirty="0">
                          <a:effectLst/>
                        </a:rPr>
                        <a:t>0.960</a:t>
                      </a:r>
                    </a:p>
                  </a:txBody>
                  <a:tcPr marL="76200" marR="76200" marT="38100" marB="38100" anchor="ctr"/>
                </a:tc>
                <a:tc>
                  <a:txBody>
                    <a:bodyPr/>
                    <a:lstStyle/>
                    <a:p>
                      <a:r>
                        <a:rPr lang="en-US">
                          <a:effectLst/>
                        </a:rPr>
                        <a:t>0.969</a:t>
                      </a:r>
                    </a:p>
                  </a:txBody>
                  <a:tcPr marL="76200" marR="76200" marT="38100" marB="38100" anchor="ctr"/>
                </a:tc>
                <a:tc>
                  <a:txBody>
                    <a:bodyPr/>
                    <a:lstStyle/>
                    <a:p>
                      <a:r>
                        <a:rPr lang="en-US">
                          <a:effectLst/>
                        </a:rPr>
                        <a:t>0.963</a:t>
                      </a:r>
                    </a:p>
                  </a:txBody>
                  <a:tcPr marL="76200" marR="76200" marT="38100" marB="38100" anchor="ctr"/>
                </a:tc>
                <a:tc>
                  <a:txBody>
                    <a:bodyPr/>
                    <a:lstStyle/>
                    <a:p>
                      <a:r>
                        <a:rPr lang="en-US">
                          <a:effectLst/>
                        </a:rPr>
                        <a:t>0.969</a:t>
                      </a:r>
                    </a:p>
                  </a:txBody>
                  <a:tcPr marL="76200" marR="76200" marT="38100" marB="38100" anchor="ctr"/>
                </a:tc>
                <a:tc>
                  <a:txBody>
                    <a:bodyPr/>
                    <a:lstStyle/>
                    <a:p>
                      <a:r>
                        <a:rPr lang="en-US" dirty="0">
                          <a:effectLst/>
                        </a:rPr>
                        <a:t>0.968</a:t>
                      </a:r>
                    </a:p>
                  </a:txBody>
                  <a:tcPr marL="76200" marR="76200" marT="38100" marB="38100" anchor="ctr"/>
                </a:tc>
                <a:extLst>
                  <a:ext uri="{0D108BD9-81ED-4DB2-BD59-A6C34878D82A}">
                    <a16:rowId xmlns:a16="http://schemas.microsoft.com/office/drawing/2014/main" val="825469187"/>
                  </a:ext>
                </a:extLst>
              </a:tr>
              <a:tr h="370840">
                <a:tc>
                  <a:txBody>
                    <a:bodyPr/>
                    <a:lstStyle/>
                    <a:p>
                      <a:r>
                        <a:rPr lang="en-US" b="0" dirty="0"/>
                        <a:t>Precision</a:t>
                      </a:r>
                    </a:p>
                  </a:txBody>
                  <a:tcPr/>
                </a:tc>
                <a:tc>
                  <a:txBody>
                    <a:bodyPr/>
                    <a:lstStyle/>
                    <a:p>
                      <a:r>
                        <a:rPr lang="en-US" dirty="0">
                          <a:effectLst/>
                        </a:rPr>
                        <a:t>0.956</a:t>
                      </a:r>
                    </a:p>
                  </a:txBody>
                  <a:tcPr marL="76200" marR="76200" marT="38100" marB="38100" anchor="ctr"/>
                </a:tc>
                <a:tc>
                  <a:txBody>
                    <a:bodyPr/>
                    <a:lstStyle/>
                    <a:p>
                      <a:r>
                        <a:rPr lang="en-US">
                          <a:effectLst/>
                        </a:rPr>
                        <a:t>0.973</a:t>
                      </a:r>
                    </a:p>
                  </a:txBody>
                  <a:tcPr marL="76200" marR="76200" marT="38100" marB="38100" anchor="ctr"/>
                </a:tc>
                <a:tc>
                  <a:txBody>
                    <a:bodyPr/>
                    <a:lstStyle/>
                    <a:p>
                      <a:r>
                        <a:rPr lang="en-US">
                          <a:effectLst/>
                        </a:rPr>
                        <a:t>0.953</a:t>
                      </a:r>
                    </a:p>
                  </a:txBody>
                  <a:tcPr marL="76200" marR="76200" marT="38100" marB="38100" anchor="ctr"/>
                </a:tc>
                <a:tc>
                  <a:txBody>
                    <a:bodyPr/>
                    <a:lstStyle/>
                    <a:p>
                      <a:r>
                        <a:rPr lang="en-US">
                          <a:effectLst/>
                        </a:rPr>
                        <a:t>0.977</a:t>
                      </a:r>
                    </a:p>
                  </a:txBody>
                  <a:tcPr marL="76200" marR="76200" marT="38100" marB="38100" anchor="ctr"/>
                </a:tc>
                <a:tc>
                  <a:txBody>
                    <a:bodyPr/>
                    <a:lstStyle/>
                    <a:p>
                      <a:r>
                        <a:rPr lang="en-US" dirty="0">
                          <a:effectLst/>
                        </a:rPr>
                        <a:t>0.971</a:t>
                      </a:r>
                    </a:p>
                  </a:txBody>
                  <a:tcPr marL="76200" marR="76200" marT="38100" marB="38100" anchor="ctr"/>
                </a:tc>
                <a:extLst>
                  <a:ext uri="{0D108BD9-81ED-4DB2-BD59-A6C34878D82A}">
                    <a16:rowId xmlns:a16="http://schemas.microsoft.com/office/drawing/2014/main" val="3328294842"/>
                  </a:ext>
                </a:extLst>
              </a:tr>
              <a:tr h="370840">
                <a:tc>
                  <a:txBody>
                    <a:bodyPr/>
                    <a:lstStyle/>
                    <a:p>
                      <a:r>
                        <a:rPr lang="en-US" b="0" dirty="0"/>
                        <a:t>Recall</a:t>
                      </a:r>
                    </a:p>
                  </a:txBody>
                  <a:tcPr/>
                </a:tc>
                <a:tc>
                  <a:txBody>
                    <a:bodyPr/>
                    <a:lstStyle/>
                    <a:p>
                      <a:r>
                        <a:rPr lang="en-US" dirty="0">
                          <a:effectLst/>
                        </a:rPr>
                        <a:t>0.965</a:t>
                      </a:r>
                    </a:p>
                  </a:txBody>
                  <a:tcPr marL="76200" marR="76200" marT="38100" marB="38100" anchor="ctr"/>
                </a:tc>
                <a:tc>
                  <a:txBody>
                    <a:bodyPr/>
                    <a:lstStyle/>
                    <a:p>
                      <a:r>
                        <a:rPr lang="en-US">
                          <a:effectLst/>
                        </a:rPr>
                        <a:t>0.965</a:t>
                      </a:r>
                    </a:p>
                  </a:txBody>
                  <a:tcPr marL="76200" marR="76200" marT="38100" marB="38100" anchor="ctr"/>
                </a:tc>
                <a:tc>
                  <a:txBody>
                    <a:bodyPr/>
                    <a:lstStyle/>
                    <a:p>
                      <a:r>
                        <a:rPr lang="en-US">
                          <a:effectLst/>
                        </a:rPr>
                        <a:t>0.972</a:t>
                      </a:r>
                    </a:p>
                  </a:txBody>
                  <a:tcPr marL="76200" marR="76200" marT="38100" marB="38100" anchor="ctr"/>
                </a:tc>
                <a:tc>
                  <a:txBody>
                    <a:bodyPr/>
                    <a:lstStyle/>
                    <a:p>
                      <a:r>
                        <a:rPr lang="en-US">
                          <a:effectLst/>
                        </a:rPr>
                        <a:t>0.963</a:t>
                      </a:r>
                    </a:p>
                  </a:txBody>
                  <a:tcPr marL="76200" marR="76200" marT="38100" marB="38100" anchor="ctr"/>
                </a:tc>
                <a:tc>
                  <a:txBody>
                    <a:bodyPr/>
                    <a:lstStyle/>
                    <a:p>
                      <a:r>
                        <a:rPr lang="en-US" dirty="0">
                          <a:effectLst/>
                        </a:rPr>
                        <a:t>0.966</a:t>
                      </a:r>
                    </a:p>
                  </a:txBody>
                  <a:tcPr marL="76200" marR="76200" marT="38100" marB="38100" anchor="ctr"/>
                </a:tc>
                <a:extLst>
                  <a:ext uri="{0D108BD9-81ED-4DB2-BD59-A6C34878D82A}">
                    <a16:rowId xmlns:a16="http://schemas.microsoft.com/office/drawing/2014/main" val="3977941811"/>
                  </a:ext>
                </a:extLst>
              </a:tr>
              <a:tr h="370840">
                <a:tc>
                  <a:txBody>
                    <a:bodyPr/>
                    <a:lstStyle/>
                    <a:p>
                      <a:r>
                        <a:rPr lang="en-US" b="0" dirty="0"/>
                        <a:t>ROC_AUC</a:t>
                      </a:r>
                    </a:p>
                  </a:txBody>
                  <a:tcPr/>
                </a:tc>
                <a:tc>
                  <a:txBody>
                    <a:bodyPr/>
                    <a:lstStyle/>
                    <a:p>
                      <a:r>
                        <a:rPr lang="en-US" dirty="0">
                          <a:effectLst/>
                        </a:rPr>
                        <a:t>0.988</a:t>
                      </a:r>
                    </a:p>
                  </a:txBody>
                  <a:tcPr marL="76200" marR="76200" marT="38100" marB="38100" anchor="ctr"/>
                </a:tc>
                <a:tc>
                  <a:txBody>
                    <a:bodyPr/>
                    <a:lstStyle/>
                    <a:p>
                      <a:r>
                        <a:rPr lang="en-US">
                          <a:effectLst/>
                        </a:rPr>
                        <a:t>0.995</a:t>
                      </a:r>
                    </a:p>
                  </a:txBody>
                  <a:tcPr marL="76200" marR="76200" marT="38100" marB="38100" anchor="ctr"/>
                </a:tc>
                <a:tc>
                  <a:txBody>
                    <a:bodyPr/>
                    <a:lstStyle/>
                    <a:p>
                      <a:r>
                        <a:rPr lang="en-US">
                          <a:effectLst/>
                        </a:rPr>
                        <a:t>0.986</a:t>
                      </a:r>
                    </a:p>
                  </a:txBody>
                  <a:tcPr marL="76200" marR="76200" marT="38100" marB="38100" anchor="ctr"/>
                </a:tc>
                <a:tc>
                  <a:txBody>
                    <a:bodyPr/>
                    <a:lstStyle/>
                    <a:p>
                      <a:r>
                        <a:rPr lang="en-US">
                          <a:effectLst/>
                        </a:rPr>
                        <a:t>0.993</a:t>
                      </a:r>
                    </a:p>
                  </a:txBody>
                  <a:tcPr marL="76200" marR="76200" marT="38100" marB="38100" anchor="ctr"/>
                </a:tc>
                <a:tc>
                  <a:txBody>
                    <a:bodyPr/>
                    <a:lstStyle/>
                    <a:p>
                      <a:r>
                        <a:rPr lang="en-US" dirty="0">
                          <a:effectLst/>
                        </a:rPr>
                        <a:t>0.995</a:t>
                      </a:r>
                    </a:p>
                  </a:txBody>
                  <a:tcPr marL="76200" marR="76200" marT="38100" marB="38100" anchor="ctr"/>
                </a:tc>
                <a:extLst>
                  <a:ext uri="{0D108BD9-81ED-4DB2-BD59-A6C34878D82A}">
                    <a16:rowId xmlns:a16="http://schemas.microsoft.com/office/drawing/2014/main" val="314094018"/>
                  </a:ext>
                </a:extLst>
              </a:tr>
            </a:tbl>
          </a:graphicData>
        </a:graphic>
      </p:graphicFrame>
    </p:spTree>
    <p:extLst>
      <p:ext uri="{BB962C8B-B14F-4D97-AF65-F5344CB8AC3E}">
        <p14:creationId xmlns:p14="http://schemas.microsoft.com/office/powerpoint/2010/main" val="3755429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05882-36DC-D387-CA38-FF8841B6DF85}"/>
              </a:ext>
            </a:extLst>
          </p:cNvPr>
          <p:cNvSpPr>
            <a:spLocks noGrp="1"/>
          </p:cNvSpPr>
          <p:nvPr>
            <p:ph type="title"/>
          </p:nvPr>
        </p:nvSpPr>
        <p:spPr/>
        <p:txBody>
          <a:bodyPr/>
          <a:lstStyle/>
          <a:p>
            <a:r>
              <a:rPr lang="en-US" dirty="0"/>
              <a:t>Results: Interpretation</a:t>
            </a:r>
          </a:p>
        </p:txBody>
      </p:sp>
      <p:sp>
        <p:nvSpPr>
          <p:cNvPr id="3" name="Content Placeholder 2">
            <a:extLst>
              <a:ext uri="{FF2B5EF4-FFF2-40B4-BE49-F238E27FC236}">
                <a16:creationId xmlns:a16="http://schemas.microsoft.com/office/drawing/2014/main" id="{121302A5-C0D1-86C4-9AA4-66F33B64A5E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04778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D6D5-DD5A-43F1-AC14-453CAE214ABD}"/>
              </a:ext>
            </a:extLst>
          </p:cNvPr>
          <p:cNvSpPr>
            <a:spLocks noGrp="1"/>
          </p:cNvSpPr>
          <p:nvPr>
            <p:ph type="title"/>
          </p:nvPr>
        </p:nvSpPr>
        <p:spPr/>
        <p:txBody>
          <a:bodyPr/>
          <a:lstStyle/>
          <a:p>
            <a:r>
              <a:rPr lang="en-US"/>
              <a:t>Conclusion</a:t>
            </a:r>
            <a:endParaRPr lang="en-US" dirty="0"/>
          </a:p>
        </p:txBody>
      </p:sp>
      <p:sp>
        <p:nvSpPr>
          <p:cNvPr id="3" name="Content Placeholder 2">
            <a:extLst>
              <a:ext uri="{FF2B5EF4-FFF2-40B4-BE49-F238E27FC236}">
                <a16:creationId xmlns:a16="http://schemas.microsoft.com/office/drawing/2014/main" id="{2EE94C4F-E112-FD23-50C2-654544403A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58923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Android Trojan proves impossible to remove">
            <a:extLst>
              <a:ext uri="{FF2B5EF4-FFF2-40B4-BE49-F238E27FC236}">
                <a16:creationId xmlns:a16="http://schemas.microsoft.com/office/drawing/2014/main" id="{33A6E152-2149-A258-AF64-F0E158783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661" y="0"/>
            <a:ext cx="10282237"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92184740-B1D3-44EB-E870-F1003AB9C78A}"/>
              </a:ext>
            </a:extLst>
          </p:cNvPr>
          <p:cNvSpPr>
            <a:spLocks noGrp="1"/>
          </p:cNvSpPr>
          <p:nvPr>
            <p:ph type="title"/>
          </p:nvPr>
        </p:nvSpPr>
        <p:spPr>
          <a:xfrm>
            <a:off x="808661" y="365125"/>
            <a:ext cx="10357666" cy="634335"/>
          </a:xfrm>
        </p:spPr>
        <p:txBody>
          <a:bodyPr/>
          <a:lstStyle/>
          <a:p>
            <a:pPr algn="ctr"/>
            <a:r>
              <a:rPr lang="en-US" dirty="0">
                <a:solidFill>
                  <a:schemeClr val="bg1"/>
                </a:solidFill>
              </a:rPr>
              <a:t>What is Malware?</a:t>
            </a:r>
          </a:p>
        </p:txBody>
      </p:sp>
    </p:spTree>
    <p:extLst>
      <p:ext uri="{BB962C8B-B14F-4D97-AF65-F5344CB8AC3E}">
        <p14:creationId xmlns:p14="http://schemas.microsoft.com/office/powerpoint/2010/main" val="411291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50C80-13C9-A9EC-47FA-327E94B65227}"/>
              </a:ext>
            </a:extLst>
          </p:cNvPr>
          <p:cNvSpPr>
            <a:spLocks noGrp="1"/>
          </p:cNvSpPr>
          <p:nvPr>
            <p:ph type="title"/>
          </p:nvPr>
        </p:nvSpPr>
        <p:spPr>
          <a:xfrm>
            <a:off x="2209800" y="324365"/>
            <a:ext cx="7772400" cy="1080561"/>
          </a:xfrm>
        </p:spPr>
        <p:txBody>
          <a:bodyPr>
            <a:normAutofit/>
          </a:bodyPr>
          <a:lstStyle/>
          <a:p>
            <a:pPr algn="ctr"/>
            <a:r>
              <a:rPr lang="en-US" dirty="0"/>
              <a:t>DATA SOURCE</a:t>
            </a:r>
          </a:p>
        </p:txBody>
      </p:sp>
      <p:grpSp>
        <p:nvGrpSpPr>
          <p:cNvPr id="7" name="Group 6">
            <a:extLst>
              <a:ext uri="{FF2B5EF4-FFF2-40B4-BE49-F238E27FC236}">
                <a16:creationId xmlns:a16="http://schemas.microsoft.com/office/drawing/2014/main" id="{D59A329F-D812-D2CA-C126-0BF31776A657}"/>
              </a:ext>
            </a:extLst>
          </p:cNvPr>
          <p:cNvGrpSpPr/>
          <p:nvPr/>
        </p:nvGrpSpPr>
        <p:grpSpPr>
          <a:xfrm>
            <a:off x="2209800" y="3842844"/>
            <a:ext cx="7772400" cy="2690791"/>
            <a:chOff x="1680721" y="1363717"/>
            <a:chExt cx="7772400" cy="2690791"/>
          </a:xfrm>
        </p:grpSpPr>
        <p:pic>
          <p:nvPicPr>
            <p:cNvPr id="5" name="Picture 4" descr="A table with text on it&#10;&#10;Description automatically generated">
              <a:extLst>
                <a:ext uri="{FF2B5EF4-FFF2-40B4-BE49-F238E27FC236}">
                  <a16:creationId xmlns:a16="http://schemas.microsoft.com/office/drawing/2014/main" id="{43357CEB-D28A-A98E-8165-6C333652CB2D}"/>
                </a:ext>
              </a:extLst>
            </p:cNvPr>
            <p:cNvPicPr>
              <a:picLocks noChangeAspect="1"/>
            </p:cNvPicPr>
            <p:nvPr/>
          </p:nvPicPr>
          <p:blipFill rotWithShape="1">
            <a:blip r:embed="rId3"/>
            <a:srcRect b="81074"/>
            <a:stretch/>
          </p:blipFill>
          <p:spPr>
            <a:xfrm>
              <a:off x="1680721" y="1363717"/>
              <a:ext cx="7772400" cy="843455"/>
            </a:xfrm>
            <a:prstGeom prst="rect">
              <a:avLst/>
            </a:prstGeom>
          </p:spPr>
        </p:pic>
        <p:pic>
          <p:nvPicPr>
            <p:cNvPr id="6" name="Picture 5" descr="A table with text on it&#10;&#10;Description automatically generated">
              <a:extLst>
                <a:ext uri="{FF2B5EF4-FFF2-40B4-BE49-F238E27FC236}">
                  <a16:creationId xmlns:a16="http://schemas.microsoft.com/office/drawing/2014/main" id="{7B8B6DD2-97A7-7411-9430-E1B3514E35D2}"/>
                </a:ext>
              </a:extLst>
            </p:cNvPr>
            <p:cNvPicPr>
              <a:picLocks noChangeAspect="1"/>
            </p:cNvPicPr>
            <p:nvPr/>
          </p:nvPicPr>
          <p:blipFill rotWithShape="1">
            <a:blip r:embed="rId3"/>
            <a:srcRect t="58547"/>
            <a:stretch/>
          </p:blipFill>
          <p:spPr>
            <a:xfrm>
              <a:off x="1680721" y="2207172"/>
              <a:ext cx="7772400" cy="1847336"/>
            </a:xfrm>
            <a:prstGeom prst="rect">
              <a:avLst/>
            </a:prstGeom>
          </p:spPr>
        </p:pic>
      </p:grpSp>
    </p:spTree>
    <p:extLst>
      <p:ext uri="{BB962C8B-B14F-4D97-AF65-F5344CB8AC3E}">
        <p14:creationId xmlns:p14="http://schemas.microsoft.com/office/powerpoint/2010/main" val="227458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document&#10;&#10;Description automatically generated">
            <a:extLst>
              <a:ext uri="{FF2B5EF4-FFF2-40B4-BE49-F238E27FC236}">
                <a16:creationId xmlns:a16="http://schemas.microsoft.com/office/drawing/2014/main" id="{99A67774-2B7D-C5B1-9435-FE98DC480EAC}"/>
              </a:ext>
            </a:extLst>
          </p:cNvPr>
          <p:cNvPicPr>
            <a:picLocks noChangeAspect="1"/>
          </p:cNvPicPr>
          <p:nvPr/>
        </p:nvPicPr>
        <p:blipFill>
          <a:blip r:embed="rId3"/>
          <a:stretch>
            <a:fillRect/>
          </a:stretch>
        </p:blipFill>
        <p:spPr>
          <a:xfrm>
            <a:off x="1737431" y="217650"/>
            <a:ext cx="7772400" cy="2991270"/>
          </a:xfrm>
          <a:prstGeom prst="rect">
            <a:avLst/>
          </a:prstGeom>
        </p:spPr>
      </p:pic>
      <p:pic>
        <p:nvPicPr>
          <p:cNvPr id="19" name="Picture 18" descr="A table with numbers and symbols&#10;&#10;Description automatically generated">
            <a:extLst>
              <a:ext uri="{FF2B5EF4-FFF2-40B4-BE49-F238E27FC236}">
                <a16:creationId xmlns:a16="http://schemas.microsoft.com/office/drawing/2014/main" id="{3D670857-8684-F74D-7CA6-F89E00988926}"/>
              </a:ext>
            </a:extLst>
          </p:cNvPr>
          <p:cNvPicPr>
            <a:picLocks noChangeAspect="1"/>
          </p:cNvPicPr>
          <p:nvPr/>
        </p:nvPicPr>
        <p:blipFill>
          <a:blip r:embed="rId4"/>
          <a:stretch>
            <a:fillRect/>
          </a:stretch>
        </p:blipFill>
        <p:spPr>
          <a:xfrm>
            <a:off x="1737431" y="3429000"/>
            <a:ext cx="7772400" cy="2701956"/>
          </a:xfrm>
          <a:prstGeom prst="rect">
            <a:avLst/>
          </a:prstGeom>
        </p:spPr>
      </p:pic>
    </p:spTree>
    <p:extLst>
      <p:ext uri="{BB962C8B-B14F-4D97-AF65-F5344CB8AC3E}">
        <p14:creationId xmlns:p14="http://schemas.microsoft.com/office/powerpoint/2010/main" val="1062223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E28D-D77F-885B-91A5-7302FAE378C4}"/>
              </a:ext>
            </a:extLst>
          </p:cNvPr>
          <p:cNvSpPr>
            <a:spLocks noGrp="1"/>
          </p:cNvSpPr>
          <p:nvPr>
            <p:ph type="title"/>
          </p:nvPr>
        </p:nvSpPr>
        <p:spPr/>
        <p:txBody>
          <a:bodyPr/>
          <a:lstStyle/>
          <a:p>
            <a:r>
              <a:rPr lang="en-US" dirty="0"/>
              <a:t>Methodology: Data Split</a:t>
            </a:r>
          </a:p>
        </p:txBody>
      </p:sp>
      <p:sp>
        <p:nvSpPr>
          <p:cNvPr id="3" name="Content Placeholder 2">
            <a:extLst>
              <a:ext uri="{FF2B5EF4-FFF2-40B4-BE49-F238E27FC236}">
                <a16:creationId xmlns:a16="http://schemas.microsoft.com/office/drawing/2014/main" id="{88C63423-5311-72BE-AC08-8DDEB193F258}"/>
              </a:ext>
            </a:extLst>
          </p:cNvPr>
          <p:cNvSpPr>
            <a:spLocks noGrp="1"/>
          </p:cNvSpPr>
          <p:nvPr>
            <p:ph idx="1"/>
          </p:nvPr>
        </p:nvSpPr>
        <p:spPr>
          <a:xfrm>
            <a:off x="696701" y="2019298"/>
            <a:ext cx="5250236" cy="4114801"/>
          </a:xfrm>
        </p:spPr>
        <p:txBody>
          <a:bodyPr>
            <a:normAutofit/>
          </a:bodyPr>
          <a:lstStyle/>
          <a:p>
            <a:r>
              <a:rPr lang="en-US" sz="1700" dirty="0"/>
              <a:t>Randomly split data into non-test for training and validation and test to estimate generalization error (i.e. performance on unseen data)</a:t>
            </a:r>
          </a:p>
          <a:p>
            <a:r>
              <a:rPr lang="en-US" sz="1700" dirty="0"/>
              <a:t>10-fold cross validation on the non-test data is used for feature selection and hyperparameter tuning for each model (except Neural Network)</a:t>
            </a:r>
          </a:p>
          <a:p>
            <a:r>
              <a:rPr lang="en-US" sz="1700" dirty="0"/>
              <a:t>For Neural Network, validation was done with a train (60%), validation (20%), and test (20%) split strategy out of computational concerns of k-fold CV</a:t>
            </a:r>
          </a:p>
        </p:txBody>
      </p:sp>
      <p:grpSp>
        <p:nvGrpSpPr>
          <p:cNvPr id="27" name="Group 26">
            <a:extLst>
              <a:ext uri="{FF2B5EF4-FFF2-40B4-BE49-F238E27FC236}">
                <a16:creationId xmlns:a16="http://schemas.microsoft.com/office/drawing/2014/main" id="{28DA3C1E-52E8-90F1-F756-ECA015A34626}"/>
              </a:ext>
            </a:extLst>
          </p:cNvPr>
          <p:cNvGrpSpPr/>
          <p:nvPr/>
        </p:nvGrpSpPr>
        <p:grpSpPr>
          <a:xfrm>
            <a:off x="5836903" y="2295316"/>
            <a:ext cx="5442588" cy="3164642"/>
            <a:chOff x="5903648" y="2475526"/>
            <a:chExt cx="5442588" cy="3164642"/>
          </a:xfrm>
        </p:grpSpPr>
        <p:grpSp>
          <p:nvGrpSpPr>
            <p:cNvPr id="21" name="Group 20">
              <a:extLst>
                <a:ext uri="{FF2B5EF4-FFF2-40B4-BE49-F238E27FC236}">
                  <a16:creationId xmlns:a16="http://schemas.microsoft.com/office/drawing/2014/main" id="{887DD3D2-5D00-80A6-EAA0-EBDAF9554AD4}"/>
                </a:ext>
              </a:extLst>
            </p:cNvPr>
            <p:cNvGrpSpPr/>
            <p:nvPr/>
          </p:nvGrpSpPr>
          <p:grpSpPr>
            <a:xfrm>
              <a:off x="6846595" y="2475526"/>
              <a:ext cx="4499641" cy="380295"/>
              <a:chOff x="1364092" y="3258801"/>
              <a:chExt cx="8040211" cy="340397"/>
            </a:xfrm>
          </p:grpSpPr>
          <p:sp>
            <p:nvSpPr>
              <p:cNvPr id="4" name="Rectangle 3">
                <a:extLst>
                  <a:ext uri="{FF2B5EF4-FFF2-40B4-BE49-F238E27FC236}">
                    <a16:creationId xmlns:a16="http://schemas.microsoft.com/office/drawing/2014/main" id="{AE76810B-83F6-FB2E-3BA1-1F7F06157F31}"/>
                  </a:ext>
                </a:extLst>
              </p:cNvPr>
              <p:cNvSpPr/>
              <p:nvPr/>
            </p:nvSpPr>
            <p:spPr>
              <a:xfrm>
                <a:off x="1364092" y="3258801"/>
                <a:ext cx="6113799" cy="340397"/>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Training and Validation Data (80%)</a:t>
                </a:r>
              </a:p>
            </p:txBody>
          </p:sp>
          <p:sp>
            <p:nvSpPr>
              <p:cNvPr id="20" name="Rectangle 19">
                <a:extLst>
                  <a:ext uri="{FF2B5EF4-FFF2-40B4-BE49-F238E27FC236}">
                    <a16:creationId xmlns:a16="http://schemas.microsoft.com/office/drawing/2014/main" id="{5F006541-E806-A9CE-68B4-E6E9ACF2D678}"/>
                  </a:ext>
                </a:extLst>
              </p:cNvPr>
              <p:cNvSpPr/>
              <p:nvPr/>
            </p:nvSpPr>
            <p:spPr>
              <a:xfrm>
                <a:off x="7477890" y="3258801"/>
                <a:ext cx="1926413" cy="3403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Test Data (20%)</a:t>
                </a:r>
              </a:p>
            </p:txBody>
          </p:sp>
        </p:grpSp>
        <p:pic>
          <p:nvPicPr>
            <p:cNvPr id="1028" name="Picture 4" descr="Repeated K-Fold Cross Validation. A repeated 10-fold CV was applied. The 10-fold CV works by dividing the training data into 10 equal parts. These parts are iterated through 10 times. During each iteration, 9 of the 10 parts are treated as training data, and the remaining 10 th part as the validation set. The performance metrics are measured after each iteration. At the end, accuracy and kappa values are computed as measures of model performance. The above procedure is repeated 10 times.">
              <a:extLst>
                <a:ext uri="{FF2B5EF4-FFF2-40B4-BE49-F238E27FC236}">
                  <a16:creationId xmlns:a16="http://schemas.microsoft.com/office/drawing/2014/main" id="{A0C6A75E-508D-77D3-2D51-887A3C46F9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57" t="31322" r="20598" b="6059"/>
            <a:stretch/>
          </p:blipFill>
          <p:spPr bwMode="auto">
            <a:xfrm>
              <a:off x="5903648" y="3282694"/>
              <a:ext cx="5307433" cy="2357474"/>
            </a:xfrm>
            <a:prstGeom prst="rect">
              <a:avLst/>
            </a:prstGeom>
            <a:noFill/>
            <a:extLst>
              <a:ext uri="{909E8E84-426E-40DD-AFC4-6F175D3DCCD1}">
                <a14:hiddenFill xmlns:a14="http://schemas.microsoft.com/office/drawing/2010/main">
                  <a:solidFill>
                    <a:srgbClr val="FFFFFF"/>
                  </a:solidFill>
                </a14:hiddenFill>
              </a:ext>
            </a:extLst>
          </p:spPr>
        </p:pic>
        <p:sp>
          <p:nvSpPr>
            <p:cNvPr id="26" name="Arrow: Down 25">
              <a:extLst>
                <a:ext uri="{FF2B5EF4-FFF2-40B4-BE49-F238E27FC236}">
                  <a16:creationId xmlns:a16="http://schemas.microsoft.com/office/drawing/2014/main" id="{7146E9E4-1F58-E26F-FD14-2FDDBD7EECB0}"/>
                </a:ext>
              </a:extLst>
            </p:cNvPr>
            <p:cNvSpPr/>
            <p:nvPr/>
          </p:nvSpPr>
          <p:spPr>
            <a:xfrm>
              <a:off x="8363089" y="2916737"/>
              <a:ext cx="453863" cy="305041"/>
            </a:xfrm>
            <a:prstGeom prst="down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56807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E28D-D77F-885B-91A5-7302FAE378C4}"/>
              </a:ext>
            </a:extLst>
          </p:cNvPr>
          <p:cNvSpPr>
            <a:spLocks noGrp="1"/>
          </p:cNvSpPr>
          <p:nvPr>
            <p:ph type="title"/>
          </p:nvPr>
        </p:nvSpPr>
        <p:spPr>
          <a:xfrm>
            <a:off x="805542" y="365124"/>
            <a:ext cx="10278577" cy="1325563"/>
          </a:xfrm>
        </p:spPr>
        <p:txBody>
          <a:bodyPr>
            <a:normAutofit/>
          </a:bodyPr>
          <a:lstStyle/>
          <a:p>
            <a:r>
              <a:rPr lang="en-US" dirty="0"/>
              <a:t>Methodology: Feature selection</a:t>
            </a:r>
          </a:p>
        </p:txBody>
      </p:sp>
      <p:pic>
        <p:nvPicPr>
          <p:cNvPr id="5" name="Picture 4" descr="A graph of different colored lines&#10;&#10;Description automatically generated">
            <a:extLst>
              <a:ext uri="{FF2B5EF4-FFF2-40B4-BE49-F238E27FC236}">
                <a16:creationId xmlns:a16="http://schemas.microsoft.com/office/drawing/2014/main" id="{F1F476E8-5363-2B9D-C6CF-DDFD7016859B}"/>
              </a:ext>
            </a:extLst>
          </p:cNvPr>
          <p:cNvPicPr>
            <a:picLocks noChangeAspect="1"/>
          </p:cNvPicPr>
          <p:nvPr/>
        </p:nvPicPr>
        <p:blipFill>
          <a:blip r:embed="rId2"/>
          <a:stretch>
            <a:fillRect/>
          </a:stretch>
        </p:blipFill>
        <p:spPr>
          <a:xfrm>
            <a:off x="632005" y="2062470"/>
            <a:ext cx="5363147" cy="3754205"/>
          </a:xfrm>
          <a:prstGeom prst="rect">
            <a:avLst/>
          </a:prstGeom>
          <a:noFill/>
        </p:spPr>
      </p:pic>
      <p:sp>
        <p:nvSpPr>
          <p:cNvPr id="3" name="Content Placeholder 2">
            <a:extLst>
              <a:ext uri="{FF2B5EF4-FFF2-40B4-BE49-F238E27FC236}">
                <a16:creationId xmlns:a16="http://schemas.microsoft.com/office/drawing/2014/main" id="{88C63423-5311-72BE-AC08-8DDEB193F258}"/>
              </a:ext>
            </a:extLst>
          </p:cNvPr>
          <p:cNvSpPr>
            <a:spLocks noGrp="1"/>
          </p:cNvSpPr>
          <p:nvPr>
            <p:ph idx="1"/>
          </p:nvPr>
        </p:nvSpPr>
        <p:spPr>
          <a:xfrm>
            <a:off x="6096000" y="2186609"/>
            <a:ext cx="4988119" cy="3923742"/>
          </a:xfrm>
        </p:spPr>
        <p:txBody>
          <a:bodyPr>
            <a:normAutofit/>
          </a:bodyPr>
          <a:lstStyle/>
          <a:p>
            <a:pPr>
              <a:lnSpc>
                <a:spcPct val="120000"/>
              </a:lnSpc>
            </a:pPr>
            <a:r>
              <a:rPr lang="en-US" sz="1700" dirty="0"/>
              <a:t>How do we reduce the dimensionality of the data (86 different Android permissions)?</a:t>
            </a:r>
          </a:p>
          <a:p>
            <a:pPr>
              <a:lnSpc>
                <a:spcPct val="120000"/>
              </a:lnSpc>
            </a:pPr>
            <a:r>
              <a:rPr lang="en-US" sz="1700" dirty="0"/>
              <a:t>Select top n most influential features based on Random Forest (RF) importance scores</a:t>
            </a:r>
          </a:p>
          <a:p>
            <a:pPr>
              <a:lnSpc>
                <a:spcPct val="120000"/>
              </a:lnSpc>
            </a:pPr>
            <a:r>
              <a:rPr lang="en-US" sz="1700" dirty="0"/>
              <a:t>RF importance scores are a measure of mean decrease in impurity a feature is responsible for across the forest</a:t>
            </a:r>
          </a:p>
          <a:p>
            <a:pPr>
              <a:lnSpc>
                <a:spcPct val="120000"/>
              </a:lnSpc>
            </a:pPr>
            <a:r>
              <a:rPr lang="en-US" sz="1700" dirty="0"/>
              <a:t>On CV performance, we see that performance plateaus after selecting top 40 features for Logistic Regression, Random Forest, and kNN</a:t>
            </a:r>
          </a:p>
        </p:txBody>
      </p:sp>
      <p:sp>
        <p:nvSpPr>
          <p:cNvPr id="10" name="Date Placeholder 3">
            <a:extLst>
              <a:ext uri="{FF2B5EF4-FFF2-40B4-BE49-F238E27FC236}">
                <a16:creationId xmlns:a16="http://schemas.microsoft.com/office/drawing/2014/main" id="{442FCCAC-F479-4C3B-9AF8-4F80CBC12C4B}"/>
              </a:ext>
            </a:extLst>
          </p:cNvPr>
          <p:cNvSpPr>
            <a:spLocks noGrp="1"/>
          </p:cNvSpPr>
          <p:nvPr>
            <p:ph type="dt" sz="half" idx="10"/>
          </p:nvPr>
        </p:nvSpPr>
        <p:spPr>
          <a:xfrm>
            <a:off x="795014" y="6342042"/>
            <a:ext cx="2743200" cy="365125"/>
          </a:xfrm>
        </p:spPr>
        <p:txBody>
          <a:bodyPr/>
          <a:lstStyle/>
          <a:p>
            <a:pPr>
              <a:spcAft>
                <a:spcPts val="600"/>
              </a:spcAft>
            </a:pPr>
            <a:fld id="{77D9A200-CC35-4609-8973-70AC57D7C400}" type="datetime1">
              <a:rPr lang="en-US" smtClean="0"/>
              <a:pPr>
                <a:spcAft>
                  <a:spcPts val="600"/>
                </a:spcAft>
              </a:pPr>
              <a:t>12/2/23</a:t>
            </a:fld>
            <a:endParaRPr lang="en-US" dirty="0"/>
          </a:p>
        </p:txBody>
      </p:sp>
      <p:sp>
        <p:nvSpPr>
          <p:cNvPr id="12" name="Footer Placeholder 4">
            <a:extLst>
              <a:ext uri="{FF2B5EF4-FFF2-40B4-BE49-F238E27FC236}">
                <a16:creationId xmlns:a16="http://schemas.microsoft.com/office/drawing/2014/main" id="{0427418D-D0A4-4210-8534-DDA111D18066}"/>
              </a:ext>
            </a:extLst>
          </p:cNvPr>
          <p:cNvSpPr>
            <a:spLocks noGrp="1"/>
          </p:cNvSpPr>
          <p:nvPr>
            <p:ph type="ftr" sz="quarter" idx="11"/>
          </p:nvPr>
        </p:nvSpPr>
        <p:spPr>
          <a:xfrm>
            <a:off x="7696200" y="6342042"/>
            <a:ext cx="3470128" cy="365125"/>
          </a:xfrm>
        </p:spPr>
        <p:txBody>
          <a:bodyPr/>
          <a:lstStyle/>
          <a:p>
            <a:pPr>
              <a:spcAft>
                <a:spcPts val="600"/>
              </a:spcAft>
            </a:pPr>
            <a:r>
              <a:rPr lang="en-US"/>
              <a:t>Sample Footer Text</a:t>
            </a:r>
          </a:p>
        </p:txBody>
      </p:sp>
      <p:sp>
        <p:nvSpPr>
          <p:cNvPr id="14" name="Slide Number Placeholder 5">
            <a:extLst>
              <a:ext uri="{FF2B5EF4-FFF2-40B4-BE49-F238E27FC236}">
                <a16:creationId xmlns:a16="http://schemas.microsoft.com/office/drawing/2014/main" id="{AC886AA8-2271-4049-978B-6911BFE36F37}"/>
              </a:ext>
            </a:extLst>
          </p:cNvPr>
          <p:cNvSpPr>
            <a:spLocks noGrp="1"/>
          </p:cNvSpPr>
          <p:nvPr>
            <p:ph type="sldNum" sz="quarter" idx="12"/>
          </p:nvPr>
        </p:nvSpPr>
        <p:spPr>
          <a:xfrm>
            <a:off x="11166329" y="6342042"/>
            <a:ext cx="526228" cy="365125"/>
          </a:xfrm>
        </p:spPr>
        <p:txBody>
          <a:bodyPr/>
          <a:lstStyle/>
          <a:p>
            <a:pPr>
              <a:spcAft>
                <a:spcPts val="600"/>
              </a:spcAft>
            </a:pPr>
            <a:fld id="{1B0A0659-E443-491A-A36E-EC2EE49C5850}" type="slidenum">
              <a:rPr lang="en-US" smtClean="0"/>
              <a:pPr>
                <a:spcAft>
                  <a:spcPts val="600"/>
                </a:spcAft>
              </a:pPr>
              <a:t>6</a:t>
            </a:fld>
            <a:endParaRPr lang="en-US"/>
          </a:p>
        </p:txBody>
      </p:sp>
    </p:spTree>
    <p:extLst>
      <p:ext uri="{BB962C8B-B14F-4D97-AF65-F5344CB8AC3E}">
        <p14:creationId xmlns:p14="http://schemas.microsoft.com/office/powerpoint/2010/main" val="4225734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E28D-D77F-885B-91A5-7302FAE378C4}"/>
              </a:ext>
            </a:extLst>
          </p:cNvPr>
          <p:cNvSpPr>
            <a:spLocks noGrp="1"/>
          </p:cNvSpPr>
          <p:nvPr>
            <p:ph type="title"/>
          </p:nvPr>
        </p:nvSpPr>
        <p:spPr>
          <a:xfrm>
            <a:off x="1600199" y="699591"/>
            <a:ext cx="8731853" cy="1470404"/>
          </a:xfrm>
        </p:spPr>
        <p:txBody>
          <a:bodyPr anchor="b">
            <a:normAutofit/>
          </a:bodyPr>
          <a:lstStyle/>
          <a:p>
            <a:r>
              <a:rPr lang="en-US" dirty="0"/>
              <a:t>Methodology: modeling</a:t>
            </a:r>
          </a:p>
        </p:txBody>
      </p:sp>
      <p:sp>
        <p:nvSpPr>
          <p:cNvPr id="3" name="Content Placeholder 2">
            <a:extLst>
              <a:ext uri="{FF2B5EF4-FFF2-40B4-BE49-F238E27FC236}">
                <a16:creationId xmlns:a16="http://schemas.microsoft.com/office/drawing/2014/main" id="{88C63423-5311-72BE-AC08-8DDEB193F258}"/>
              </a:ext>
            </a:extLst>
          </p:cNvPr>
          <p:cNvSpPr>
            <a:spLocks noGrp="1"/>
          </p:cNvSpPr>
          <p:nvPr>
            <p:ph idx="1"/>
          </p:nvPr>
        </p:nvSpPr>
        <p:spPr>
          <a:xfrm>
            <a:off x="1600200" y="2476499"/>
            <a:ext cx="7638168" cy="3614813"/>
          </a:xfrm>
        </p:spPr>
        <p:txBody>
          <a:bodyPr>
            <a:normAutofit/>
          </a:bodyPr>
          <a:lstStyle/>
          <a:p>
            <a:r>
              <a:rPr lang="en-US" dirty="0"/>
              <a:t>Logistic Regression (LG)</a:t>
            </a:r>
          </a:p>
          <a:p>
            <a:r>
              <a:rPr lang="en-US" dirty="0"/>
              <a:t>Random Forest (RF)</a:t>
            </a:r>
          </a:p>
          <a:p>
            <a:r>
              <a:rPr lang="en-US" dirty="0"/>
              <a:t>K-Nearest Neighbors (kNN)</a:t>
            </a:r>
          </a:p>
          <a:p>
            <a:r>
              <a:rPr lang="en-US" dirty="0"/>
              <a:t>Feedforward Neural Network (FF)</a:t>
            </a:r>
          </a:p>
          <a:p>
            <a:r>
              <a:rPr lang="en-US" dirty="0"/>
              <a:t>Stacking Ensemble (ST)</a:t>
            </a:r>
          </a:p>
          <a:p>
            <a:endParaRPr lang="en-US" dirty="0"/>
          </a:p>
        </p:txBody>
      </p:sp>
      <p:sp>
        <p:nvSpPr>
          <p:cNvPr id="16" name="Slide Number Placeholder 17">
            <a:extLst>
              <a:ext uri="{FF2B5EF4-FFF2-40B4-BE49-F238E27FC236}">
                <a16:creationId xmlns:a16="http://schemas.microsoft.com/office/drawing/2014/main" id="{32E95C4D-CC3C-4C9D-B8E6-271568CB8F71}"/>
              </a:ext>
            </a:extLst>
          </p:cNvPr>
          <p:cNvSpPr>
            <a:spLocks noGrp="1"/>
          </p:cNvSpPr>
          <p:nvPr>
            <p:ph type="sldNum" sz="quarter" idx="12"/>
          </p:nvPr>
        </p:nvSpPr>
        <p:spPr>
          <a:xfrm>
            <a:off x="11166329" y="6342042"/>
            <a:ext cx="526228" cy="365125"/>
          </a:xfrm>
        </p:spPr>
        <p:txBody>
          <a:bodyPr/>
          <a:lstStyle/>
          <a:p>
            <a:pPr>
              <a:spcAft>
                <a:spcPts val="600"/>
              </a:spcAft>
            </a:pPr>
            <a:fld id="{1B0A0659-E443-491A-A36E-EC2EE49C5850}" type="slidenum">
              <a:rPr lang="en-US" smtClean="0">
                <a:solidFill>
                  <a:srgbClr val="000000"/>
                </a:solidFill>
              </a:rPr>
              <a:pPr>
                <a:spcAft>
                  <a:spcPts val="600"/>
                </a:spcAft>
              </a:pPr>
              <a:t>7</a:t>
            </a:fld>
            <a:endParaRPr lang="en-US" dirty="0">
              <a:solidFill>
                <a:srgbClr val="000000"/>
              </a:solidFill>
            </a:endParaRPr>
          </a:p>
        </p:txBody>
      </p:sp>
      <p:pic>
        <p:nvPicPr>
          <p:cNvPr id="4" name="Picture 3">
            <a:extLst>
              <a:ext uri="{FF2B5EF4-FFF2-40B4-BE49-F238E27FC236}">
                <a16:creationId xmlns:a16="http://schemas.microsoft.com/office/drawing/2014/main" id="{A79EFC29-1691-3ADA-DA1E-1D4E065932F4}"/>
              </a:ext>
            </a:extLst>
          </p:cNvPr>
          <p:cNvPicPr>
            <a:picLocks noChangeAspect="1"/>
          </p:cNvPicPr>
          <p:nvPr/>
        </p:nvPicPr>
        <p:blipFill>
          <a:blip r:embed="rId3"/>
          <a:stretch>
            <a:fillRect/>
          </a:stretch>
        </p:blipFill>
        <p:spPr>
          <a:xfrm>
            <a:off x="5879357" y="2069878"/>
            <a:ext cx="5061460" cy="3796095"/>
          </a:xfrm>
          <a:prstGeom prst="rect">
            <a:avLst/>
          </a:prstGeom>
        </p:spPr>
      </p:pic>
    </p:spTree>
    <p:extLst>
      <p:ext uri="{BB962C8B-B14F-4D97-AF65-F5344CB8AC3E}">
        <p14:creationId xmlns:p14="http://schemas.microsoft.com/office/powerpoint/2010/main" val="3083491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E28D-D77F-885B-91A5-7302FAE378C4}"/>
              </a:ext>
            </a:extLst>
          </p:cNvPr>
          <p:cNvSpPr>
            <a:spLocks noGrp="1"/>
          </p:cNvSpPr>
          <p:nvPr>
            <p:ph type="title"/>
          </p:nvPr>
        </p:nvSpPr>
        <p:spPr/>
        <p:txBody>
          <a:bodyPr/>
          <a:lstStyle/>
          <a:p>
            <a:r>
              <a:rPr lang="en-US" dirty="0"/>
              <a:t>Methodology: Hyperparameter tuning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C63423-5311-72BE-AC08-8DDEB193F258}"/>
                  </a:ext>
                </a:extLst>
              </p:cNvPr>
              <p:cNvSpPr>
                <a:spLocks noGrp="1"/>
              </p:cNvSpPr>
              <p:nvPr>
                <p:ph idx="1"/>
              </p:nvPr>
            </p:nvSpPr>
            <p:spPr>
              <a:xfrm>
                <a:off x="808662" y="2019299"/>
                <a:ext cx="6292956" cy="4114801"/>
              </a:xfrm>
            </p:spPr>
            <p:txBody>
              <a:bodyPr>
                <a:normAutofit fontScale="62500" lnSpcReduction="20000"/>
              </a:bodyPr>
              <a:lstStyle/>
              <a:p>
                <a:r>
                  <a:rPr lang="en-US" dirty="0"/>
                  <a:t>We tune hyperparameters with </a:t>
                </a:r>
                <a:r>
                  <a:rPr lang="en-US" dirty="0" err="1"/>
                  <a:t>GridSearch</a:t>
                </a:r>
                <a:r>
                  <a:rPr lang="en-US" dirty="0"/>
                  <a:t> (i.e. test exhaustively every combination of parameters in pre-defined parameter space)</a:t>
                </a:r>
              </a:p>
              <a:p>
                <a:r>
                  <a:rPr lang="en-US" dirty="0"/>
                  <a:t>Logistic Regression:</a:t>
                </a:r>
              </a:p>
              <a:p>
                <a:pPr lvl="1"/>
                <a:r>
                  <a:rPr lang="en-US" dirty="0"/>
                  <a:t>L2 Regularization Penalty : </a:t>
                </a:r>
                <a14:m>
                  <m:oMath xmlns:m="http://schemas.openxmlformats.org/officeDocument/2006/math">
                    <m:f>
                      <m:fPr>
                        <m:ctrlPr>
                          <a:rPr lang="en-US" b="0" i="1" smtClean="0">
                            <a:latin typeface="Cambria Math" panose="02040503050406030204" pitchFamily="18" charset="0"/>
                          </a:rPr>
                        </m:ctrlPr>
                      </m:fPr>
                      <m:num>
                        <m:r>
                          <a:rPr lang="en-US" b="0" i="0" smtClean="0">
                            <a:latin typeface="Cambria Math" panose="02040503050406030204" pitchFamily="18" charset="0"/>
                          </a:rPr>
                          <m:t>1</m:t>
                        </m:r>
                      </m:num>
                      <m:den>
                        <m:r>
                          <a:rPr lang="en-US" b="0" i="1" smtClean="0">
                            <a:latin typeface="Cambria Math" panose="02040503050406030204" pitchFamily="18" charset="0"/>
                          </a:rPr>
                          <m:t>𝜆</m:t>
                        </m:r>
                      </m:den>
                    </m:f>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0" smtClean="0">
                            <a:latin typeface="Cambria Math" panose="02040503050406030204" pitchFamily="18" charset="0"/>
                          </a:rPr>
                          <m:t>0.1, 0.2, …, 1.5</m:t>
                        </m:r>
                      </m:e>
                    </m:d>
                  </m:oMath>
                </a14:m>
                <a:endParaRPr lang="en-US" dirty="0"/>
              </a:p>
              <a:p>
                <a:r>
                  <a:rPr lang="en-US" dirty="0"/>
                  <a:t>Random Forest:</a:t>
                </a:r>
              </a:p>
              <a:p>
                <a:pPr lvl="1"/>
                <a:r>
                  <a:rPr lang="en-US" dirty="0"/>
                  <a:t>Number of trees: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𝑡𝑟𝑒𝑒</m:t>
                        </m:r>
                      </m:sub>
                    </m:sSub>
                    <m:r>
                      <a:rPr lang="en-US" b="0" i="1" smtClean="0">
                        <a:latin typeface="Cambria Math" panose="02040503050406030204" pitchFamily="18" charset="0"/>
                      </a:rPr>
                      <m:t>∈[100, 200, …, 500]</m:t>
                    </m:r>
                  </m:oMath>
                </a14:m>
                <a:endParaRPr lang="en-US" dirty="0"/>
              </a:p>
              <a:p>
                <a:pPr lvl="1"/>
                <a:r>
                  <a:rPr lang="en-US" dirty="0"/>
                  <a:t>Fraction of features to consider at each tree split: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𝑠𝑝𝑙𝑖𝑡</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 0.2, …, 0.9</m:t>
                        </m:r>
                      </m:e>
                    </m:d>
                  </m:oMath>
                </a14:m>
                <a:endParaRPr lang="en-US" b="0" dirty="0"/>
              </a:p>
              <a:p>
                <a:r>
                  <a:rPr lang="en-US" dirty="0"/>
                  <a:t>K-Nearest Neighbors:</a:t>
                </a:r>
              </a:p>
              <a:p>
                <a:pPr lvl="1"/>
                <a:r>
                  <a:rPr lang="en-US" dirty="0"/>
                  <a:t>Number of neighbors: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3, 5, 7, 9</m:t>
                        </m:r>
                      </m:e>
                    </m:d>
                  </m:oMath>
                </a14:m>
                <a:endParaRPr lang="en-US" dirty="0"/>
              </a:p>
              <a:p>
                <a:r>
                  <a:rPr lang="en-US" dirty="0"/>
                  <a:t>Neural Network:</a:t>
                </a:r>
              </a:p>
              <a:p>
                <a:pPr lvl="1"/>
                <a:r>
                  <a:rPr lang="en-US" dirty="0"/>
                  <a:t>Number of layers: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𝑙𝑎𝑦𝑒𝑟𝑠</m:t>
                        </m:r>
                      </m:sub>
                    </m:sSub>
                    <m:r>
                      <a:rPr lang="en-US" b="0" i="1" smtClean="0">
                        <a:latin typeface="Cambria Math" panose="02040503050406030204" pitchFamily="18" charset="0"/>
                      </a:rPr>
                      <m:t>∈[1, 2, 3]</m:t>
                    </m:r>
                  </m:oMath>
                </a14:m>
                <a:endParaRPr lang="en-US" dirty="0"/>
              </a:p>
              <a:p>
                <a:pPr lvl="1"/>
                <a:r>
                  <a:rPr lang="en-US" dirty="0"/>
                  <a:t>Nodes per layer (hidden size):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𝑛𝑜𝑑𝑒𝑠</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40, 50, 60</m:t>
                        </m:r>
                      </m:e>
                    </m:d>
                  </m:oMath>
                </a14:m>
                <a:endParaRPr lang="en-US" b="0" dirty="0"/>
              </a:p>
              <a:p>
                <a:pPr lvl="1"/>
                <a:r>
                  <a:rPr lang="en-US" dirty="0"/>
                  <a:t>Dropout probability: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0.3, 0.5, 0.7</m:t>
                        </m:r>
                      </m:e>
                    </m:d>
                  </m:oMath>
                </a14:m>
                <a:endParaRPr lang="en-US" b="0" dirty="0"/>
              </a:p>
              <a:p>
                <a:pPr lvl="1"/>
                <a:r>
                  <a:rPr lang="en-US" dirty="0"/>
                  <a:t>Learning rate: </a:t>
                </a:r>
                <a14:m>
                  <m:oMath xmlns:m="http://schemas.openxmlformats.org/officeDocument/2006/math">
                    <m:r>
                      <a:rPr lang="en-US" b="0" i="1" smtClean="0">
                        <a:latin typeface="Cambria Math" panose="02040503050406030204" pitchFamily="18" charset="0"/>
                      </a:rPr>
                      <m:t>𝑙𝑟</m:t>
                    </m:r>
                    <m:r>
                      <a:rPr lang="en-US" b="0" i="1" smtClean="0">
                        <a:latin typeface="Cambria Math" panose="02040503050406030204" pitchFamily="18" charset="0"/>
                      </a:rPr>
                      <m:t>∈[0.001, 0.0001]</m:t>
                    </m:r>
                  </m:oMath>
                </a14:m>
                <a:endParaRPr lang="en-US" dirty="0"/>
              </a:p>
              <a:p>
                <a:endParaRPr lang="en-US" b="0" dirty="0"/>
              </a:p>
            </p:txBody>
          </p:sp>
        </mc:Choice>
        <mc:Fallback xmlns="">
          <p:sp>
            <p:nvSpPr>
              <p:cNvPr id="3" name="Content Placeholder 2">
                <a:extLst>
                  <a:ext uri="{FF2B5EF4-FFF2-40B4-BE49-F238E27FC236}">
                    <a16:creationId xmlns:a16="http://schemas.microsoft.com/office/drawing/2014/main" id="{88C63423-5311-72BE-AC08-8DDEB193F258}"/>
                  </a:ext>
                </a:extLst>
              </p:cNvPr>
              <p:cNvSpPr>
                <a:spLocks noGrp="1" noRot="1" noChangeAspect="1" noMove="1" noResize="1" noEditPoints="1" noAdjustHandles="1" noChangeArrowheads="1" noChangeShapeType="1" noTextEdit="1"/>
              </p:cNvSpPr>
              <p:nvPr>
                <p:ph idx="1"/>
              </p:nvPr>
            </p:nvSpPr>
            <p:spPr>
              <a:xfrm>
                <a:off x="808662" y="2019299"/>
                <a:ext cx="6292956" cy="4114801"/>
              </a:xfrm>
              <a:blipFill>
                <a:blip r:embed="rId3"/>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07E91F6-A61F-F878-DE5A-F152ED3E33BD}"/>
              </a:ext>
            </a:extLst>
          </p:cNvPr>
          <p:cNvPicPr>
            <a:picLocks noChangeAspect="1"/>
          </p:cNvPicPr>
          <p:nvPr/>
        </p:nvPicPr>
        <p:blipFill>
          <a:blip r:embed="rId4"/>
          <a:stretch>
            <a:fillRect/>
          </a:stretch>
        </p:blipFill>
        <p:spPr>
          <a:xfrm>
            <a:off x="6286272" y="1590277"/>
            <a:ext cx="4880055" cy="4636988"/>
          </a:xfrm>
          <a:prstGeom prst="rect">
            <a:avLst/>
          </a:prstGeom>
        </p:spPr>
      </p:pic>
    </p:spTree>
    <p:extLst>
      <p:ext uri="{BB962C8B-B14F-4D97-AF65-F5344CB8AC3E}">
        <p14:creationId xmlns:p14="http://schemas.microsoft.com/office/powerpoint/2010/main" val="681803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E28D-D77F-885B-91A5-7302FAE378C4}"/>
              </a:ext>
            </a:extLst>
          </p:cNvPr>
          <p:cNvSpPr>
            <a:spLocks noGrp="1"/>
          </p:cNvSpPr>
          <p:nvPr>
            <p:ph type="title"/>
          </p:nvPr>
        </p:nvSpPr>
        <p:spPr/>
        <p:txBody>
          <a:bodyPr/>
          <a:lstStyle/>
          <a:p>
            <a:r>
              <a:rPr lang="en-US" dirty="0"/>
              <a:t>Methodology: Stacking ensemble</a:t>
            </a:r>
          </a:p>
        </p:txBody>
      </p:sp>
      <p:sp>
        <p:nvSpPr>
          <p:cNvPr id="3" name="Content Placeholder 2">
            <a:extLst>
              <a:ext uri="{FF2B5EF4-FFF2-40B4-BE49-F238E27FC236}">
                <a16:creationId xmlns:a16="http://schemas.microsoft.com/office/drawing/2014/main" id="{88C63423-5311-72BE-AC08-8DDEB193F258}"/>
              </a:ext>
            </a:extLst>
          </p:cNvPr>
          <p:cNvSpPr>
            <a:spLocks noGrp="1"/>
          </p:cNvSpPr>
          <p:nvPr>
            <p:ph idx="1"/>
          </p:nvPr>
        </p:nvSpPr>
        <p:spPr>
          <a:xfrm>
            <a:off x="808662" y="2019299"/>
            <a:ext cx="5388938" cy="4114801"/>
          </a:xfrm>
        </p:spPr>
        <p:txBody>
          <a:bodyPr/>
          <a:lstStyle/>
          <a:p>
            <a:r>
              <a:rPr lang="en-US" dirty="0"/>
              <a:t>Intuitively, combine the strengths of several strong predictors. Works especially well if the models are strong in different ways</a:t>
            </a:r>
          </a:p>
          <a:p>
            <a:r>
              <a:rPr lang="en-US" dirty="0"/>
              <a:t>Use predicted probabilities of existing models (Level 0 models) on another algorithm (Level 1 model) to get final prediction</a:t>
            </a:r>
          </a:p>
          <a:p>
            <a:r>
              <a:rPr lang="en-US" dirty="0"/>
              <a:t>In this project, we use another Logistic Regression as the Level 1 model</a:t>
            </a:r>
          </a:p>
        </p:txBody>
      </p:sp>
      <p:grpSp>
        <p:nvGrpSpPr>
          <p:cNvPr id="61" name="Group 60">
            <a:extLst>
              <a:ext uri="{FF2B5EF4-FFF2-40B4-BE49-F238E27FC236}">
                <a16:creationId xmlns:a16="http://schemas.microsoft.com/office/drawing/2014/main" id="{B2683DE4-CA26-F18A-05D5-3DCD1489D2D4}"/>
              </a:ext>
            </a:extLst>
          </p:cNvPr>
          <p:cNvGrpSpPr/>
          <p:nvPr/>
        </p:nvGrpSpPr>
        <p:grpSpPr>
          <a:xfrm>
            <a:off x="6350149" y="1879011"/>
            <a:ext cx="5033189" cy="4099931"/>
            <a:chOff x="6142949" y="2392944"/>
            <a:chExt cx="5033189" cy="4099931"/>
          </a:xfrm>
        </p:grpSpPr>
        <p:sp>
          <p:nvSpPr>
            <p:cNvPr id="4" name="Rectangle 3">
              <a:extLst>
                <a:ext uri="{FF2B5EF4-FFF2-40B4-BE49-F238E27FC236}">
                  <a16:creationId xmlns:a16="http://schemas.microsoft.com/office/drawing/2014/main" id="{B39BBD18-3998-E3F4-57D8-A1BD56E2A43D}"/>
                </a:ext>
              </a:extLst>
            </p:cNvPr>
            <p:cNvSpPr/>
            <p:nvPr/>
          </p:nvSpPr>
          <p:spPr>
            <a:xfrm>
              <a:off x="8090730" y="5054426"/>
              <a:ext cx="580677" cy="47388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LG</a:t>
              </a:r>
            </a:p>
          </p:txBody>
        </p:sp>
        <p:sp>
          <p:nvSpPr>
            <p:cNvPr id="5" name="Rectangle 4">
              <a:extLst>
                <a:ext uri="{FF2B5EF4-FFF2-40B4-BE49-F238E27FC236}">
                  <a16:creationId xmlns:a16="http://schemas.microsoft.com/office/drawing/2014/main" id="{AED1BCA5-55EE-5954-E440-6386BB915ECB}"/>
                </a:ext>
              </a:extLst>
            </p:cNvPr>
            <p:cNvSpPr/>
            <p:nvPr/>
          </p:nvSpPr>
          <p:spPr>
            <a:xfrm>
              <a:off x="8890552" y="5054426"/>
              <a:ext cx="674331" cy="47388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kNN</a:t>
              </a:r>
            </a:p>
          </p:txBody>
        </p:sp>
        <p:sp>
          <p:nvSpPr>
            <p:cNvPr id="6" name="Rectangle 5">
              <a:extLst>
                <a:ext uri="{FF2B5EF4-FFF2-40B4-BE49-F238E27FC236}">
                  <a16:creationId xmlns:a16="http://schemas.microsoft.com/office/drawing/2014/main" id="{25173310-66A4-B958-507E-7F1AE83F17B7}"/>
                </a:ext>
              </a:extLst>
            </p:cNvPr>
            <p:cNvSpPr/>
            <p:nvPr/>
          </p:nvSpPr>
          <p:spPr>
            <a:xfrm>
              <a:off x="9784028" y="5054426"/>
              <a:ext cx="580677" cy="47388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RF</a:t>
              </a:r>
            </a:p>
          </p:txBody>
        </p:sp>
        <p:sp>
          <p:nvSpPr>
            <p:cNvPr id="7" name="Rectangle 6">
              <a:extLst>
                <a:ext uri="{FF2B5EF4-FFF2-40B4-BE49-F238E27FC236}">
                  <a16:creationId xmlns:a16="http://schemas.microsoft.com/office/drawing/2014/main" id="{25234370-2ECE-5695-92B8-A5C74E66EA52}"/>
                </a:ext>
              </a:extLst>
            </p:cNvPr>
            <p:cNvSpPr/>
            <p:nvPr/>
          </p:nvSpPr>
          <p:spPr>
            <a:xfrm>
              <a:off x="10585650" y="5060624"/>
              <a:ext cx="580677" cy="47388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FF</a:t>
              </a:r>
            </a:p>
          </p:txBody>
        </p:sp>
        <p:sp>
          <p:nvSpPr>
            <p:cNvPr id="8" name="TextBox 7">
              <a:extLst>
                <a:ext uri="{FF2B5EF4-FFF2-40B4-BE49-F238E27FC236}">
                  <a16:creationId xmlns:a16="http://schemas.microsoft.com/office/drawing/2014/main" id="{4F26C9A3-4748-AA46-83AF-22A2A5855D19}"/>
                </a:ext>
              </a:extLst>
            </p:cNvPr>
            <p:cNvSpPr txBox="1"/>
            <p:nvPr/>
          </p:nvSpPr>
          <p:spPr>
            <a:xfrm>
              <a:off x="6148251" y="4778536"/>
              <a:ext cx="1765868" cy="369332"/>
            </a:xfrm>
            <a:prstGeom prst="rect">
              <a:avLst/>
            </a:prstGeom>
            <a:noFill/>
          </p:spPr>
          <p:txBody>
            <a:bodyPr wrap="none" rtlCol="0">
              <a:spAutoFit/>
            </a:bodyPr>
            <a:lstStyle/>
            <a:p>
              <a:r>
                <a:rPr lang="en-US" dirty="0"/>
                <a:t>Level 0 Models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6F3C7A5-F6EC-77FF-EEAA-BF7CD447FDB3}"/>
                    </a:ext>
                  </a:extLst>
                </p:cNvPr>
                <p:cNvSpPr txBox="1"/>
                <p:nvPr/>
              </p:nvSpPr>
              <p:spPr>
                <a:xfrm>
                  <a:off x="9442942" y="6061988"/>
                  <a:ext cx="34108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𝑋</m:t>
                        </m:r>
                      </m:oMath>
                    </m:oMathPara>
                  </a14:m>
                  <a:endParaRPr lang="en-US" dirty="0"/>
                </a:p>
              </p:txBody>
            </p:sp>
          </mc:Choice>
          <mc:Fallback xmlns="">
            <p:sp>
              <p:nvSpPr>
                <p:cNvPr id="9" name="TextBox 8">
                  <a:extLst>
                    <a:ext uri="{FF2B5EF4-FFF2-40B4-BE49-F238E27FC236}">
                      <a16:creationId xmlns:a16="http://schemas.microsoft.com/office/drawing/2014/main" id="{A6F3C7A5-F6EC-77FF-EEAA-BF7CD447FDB3}"/>
                    </a:ext>
                  </a:extLst>
                </p:cNvPr>
                <p:cNvSpPr txBox="1">
                  <a:spLocks noRot="1" noChangeAspect="1" noMove="1" noResize="1" noEditPoints="1" noAdjustHandles="1" noChangeArrowheads="1" noChangeShapeType="1" noTextEdit="1"/>
                </p:cNvSpPr>
                <p:nvPr/>
              </p:nvSpPr>
              <p:spPr>
                <a:xfrm>
                  <a:off x="9442942" y="6061988"/>
                  <a:ext cx="341086" cy="430887"/>
                </a:xfrm>
                <a:prstGeom prst="rect">
                  <a:avLst/>
                </a:prstGeom>
                <a:blipFill>
                  <a:blip r:embed="rId3"/>
                  <a:stretch>
                    <a:fillRect/>
                  </a:stretch>
                </a:blipFill>
              </p:spPr>
              <p:txBody>
                <a:bodyPr/>
                <a:lstStyle/>
                <a:p>
                  <a:r>
                    <a:rPr lang="en-US">
                      <a:noFill/>
                    </a:rPr>
                    <a:t> </a:t>
                  </a:r>
                </a:p>
              </p:txBody>
            </p:sp>
          </mc:Fallback>
        </mc:AlternateContent>
        <p:cxnSp>
          <p:nvCxnSpPr>
            <p:cNvPr id="12" name="Connector: Elbow 11">
              <a:extLst>
                <a:ext uri="{FF2B5EF4-FFF2-40B4-BE49-F238E27FC236}">
                  <a16:creationId xmlns:a16="http://schemas.microsoft.com/office/drawing/2014/main" id="{0577A372-2441-8CAB-DF82-06AE7FB6734B}"/>
                </a:ext>
              </a:extLst>
            </p:cNvPr>
            <p:cNvCxnSpPr>
              <a:cxnSpLocks/>
              <a:stCxn id="9" idx="0"/>
              <a:endCxn id="4" idx="2"/>
            </p:cNvCxnSpPr>
            <p:nvPr/>
          </p:nvCxnSpPr>
          <p:spPr>
            <a:xfrm rot="16200000" flipV="1">
              <a:off x="8730439" y="5178942"/>
              <a:ext cx="533676" cy="1232416"/>
            </a:xfrm>
            <a:prstGeom prst="bentConnector3">
              <a:avLst>
                <a:gd name="adj1" fmla="val 404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5AE73698-3775-D9FA-0D09-0DE38FACE9EE}"/>
                </a:ext>
              </a:extLst>
            </p:cNvPr>
            <p:cNvCxnSpPr>
              <a:cxnSpLocks/>
              <a:endCxn id="5" idx="2"/>
            </p:cNvCxnSpPr>
            <p:nvPr/>
          </p:nvCxnSpPr>
          <p:spPr>
            <a:xfrm rot="16200000" flipV="1">
              <a:off x="9153765" y="5602266"/>
              <a:ext cx="533675" cy="385768"/>
            </a:xfrm>
            <a:prstGeom prst="bentConnector3">
              <a:avLst>
                <a:gd name="adj1" fmla="val 404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942024D3-7024-2B70-1CE8-D983D6040428}"/>
                </a:ext>
              </a:extLst>
            </p:cNvPr>
            <p:cNvCxnSpPr>
              <a:cxnSpLocks/>
              <a:endCxn id="6" idx="2"/>
            </p:cNvCxnSpPr>
            <p:nvPr/>
          </p:nvCxnSpPr>
          <p:spPr>
            <a:xfrm rot="5400000" flipH="1" flipV="1">
              <a:off x="9569601" y="5572196"/>
              <a:ext cx="548650" cy="460882"/>
            </a:xfrm>
            <a:prstGeom prst="bentConnector3">
              <a:avLst>
                <a:gd name="adj1" fmla="val 4206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A4F38010-ACD0-C786-E4BD-F710F9C0A935}"/>
                </a:ext>
              </a:extLst>
            </p:cNvPr>
            <p:cNvCxnSpPr>
              <a:cxnSpLocks/>
              <a:endCxn id="7" idx="2"/>
            </p:cNvCxnSpPr>
            <p:nvPr/>
          </p:nvCxnSpPr>
          <p:spPr>
            <a:xfrm flipV="1">
              <a:off x="9613485" y="5534510"/>
              <a:ext cx="1262504" cy="31656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423E047-060C-8327-29FC-F4049C84CD1D}"/>
                </a:ext>
              </a:extLst>
            </p:cNvPr>
            <p:cNvSpPr txBox="1"/>
            <p:nvPr/>
          </p:nvSpPr>
          <p:spPr>
            <a:xfrm>
              <a:off x="6617630" y="6061988"/>
              <a:ext cx="1283685" cy="369332"/>
            </a:xfrm>
            <a:prstGeom prst="rect">
              <a:avLst/>
            </a:prstGeom>
            <a:noFill/>
          </p:spPr>
          <p:txBody>
            <a:bodyPr wrap="none" rtlCol="0">
              <a:spAutoFit/>
            </a:bodyPr>
            <a:lstStyle/>
            <a:p>
              <a:r>
                <a:rPr lang="en-US" dirty="0"/>
                <a:t>Input Data</a:t>
              </a:r>
            </a:p>
          </p:txBody>
        </p:sp>
        <p:cxnSp>
          <p:nvCxnSpPr>
            <p:cNvPr id="28" name="Straight Arrow Connector 27">
              <a:extLst>
                <a:ext uri="{FF2B5EF4-FFF2-40B4-BE49-F238E27FC236}">
                  <a16:creationId xmlns:a16="http://schemas.microsoft.com/office/drawing/2014/main" id="{C15AB565-906F-6F90-1C18-18C0AC384572}"/>
                </a:ext>
              </a:extLst>
            </p:cNvPr>
            <p:cNvCxnSpPr>
              <a:cxnSpLocks/>
              <a:stCxn id="4" idx="0"/>
            </p:cNvCxnSpPr>
            <p:nvPr/>
          </p:nvCxnSpPr>
          <p:spPr>
            <a:xfrm flipV="1">
              <a:off x="8381069" y="4686300"/>
              <a:ext cx="0" cy="3681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A78028C-6506-8AB4-ED9C-902BFF559792}"/>
                </a:ext>
              </a:extLst>
            </p:cNvPr>
            <p:cNvCxnSpPr>
              <a:cxnSpLocks/>
            </p:cNvCxnSpPr>
            <p:nvPr/>
          </p:nvCxnSpPr>
          <p:spPr>
            <a:xfrm flipV="1">
              <a:off x="9227717" y="4686300"/>
              <a:ext cx="0" cy="3681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C3B2224-572C-7F4B-FBF2-54A3DDCD3CF9}"/>
                </a:ext>
              </a:extLst>
            </p:cNvPr>
            <p:cNvCxnSpPr>
              <a:cxnSpLocks/>
            </p:cNvCxnSpPr>
            <p:nvPr/>
          </p:nvCxnSpPr>
          <p:spPr>
            <a:xfrm flipV="1">
              <a:off x="10074366" y="4686300"/>
              <a:ext cx="0" cy="3681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26535C8-10D4-E0C8-3CF1-FF6967347484}"/>
                </a:ext>
              </a:extLst>
            </p:cNvPr>
            <p:cNvCxnSpPr>
              <a:cxnSpLocks/>
            </p:cNvCxnSpPr>
            <p:nvPr/>
          </p:nvCxnSpPr>
          <p:spPr>
            <a:xfrm flipV="1">
              <a:off x="10899530" y="4686300"/>
              <a:ext cx="0" cy="3681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E353C43-917F-24F5-E16E-D983BBDB1D36}"/>
                    </a:ext>
                  </a:extLst>
                </p:cNvPr>
                <p:cNvSpPr txBox="1"/>
                <p:nvPr/>
              </p:nvSpPr>
              <p:spPr>
                <a:xfrm>
                  <a:off x="8098301" y="4331087"/>
                  <a:ext cx="573106" cy="292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xmlns="">
            <p:sp>
              <p:nvSpPr>
                <p:cNvPr id="35" name="TextBox 34">
                  <a:extLst>
                    <a:ext uri="{FF2B5EF4-FFF2-40B4-BE49-F238E27FC236}">
                      <a16:creationId xmlns:a16="http://schemas.microsoft.com/office/drawing/2014/main" id="{8E353C43-917F-24F5-E16E-D983BBDB1D36}"/>
                    </a:ext>
                  </a:extLst>
                </p:cNvPr>
                <p:cNvSpPr txBox="1">
                  <a:spLocks noRot="1" noChangeAspect="1" noMove="1" noResize="1" noEditPoints="1" noAdjustHandles="1" noChangeArrowheads="1" noChangeShapeType="1" noTextEdit="1"/>
                </p:cNvSpPr>
                <p:nvPr/>
              </p:nvSpPr>
              <p:spPr>
                <a:xfrm>
                  <a:off x="8098301" y="4331087"/>
                  <a:ext cx="573106" cy="292581"/>
                </a:xfrm>
                <a:prstGeom prst="rect">
                  <a:avLst/>
                </a:prstGeom>
                <a:blipFill>
                  <a:blip r:embed="rId4"/>
                  <a:stretch>
                    <a:fillRect l="-13830" t="-25000" r="-13830" b="-33333"/>
                  </a:stretch>
                </a:blipFill>
              </p:spPr>
              <p:txBody>
                <a:bodyPr/>
                <a:lstStyle/>
                <a:p>
                  <a:r>
                    <a:rPr lang="en-US">
                      <a:noFill/>
                    </a:rPr>
                    <a:t> </a:t>
                  </a:r>
                </a:p>
              </p:txBody>
            </p:sp>
          </mc:Fallback>
        </mc:AlternateContent>
        <p:cxnSp>
          <p:nvCxnSpPr>
            <p:cNvPr id="42" name="Connector: Elbow 41">
              <a:extLst>
                <a:ext uri="{FF2B5EF4-FFF2-40B4-BE49-F238E27FC236}">
                  <a16:creationId xmlns:a16="http://schemas.microsoft.com/office/drawing/2014/main" id="{F2C677E7-7AF9-FF86-4B67-FD4AEC9645A0}"/>
                </a:ext>
              </a:extLst>
            </p:cNvPr>
            <p:cNvCxnSpPr>
              <a:cxnSpLocks/>
            </p:cNvCxnSpPr>
            <p:nvPr/>
          </p:nvCxnSpPr>
          <p:spPr>
            <a:xfrm rot="5400000">
              <a:off x="8714390" y="3349915"/>
              <a:ext cx="533676" cy="1232416"/>
            </a:xfrm>
            <a:prstGeom prst="bentConnector3">
              <a:avLst>
                <a:gd name="adj1" fmla="val 404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8DC82648-07EC-10D7-B1DF-27385AB11AF0}"/>
                </a:ext>
              </a:extLst>
            </p:cNvPr>
            <p:cNvCxnSpPr>
              <a:cxnSpLocks/>
            </p:cNvCxnSpPr>
            <p:nvPr/>
          </p:nvCxnSpPr>
          <p:spPr>
            <a:xfrm rot="5400000">
              <a:off x="9137716" y="3773239"/>
              <a:ext cx="533675" cy="385768"/>
            </a:xfrm>
            <a:prstGeom prst="bentConnector3">
              <a:avLst>
                <a:gd name="adj1" fmla="val 404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751AD627-340A-05C9-9111-5B52AB0AEAF7}"/>
                </a:ext>
              </a:extLst>
            </p:cNvPr>
            <p:cNvCxnSpPr>
              <a:cxnSpLocks/>
            </p:cNvCxnSpPr>
            <p:nvPr/>
          </p:nvCxnSpPr>
          <p:spPr>
            <a:xfrm rot="16200000" flipH="1">
              <a:off x="9553552" y="3743169"/>
              <a:ext cx="548650" cy="460882"/>
            </a:xfrm>
            <a:prstGeom prst="bentConnector3">
              <a:avLst>
                <a:gd name="adj1" fmla="val 396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F04AC85C-CDE7-D3F7-1FEF-E05DE16910DA}"/>
                </a:ext>
              </a:extLst>
            </p:cNvPr>
            <p:cNvCxnSpPr>
              <a:cxnSpLocks/>
            </p:cNvCxnSpPr>
            <p:nvPr/>
          </p:nvCxnSpPr>
          <p:spPr>
            <a:xfrm>
              <a:off x="9637026" y="3911351"/>
              <a:ext cx="1262504" cy="31656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5D1DBBAA-3010-0CBF-CC33-F24F25B663B4}"/>
                </a:ext>
              </a:extLst>
            </p:cNvPr>
            <p:cNvSpPr/>
            <p:nvPr/>
          </p:nvSpPr>
          <p:spPr>
            <a:xfrm>
              <a:off x="8301570" y="3182513"/>
              <a:ext cx="2591731" cy="4355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LG’</a:t>
              </a:r>
            </a:p>
          </p:txBody>
        </p:sp>
        <p:sp>
          <p:nvSpPr>
            <p:cNvPr id="52" name="TextBox 51">
              <a:extLst>
                <a:ext uri="{FF2B5EF4-FFF2-40B4-BE49-F238E27FC236}">
                  <a16:creationId xmlns:a16="http://schemas.microsoft.com/office/drawing/2014/main" id="{205A906E-7FA7-CF39-619E-4BC375952BBD}"/>
                </a:ext>
              </a:extLst>
            </p:cNvPr>
            <p:cNvSpPr txBox="1"/>
            <p:nvPr/>
          </p:nvSpPr>
          <p:spPr>
            <a:xfrm>
              <a:off x="6250843" y="3182513"/>
              <a:ext cx="1663276" cy="369332"/>
            </a:xfrm>
            <a:prstGeom prst="rect">
              <a:avLst/>
            </a:prstGeom>
            <a:noFill/>
          </p:spPr>
          <p:txBody>
            <a:bodyPr wrap="none" rtlCol="0">
              <a:spAutoFit/>
            </a:bodyPr>
            <a:lstStyle/>
            <a:p>
              <a:r>
                <a:rPr lang="en-US" dirty="0"/>
                <a:t>Level 1 Model</a:t>
              </a:r>
            </a:p>
          </p:txBody>
        </p:sp>
        <p:cxnSp>
          <p:nvCxnSpPr>
            <p:cNvPr id="54" name="Straight Arrow Connector 53">
              <a:extLst>
                <a:ext uri="{FF2B5EF4-FFF2-40B4-BE49-F238E27FC236}">
                  <a16:creationId xmlns:a16="http://schemas.microsoft.com/office/drawing/2014/main" id="{15D8436C-7D92-4160-F713-5ECEA2E00475}"/>
                </a:ext>
              </a:extLst>
            </p:cNvPr>
            <p:cNvCxnSpPr>
              <a:cxnSpLocks/>
              <a:stCxn id="51" idx="0"/>
            </p:cNvCxnSpPr>
            <p:nvPr/>
          </p:nvCxnSpPr>
          <p:spPr>
            <a:xfrm flipH="1" flipV="1">
              <a:off x="9597435" y="2813963"/>
              <a:ext cx="1" cy="3685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E65C6C56-72B1-6E62-5760-7F53883B6CDB}"/>
                </a:ext>
              </a:extLst>
            </p:cNvPr>
            <p:cNvSpPr txBox="1"/>
            <p:nvPr/>
          </p:nvSpPr>
          <p:spPr>
            <a:xfrm>
              <a:off x="6142949" y="2392944"/>
              <a:ext cx="1825821" cy="369332"/>
            </a:xfrm>
            <a:prstGeom prst="rect">
              <a:avLst/>
            </a:prstGeom>
            <a:noFill/>
          </p:spPr>
          <p:txBody>
            <a:bodyPr wrap="none" rtlCol="0">
              <a:spAutoFit/>
            </a:bodyPr>
            <a:lstStyle/>
            <a:p>
              <a:r>
                <a:rPr lang="en-US" dirty="0"/>
                <a:t>Final prediction</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A5302A10-CAD4-6015-773F-63E935422054}"/>
                    </a:ext>
                  </a:extLst>
                </p:cNvPr>
                <p:cNvSpPr txBox="1"/>
                <p:nvPr/>
              </p:nvSpPr>
              <p:spPr>
                <a:xfrm>
                  <a:off x="9324271" y="2428488"/>
                  <a:ext cx="676339" cy="292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e>
                          <m:sub>
                            <m:r>
                              <a:rPr lang="en-US" b="0" i="1" smtClean="0">
                                <a:latin typeface="Cambria Math" panose="02040503050406030204" pitchFamily="18" charset="0"/>
                              </a:rPr>
                              <m:t>𝑆𝑇</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xmlns="">
            <p:sp>
              <p:nvSpPr>
                <p:cNvPr id="57" name="TextBox 56">
                  <a:extLst>
                    <a:ext uri="{FF2B5EF4-FFF2-40B4-BE49-F238E27FC236}">
                      <a16:creationId xmlns:a16="http://schemas.microsoft.com/office/drawing/2014/main" id="{A5302A10-CAD4-6015-773F-63E935422054}"/>
                    </a:ext>
                  </a:extLst>
                </p:cNvPr>
                <p:cNvSpPr txBox="1">
                  <a:spLocks noRot="1" noChangeAspect="1" noMove="1" noResize="1" noEditPoints="1" noAdjustHandles="1" noChangeArrowheads="1" noChangeShapeType="1" noTextEdit="1"/>
                </p:cNvSpPr>
                <p:nvPr/>
              </p:nvSpPr>
              <p:spPr>
                <a:xfrm>
                  <a:off x="9324271" y="2428488"/>
                  <a:ext cx="676339" cy="292581"/>
                </a:xfrm>
                <a:prstGeom prst="rect">
                  <a:avLst/>
                </a:prstGeom>
                <a:blipFill>
                  <a:blip r:embed="rId5"/>
                  <a:stretch>
                    <a:fillRect l="-11712" t="-25000" r="-11712"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C1CDB371-B8BE-87B5-AD18-3DACA136606F}"/>
                    </a:ext>
                  </a:extLst>
                </p:cNvPr>
                <p:cNvSpPr txBox="1"/>
                <p:nvPr/>
              </p:nvSpPr>
              <p:spPr>
                <a:xfrm>
                  <a:off x="8890552" y="4323613"/>
                  <a:ext cx="578427" cy="292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xmlns="">
            <p:sp>
              <p:nvSpPr>
                <p:cNvPr id="58" name="TextBox 57">
                  <a:extLst>
                    <a:ext uri="{FF2B5EF4-FFF2-40B4-BE49-F238E27FC236}">
                      <a16:creationId xmlns:a16="http://schemas.microsoft.com/office/drawing/2014/main" id="{C1CDB371-B8BE-87B5-AD18-3DACA136606F}"/>
                    </a:ext>
                  </a:extLst>
                </p:cNvPr>
                <p:cNvSpPr txBox="1">
                  <a:spLocks noRot="1" noChangeAspect="1" noMove="1" noResize="1" noEditPoints="1" noAdjustHandles="1" noChangeArrowheads="1" noChangeShapeType="1" noTextEdit="1"/>
                </p:cNvSpPr>
                <p:nvPr/>
              </p:nvSpPr>
              <p:spPr>
                <a:xfrm>
                  <a:off x="8890552" y="4323613"/>
                  <a:ext cx="578427" cy="292581"/>
                </a:xfrm>
                <a:prstGeom prst="rect">
                  <a:avLst/>
                </a:prstGeom>
                <a:blipFill>
                  <a:blip r:embed="rId6"/>
                  <a:stretch>
                    <a:fillRect l="-13684" t="-27083" r="-13684"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8A1EB90B-47BD-35B1-6890-D8EF5BDC256D}"/>
                    </a:ext>
                  </a:extLst>
                </p:cNvPr>
                <p:cNvSpPr txBox="1"/>
                <p:nvPr/>
              </p:nvSpPr>
              <p:spPr>
                <a:xfrm>
                  <a:off x="9771765" y="4329773"/>
                  <a:ext cx="578427" cy="292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xmlns="">
            <p:sp>
              <p:nvSpPr>
                <p:cNvPr id="59" name="TextBox 58">
                  <a:extLst>
                    <a:ext uri="{FF2B5EF4-FFF2-40B4-BE49-F238E27FC236}">
                      <a16:creationId xmlns:a16="http://schemas.microsoft.com/office/drawing/2014/main" id="{8A1EB90B-47BD-35B1-6890-D8EF5BDC256D}"/>
                    </a:ext>
                  </a:extLst>
                </p:cNvPr>
                <p:cNvSpPr txBox="1">
                  <a:spLocks noRot="1" noChangeAspect="1" noMove="1" noResize="1" noEditPoints="1" noAdjustHandles="1" noChangeArrowheads="1" noChangeShapeType="1" noTextEdit="1"/>
                </p:cNvSpPr>
                <p:nvPr/>
              </p:nvSpPr>
              <p:spPr>
                <a:xfrm>
                  <a:off x="9771765" y="4329773"/>
                  <a:ext cx="578427" cy="292581"/>
                </a:xfrm>
                <a:prstGeom prst="rect">
                  <a:avLst/>
                </a:prstGeom>
                <a:blipFill>
                  <a:blip r:embed="rId7"/>
                  <a:stretch>
                    <a:fillRect l="-13684" t="-27083" r="-13684"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3CC3D863-C7E5-E477-01E9-023D2D0BCADC}"/>
                    </a:ext>
                  </a:extLst>
                </p:cNvPr>
                <p:cNvSpPr txBox="1"/>
                <p:nvPr/>
              </p:nvSpPr>
              <p:spPr>
                <a:xfrm>
                  <a:off x="10606751" y="4331087"/>
                  <a:ext cx="569387" cy="292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e>
                          <m:sub>
                            <m:r>
                              <a:rPr lang="en-US" b="0" i="1" smtClean="0">
                                <a:latin typeface="Cambria Math" panose="02040503050406030204" pitchFamily="18" charset="0"/>
                              </a:rPr>
                              <m:t>4</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xmlns="">
            <p:sp>
              <p:nvSpPr>
                <p:cNvPr id="60" name="TextBox 59">
                  <a:extLst>
                    <a:ext uri="{FF2B5EF4-FFF2-40B4-BE49-F238E27FC236}">
                      <a16:creationId xmlns:a16="http://schemas.microsoft.com/office/drawing/2014/main" id="{3CC3D863-C7E5-E477-01E9-023D2D0BCADC}"/>
                    </a:ext>
                  </a:extLst>
                </p:cNvPr>
                <p:cNvSpPr txBox="1">
                  <a:spLocks noRot="1" noChangeAspect="1" noMove="1" noResize="1" noEditPoints="1" noAdjustHandles="1" noChangeArrowheads="1" noChangeShapeType="1" noTextEdit="1"/>
                </p:cNvSpPr>
                <p:nvPr/>
              </p:nvSpPr>
              <p:spPr>
                <a:xfrm>
                  <a:off x="10606751" y="4331087"/>
                  <a:ext cx="569387" cy="292581"/>
                </a:xfrm>
                <a:prstGeom prst="rect">
                  <a:avLst/>
                </a:prstGeom>
                <a:blipFill>
                  <a:blip r:embed="rId8"/>
                  <a:stretch>
                    <a:fillRect l="-13978" t="-25000" r="-15054"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252012045"/>
      </p:ext>
    </p:extLst>
  </p:cSld>
  <p:clrMapOvr>
    <a:masterClrMapping/>
  </p:clrMapOvr>
</p:sld>
</file>

<file path=ppt/theme/theme1.xml><?xml version="1.0" encoding="utf-8"?>
<a:theme xmlns:a="http://schemas.openxmlformats.org/drawingml/2006/main" name="VeniceBeachVTI">
  <a:themeElements>
    <a:clrScheme name="AnalogousFromDarkSeedLeftStep">
      <a:dk1>
        <a:srgbClr val="000000"/>
      </a:dk1>
      <a:lt1>
        <a:srgbClr val="FFFFFF"/>
      </a:lt1>
      <a:dk2>
        <a:srgbClr val="30241B"/>
      </a:dk2>
      <a:lt2>
        <a:srgbClr val="F0F2F3"/>
      </a:lt2>
      <a:accent1>
        <a:srgbClr val="C37D4D"/>
      </a:accent1>
      <a:accent2>
        <a:srgbClr val="B13B3C"/>
      </a:accent2>
      <a:accent3>
        <a:srgbClr val="C34D7F"/>
      </a:accent3>
      <a:accent4>
        <a:srgbClr val="B13B9E"/>
      </a:accent4>
      <a:accent5>
        <a:srgbClr val="A54DC3"/>
      </a:accent5>
      <a:accent6>
        <a:srgbClr val="643EB3"/>
      </a:accent6>
      <a:hlink>
        <a:srgbClr val="B33FBF"/>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TotalTime>
  <Words>1353</Words>
  <Application>Microsoft Macintosh PowerPoint</Application>
  <PresentationFormat>Widescreen</PresentationFormat>
  <Paragraphs>169</Paragraphs>
  <Slides>14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Avenir Next LT Pro Light</vt:lpstr>
      <vt:lpstr>Calibri</vt:lpstr>
      <vt:lpstr>Cambria Math</vt:lpstr>
      <vt:lpstr>VeniceBeachVTI</vt:lpstr>
      <vt:lpstr>Malware Detection</vt:lpstr>
      <vt:lpstr>What is Malware?</vt:lpstr>
      <vt:lpstr>DATA SOURCE</vt:lpstr>
      <vt:lpstr>PowerPoint Presentation</vt:lpstr>
      <vt:lpstr>Methodology: Data Split</vt:lpstr>
      <vt:lpstr>Methodology: Feature selection</vt:lpstr>
      <vt:lpstr>Methodology: modeling</vt:lpstr>
      <vt:lpstr>Methodology: Hyperparameter tuning</vt:lpstr>
      <vt:lpstr>Methodology: Stacking ensemble</vt:lpstr>
      <vt:lpstr>Methodology: Stacking ensemble</vt:lpstr>
      <vt:lpstr>Methodology: Probability Calibration</vt:lpstr>
      <vt:lpstr>Results: Prediction</vt:lpstr>
      <vt:lpstr>Results: Interpretation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Detection</dc:title>
  <dc:creator>Jasper Tsai</dc:creator>
  <cp:lastModifiedBy>mark faynboym</cp:lastModifiedBy>
  <cp:revision>14</cp:revision>
  <dcterms:created xsi:type="dcterms:W3CDTF">2023-11-26T00:17:42Z</dcterms:created>
  <dcterms:modified xsi:type="dcterms:W3CDTF">2023-12-02T22:09:59Z</dcterms:modified>
</cp:coreProperties>
</file>