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1"/>
  </p:notesMasterIdLst>
  <p:sldIdLst>
    <p:sldId id="256"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98"/>
    <p:restoredTop sz="76066"/>
  </p:normalViewPr>
  <p:slideViewPr>
    <p:cSldViewPr snapToGrid="0">
      <p:cViewPr varScale="1">
        <p:scale>
          <a:sx n="81" d="100"/>
          <a:sy n="81" d="100"/>
        </p:scale>
        <p:origin x="224" y="184"/>
      </p:cViewPr>
      <p:guideLst/>
    </p:cSldViewPr>
  </p:slideViewPr>
  <p:notesTextViewPr>
    <p:cViewPr>
      <p:scale>
        <a:sx n="1" d="1"/>
        <a:sy n="1" d="1"/>
      </p:scale>
      <p:origin x="0" y="-20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8B4C-F872-BB40-941E-1DCEAAB37286}" type="datetimeFigureOut">
              <a:rPr lang="en-US" smtClean="0"/>
              <a:t>11/26/23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49292-9110-EF43-9B06-BC27797FB358}" type="slidenum">
              <a:rPr lang="en-US" smtClean="0"/>
              <a:t>‹#›</a:t>
            </a:fld>
            <a:endParaRPr lang="en-US"/>
          </a:p>
        </p:txBody>
      </p:sp>
    </p:spTree>
    <p:extLst>
      <p:ext uri="{BB962C8B-B14F-4D97-AF65-F5344CB8AC3E}">
        <p14:creationId xmlns:p14="http://schemas.microsoft.com/office/powerpoint/2010/main" val="115298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Introduce the Malware issue</a:t>
            </a:r>
            <a:endParaRPr lang="en-US" dirty="0"/>
          </a:p>
          <a:p>
            <a:r>
              <a:rPr lang="en-US" dirty="0"/>
              <a:t>The Android operating system has become a popular choice for smartphone users worldwide. It currently has a global market share of 72% in the mobile operating systems market. However, the rapid growth of Android apps and its worldwide popularity in the smartphone market as well as it’s open-source nature has made it an easy and accessible target for malware. </a:t>
            </a:r>
          </a:p>
          <a:p>
            <a:endParaRPr lang="en-US" dirty="0"/>
          </a:p>
          <a:p>
            <a:r>
              <a:rPr lang="en-US" dirty="0"/>
              <a:t>Although Android attempts to curb the harm of malicious software with updates to fix vulnerabilities, like they do with Play Protect in the Google Play Appstore, unfortunately, malware apps have also upgraded and adapted to this evolution. </a:t>
            </a:r>
          </a:p>
          <a:p>
            <a:endParaRPr lang="en-US" dirty="0"/>
          </a:p>
          <a:p>
            <a:r>
              <a:rPr lang="en-US" dirty="0"/>
              <a:t>For those of us unfamiliar with the concept, malware is a type of software that is designed to harm or exploit any device it infects. It can be used to steal personal information, damage files or even take control of a device. The ever-increasing number of native AOS permissions and developers’ ability to create custom permissions provide plenty of options to gain control over devices and private data. Therefore newly created permissions could be of great importance in detecting current malware.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2</a:t>
            </a:fld>
            <a:endParaRPr lang="en-US"/>
          </a:p>
        </p:txBody>
      </p:sp>
    </p:spTree>
    <p:extLst>
      <p:ext uri="{BB962C8B-B14F-4D97-AF65-F5344CB8AC3E}">
        <p14:creationId xmlns:p14="http://schemas.microsoft.com/office/powerpoint/2010/main" val="26827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article we will be referencing</a:t>
            </a:r>
          </a:p>
          <a:p>
            <a:r>
              <a:rPr lang="en-US" dirty="0"/>
              <a:t>Our project was inspired by a paper from the Journal of information Security and Applications which tackles this very issue. The researchers of this article have proposed a novel malware detection framework for Android called </a:t>
            </a:r>
            <a:r>
              <a:rPr lang="en-US" dirty="0" err="1"/>
              <a:t>NATICUSdroid</a:t>
            </a:r>
            <a:r>
              <a:rPr lang="en-US" dirty="0"/>
              <a:t>. </a:t>
            </a:r>
            <a:r>
              <a:rPr lang="en-US" dirty="0" err="1"/>
              <a:t>NATICUSdroid</a:t>
            </a:r>
            <a:r>
              <a:rPr lang="en-US" dirty="0"/>
              <a:t> investigates and classifies benign and malware using statistically selected native and custom Android permissions as features for various machine learning classifiers. </a:t>
            </a:r>
          </a:p>
          <a:p>
            <a:endParaRPr lang="en-US" dirty="0"/>
          </a:p>
          <a:p>
            <a:r>
              <a:rPr lang="en-US" u="sng" dirty="0"/>
              <a:t>Our objective</a:t>
            </a:r>
            <a:endParaRPr lang="en-US" u="none" dirty="0"/>
          </a:p>
          <a:p>
            <a:r>
              <a:rPr lang="en-US" u="none" dirty="0"/>
              <a:t>Our objective was first to replicate the performance of some of their machine learning methods before attempting to improve upon them with some of our own ideas. We see that Random Forest had done the best with a validation accuracy of 97%. Aside from the models here we will also fit a neural network to see if we can get a better performance. </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3</a:t>
            </a:fld>
            <a:endParaRPr lang="en-US"/>
          </a:p>
        </p:txBody>
      </p:sp>
    </p:spTree>
    <p:extLst>
      <p:ext uri="{BB962C8B-B14F-4D97-AF65-F5344CB8AC3E}">
        <p14:creationId xmlns:p14="http://schemas.microsoft.com/office/powerpoint/2010/main" val="32280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dataset</a:t>
            </a:r>
            <a:endParaRPr lang="en-US" dirty="0"/>
          </a:p>
          <a:p>
            <a:r>
              <a:rPr lang="en-US" dirty="0"/>
              <a:t>86 permissions were analyzed in roughly 30,000 benign and malware collected during 2010-2019 to identify the most significant permissions. </a:t>
            </a:r>
          </a:p>
          <a:p>
            <a:r>
              <a:rPr lang="en-US" dirty="0"/>
              <a:t>The data has two main sources. Benign apps which were taken from the </a:t>
            </a:r>
            <a:r>
              <a:rPr lang="en-US" dirty="0" err="1"/>
              <a:t>Androzoo</a:t>
            </a:r>
            <a:r>
              <a:rPr lang="en-US" dirty="0"/>
              <a:t> database. Although a few sources like Google Play Store have been known to contain malware, for simplicity, an assumption was made that the apps from these sources exhibit non-malicious behavior. To add additional assurance, the 15,000 apps chosen were rated ‘benign’ by an antivirus software and further pruned using a threshold of a specific API protection level. </a:t>
            </a:r>
          </a:p>
          <a:p>
            <a:endParaRPr lang="en-US" dirty="0"/>
          </a:p>
          <a:p>
            <a:r>
              <a:rPr lang="en-US" dirty="0"/>
              <a:t>The malware dataset was taken from Argus Lab’s Android Malware Database, of which a roughly similar random sample size was taken.</a:t>
            </a:r>
          </a:p>
          <a:p>
            <a:endParaRPr lang="en-US" dirty="0"/>
          </a:p>
          <a:p>
            <a:r>
              <a:rPr lang="en-US" dirty="0"/>
              <a:t>We’ll notice some overlap in the permissions being used for both benign and malicious apps so we can guess that they may not be included in the final features after we fit our models. The table just gives an idea of the most frequently used permissions in the apps.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4</a:t>
            </a:fld>
            <a:endParaRPr lang="en-US"/>
          </a:p>
        </p:txBody>
      </p:sp>
    </p:spTree>
    <p:extLst>
      <p:ext uri="{BB962C8B-B14F-4D97-AF65-F5344CB8AC3E}">
        <p14:creationId xmlns:p14="http://schemas.microsoft.com/office/powerpoint/2010/main" val="2020589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462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75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624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680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6882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76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8329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197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10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11/26/23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695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11/26/23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776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D49BC5-D64B-DF23-4A52-F003CB85370E}"/>
              </a:ext>
            </a:extLst>
          </p:cNvPr>
          <p:cNvPicPr>
            <a:picLocks noChangeAspect="1"/>
          </p:cNvPicPr>
          <p:nvPr/>
        </p:nvPicPr>
        <p:blipFill rotWithShape="1">
          <a:blip r:embed="rId2">
            <a:alphaModFix amt="50000"/>
          </a:blip>
          <a:srcRect t="7985" b="1654"/>
          <a:stretch/>
        </p:blipFill>
        <p:spPr>
          <a:xfrm>
            <a:off x="20" y="10"/>
            <a:ext cx="12191979" cy="6857989"/>
          </a:xfrm>
          <a:prstGeom prst="rect">
            <a:avLst/>
          </a:prstGeom>
        </p:spPr>
      </p:pic>
      <p:sp>
        <p:nvSpPr>
          <p:cNvPr id="2" name="Title 1">
            <a:extLst>
              <a:ext uri="{FF2B5EF4-FFF2-40B4-BE49-F238E27FC236}">
                <a16:creationId xmlns:a16="http://schemas.microsoft.com/office/drawing/2014/main" id="{7B1021BD-1F13-1820-E738-980F390B9B6A}"/>
              </a:ext>
            </a:extLst>
          </p:cNvPr>
          <p:cNvSpPr>
            <a:spLocks noGrp="1"/>
          </p:cNvSpPr>
          <p:nvPr>
            <p:ph type="ctrTitle"/>
          </p:nvPr>
        </p:nvSpPr>
        <p:spPr>
          <a:xfrm>
            <a:off x="1600200" y="1261872"/>
            <a:ext cx="7142018" cy="2852928"/>
          </a:xfrm>
        </p:spPr>
        <p:txBody>
          <a:bodyPr>
            <a:normAutofit/>
          </a:bodyPr>
          <a:lstStyle/>
          <a:p>
            <a:r>
              <a:rPr lang="en-US">
                <a:solidFill>
                  <a:srgbClr val="FFFFFF"/>
                </a:solidFill>
              </a:rPr>
              <a:t>Malware Detection</a:t>
            </a:r>
          </a:p>
        </p:txBody>
      </p:sp>
      <p:sp>
        <p:nvSpPr>
          <p:cNvPr id="3" name="Subtitle 2">
            <a:extLst>
              <a:ext uri="{FF2B5EF4-FFF2-40B4-BE49-F238E27FC236}">
                <a16:creationId xmlns:a16="http://schemas.microsoft.com/office/drawing/2014/main" id="{2C705BC5-DFDE-330D-15C8-8497598AEDEA}"/>
              </a:ext>
            </a:extLst>
          </p:cNvPr>
          <p:cNvSpPr>
            <a:spLocks noGrp="1"/>
          </p:cNvSpPr>
          <p:nvPr>
            <p:ph type="subTitle" idx="1"/>
          </p:nvPr>
        </p:nvSpPr>
        <p:spPr>
          <a:xfrm>
            <a:off x="1600200" y="4681728"/>
            <a:ext cx="7142018" cy="929296"/>
          </a:xfrm>
        </p:spPr>
        <p:txBody>
          <a:bodyPr>
            <a:normAutofit/>
          </a:bodyPr>
          <a:lstStyle/>
          <a:p>
            <a:r>
              <a:rPr lang="en-US">
                <a:solidFill>
                  <a:srgbClr val="FFFFFF"/>
                </a:solidFill>
              </a:rPr>
              <a:t>By: Mark Faynboym, Matthew Chen, Jasper Tsai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808661" y="365125"/>
            <a:ext cx="10357666" cy="634335"/>
          </a:xfrm>
        </p:spPr>
        <p:txBody>
          <a:bodyPr/>
          <a:lstStyle/>
          <a:p>
            <a:pPr algn="ctr"/>
            <a:r>
              <a:rPr lang="en-US" dirty="0"/>
              <a:t>Malware</a:t>
            </a:r>
          </a:p>
        </p:txBody>
      </p:sp>
      <p:pic>
        <p:nvPicPr>
          <p:cNvPr id="4" name="Picture 3">
            <a:extLst>
              <a:ext uri="{FF2B5EF4-FFF2-40B4-BE49-F238E27FC236}">
                <a16:creationId xmlns:a16="http://schemas.microsoft.com/office/drawing/2014/main" id="{F4688C94-B4D0-4498-5E2B-B16CC95C8798}"/>
              </a:ext>
            </a:extLst>
          </p:cNvPr>
          <p:cNvPicPr>
            <a:picLocks noChangeAspect="1"/>
          </p:cNvPicPr>
          <p:nvPr/>
        </p:nvPicPr>
        <p:blipFill rotWithShape="1">
          <a:blip r:embed="rId3"/>
          <a:srcRect b="7450"/>
          <a:stretch/>
        </p:blipFill>
        <p:spPr>
          <a:xfrm>
            <a:off x="3064354" y="1564414"/>
            <a:ext cx="5104829" cy="4049577"/>
          </a:xfrm>
          <a:prstGeom prst="rect">
            <a:avLst/>
          </a:prstGeom>
        </p:spPr>
      </p:pic>
    </p:spTree>
    <p:extLst>
      <p:ext uri="{BB962C8B-B14F-4D97-AF65-F5344CB8AC3E}">
        <p14:creationId xmlns:p14="http://schemas.microsoft.com/office/powerpoint/2010/main" val="4112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document&#10;&#10;Description automatically generated">
            <a:extLst>
              <a:ext uri="{FF2B5EF4-FFF2-40B4-BE49-F238E27FC236}">
                <a16:creationId xmlns:a16="http://schemas.microsoft.com/office/drawing/2014/main" id="{99A67774-2B7D-C5B1-9435-FE98DC480EAC}"/>
              </a:ext>
            </a:extLst>
          </p:cNvPr>
          <p:cNvPicPr>
            <a:picLocks noChangeAspect="1"/>
          </p:cNvPicPr>
          <p:nvPr/>
        </p:nvPicPr>
        <p:blipFill>
          <a:blip r:embed="rId3"/>
          <a:stretch>
            <a:fillRect/>
          </a:stretch>
        </p:blipFill>
        <p:spPr>
          <a:xfrm>
            <a:off x="1737431" y="217650"/>
            <a:ext cx="7772400" cy="2991270"/>
          </a:xfrm>
          <a:prstGeom prst="rect">
            <a:avLst/>
          </a:prstGeom>
        </p:spPr>
      </p:pic>
      <p:pic>
        <p:nvPicPr>
          <p:cNvPr id="19" name="Picture 18" descr="A table with numbers and symbols&#10;&#10;Description automatically generated">
            <a:extLst>
              <a:ext uri="{FF2B5EF4-FFF2-40B4-BE49-F238E27FC236}">
                <a16:creationId xmlns:a16="http://schemas.microsoft.com/office/drawing/2014/main" id="{3D670857-8684-F74D-7CA6-F89E00988926}"/>
              </a:ext>
            </a:extLst>
          </p:cNvPr>
          <p:cNvPicPr>
            <a:picLocks noChangeAspect="1"/>
          </p:cNvPicPr>
          <p:nvPr/>
        </p:nvPicPr>
        <p:blipFill>
          <a:blip r:embed="rId4"/>
          <a:stretch>
            <a:fillRect/>
          </a:stretch>
        </p:blipFill>
        <p:spPr>
          <a:xfrm>
            <a:off x="1737431" y="3429000"/>
            <a:ext cx="7772400" cy="2701956"/>
          </a:xfrm>
          <a:prstGeom prst="rect">
            <a:avLst/>
          </a:prstGeom>
        </p:spPr>
      </p:pic>
    </p:spTree>
    <p:extLst>
      <p:ext uri="{BB962C8B-B14F-4D97-AF65-F5344CB8AC3E}">
        <p14:creationId xmlns:p14="http://schemas.microsoft.com/office/powerpoint/2010/main" val="416164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2738878" y="0"/>
            <a:ext cx="6714243" cy="1080561"/>
          </a:xfrm>
        </p:spPr>
        <p:txBody>
          <a:bodyPr/>
          <a:lstStyle/>
          <a:p>
            <a:r>
              <a:rPr lang="en-US"/>
              <a:t>Exploring the data</a:t>
            </a:r>
            <a:endParaRPr lang="en-US" dirty="0"/>
          </a:p>
        </p:txBody>
      </p:sp>
      <p:grpSp>
        <p:nvGrpSpPr>
          <p:cNvPr id="7" name="Group 6">
            <a:extLst>
              <a:ext uri="{FF2B5EF4-FFF2-40B4-BE49-F238E27FC236}">
                <a16:creationId xmlns:a16="http://schemas.microsoft.com/office/drawing/2014/main" id="{D59A329F-D812-D2CA-C126-0BF31776A657}"/>
              </a:ext>
            </a:extLst>
          </p:cNvPr>
          <p:cNvGrpSpPr/>
          <p:nvPr/>
        </p:nvGrpSpPr>
        <p:grpSpPr>
          <a:xfrm>
            <a:off x="1838376" y="3842844"/>
            <a:ext cx="7772400" cy="2690791"/>
            <a:chOff x="1680721" y="1363717"/>
            <a:chExt cx="7772400" cy="2690791"/>
          </a:xfrm>
        </p:grpSpPr>
        <p:pic>
          <p:nvPicPr>
            <p:cNvPr id="5" name="Picture 4" descr="A table with text on it&#10;&#10;Description automatically generated">
              <a:extLst>
                <a:ext uri="{FF2B5EF4-FFF2-40B4-BE49-F238E27FC236}">
                  <a16:creationId xmlns:a16="http://schemas.microsoft.com/office/drawing/2014/main" id="{43357CEB-D28A-A98E-8165-6C333652CB2D}"/>
                </a:ext>
              </a:extLst>
            </p:cNvPr>
            <p:cNvPicPr>
              <a:picLocks noChangeAspect="1"/>
            </p:cNvPicPr>
            <p:nvPr/>
          </p:nvPicPr>
          <p:blipFill rotWithShape="1">
            <a:blip r:embed="rId3"/>
            <a:srcRect b="81074"/>
            <a:stretch/>
          </p:blipFill>
          <p:spPr>
            <a:xfrm>
              <a:off x="1680721" y="1363717"/>
              <a:ext cx="7772400" cy="843455"/>
            </a:xfrm>
            <a:prstGeom prst="rect">
              <a:avLst/>
            </a:prstGeom>
          </p:spPr>
        </p:pic>
        <p:pic>
          <p:nvPicPr>
            <p:cNvPr id="6" name="Picture 5" descr="A table with text on it&#10;&#10;Description automatically generated">
              <a:extLst>
                <a:ext uri="{FF2B5EF4-FFF2-40B4-BE49-F238E27FC236}">
                  <a16:creationId xmlns:a16="http://schemas.microsoft.com/office/drawing/2014/main" id="{7B8B6DD2-97A7-7411-9430-E1B3514E35D2}"/>
                </a:ext>
              </a:extLst>
            </p:cNvPr>
            <p:cNvPicPr>
              <a:picLocks noChangeAspect="1"/>
            </p:cNvPicPr>
            <p:nvPr/>
          </p:nvPicPr>
          <p:blipFill rotWithShape="1">
            <a:blip r:embed="rId3"/>
            <a:srcRect t="58547"/>
            <a:stretch/>
          </p:blipFill>
          <p:spPr>
            <a:xfrm>
              <a:off x="1680721" y="2207172"/>
              <a:ext cx="7772400" cy="1847336"/>
            </a:xfrm>
            <a:prstGeom prst="rect">
              <a:avLst/>
            </a:prstGeom>
          </p:spPr>
        </p:pic>
      </p:grpSp>
    </p:spTree>
    <p:extLst>
      <p:ext uri="{BB962C8B-B14F-4D97-AF65-F5344CB8AC3E}">
        <p14:creationId xmlns:p14="http://schemas.microsoft.com/office/powerpoint/2010/main" val="206108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680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A0D9-8FA7-A2E9-6C74-6271BAAE8E2B}"/>
              </a:ext>
            </a:extLst>
          </p:cNvPr>
          <p:cNvSpPr>
            <a:spLocks noGrp="1"/>
          </p:cNvSpPr>
          <p:nvPr>
            <p:ph type="title"/>
          </p:nvPr>
        </p:nvSpPr>
        <p:spPr/>
        <p:txBody>
          <a:bodyPr/>
          <a:lstStyle/>
          <a:p>
            <a:r>
              <a:rPr lang="en-US" dirty="0"/>
              <a:t>Results: Prediction</a:t>
            </a:r>
          </a:p>
        </p:txBody>
      </p:sp>
      <p:sp>
        <p:nvSpPr>
          <p:cNvPr id="3" name="Content Placeholder 2">
            <a:extLst>
              <a:ext uri="{FF2B5EF4-FFF2-40B4-BE49-F238E27FC236}">
                <a16:creationId xmlns:a16="http://schemas.microsoft.com/office/drawing/2014/main" id="{C0BAB623-DF89-7F64-925C-AAC7D01613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5542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5882-36DC-D387-CA38-FF8841B6DF85}"/>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121302A5-C0D1-86C4-9AA4-66F33B64A5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477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6D5-DD5A-43F1-AC14-453CAE214ABD}"/>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EE94C4F-E112-FD23-50C2-654544403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892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ert: Memes could have malware and take control of the device - Infobae">
            <a:extLst>
              <a:ext uri="{FF2B5EF4-FFF2-40B4-BE49-F238E27FC236}">
                <a16:creationId xmlns:a16="http://schemas.microsoft.com/office/drawing/2014/main" id="{9F84D7FA-0A53-17A1-010C-7E0BE3BE4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73" y="3067623"/>
            <a:ext cx="5082694" cy="27700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8A07069-5C98-61CD-2726-3FAE83F5684D}"/>
              </a:ext>
            </a:extLst>
          </p:cNvPr>
          <p:cNvPicPr>
            <a:picLocks noChangeAspect="1"/>
          </p:cNvPicPr>
          <p:nvPr/>
        </p:nvPicPr>
        <p:blipFill>
          <a:blip r:embed="rId3"/>
          <a:stretch>
            <a:fillRect/>
          </a:stretch>
        </p:blipFill>
        <p:spPr>
          <a:xfrm>
            <a:off x="8239966" y="3846874"/>
            <a:ext cx="2361594" cy="2833913"/>
          </a:xfrm>
          <a:prstGeom prst="rect">
            <a:avLst/>
          </a:prstGeom>
        </p:spPr>
      </p:pic>
    </p:spTree>
    <p:extLst>
      <p:ext uri="{BB962C8B-B14F-4D97-AF65-F5344CB8AC3E}">
        <p14:creationId xmlns:p14="http://schemas.microsoft.com/office/powerpoint/2010/main" val="4094484015"/>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537</Words>
  <Application>Microsoft Macintosh PowerPoint</Application>
  <PresentationFormat>Widescreen</PresentationFormat>
  <Paragraphs>30</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Calibri</vt:lpstr>
      <vt:lpstr>VeniceBeachVTI</vt:lpstr>
      <vt:lpstr>Malware Detection</vt:lpstr>
      <vt:lpstr>Malware</vt:lpstr>
      <vt:lpstr>PowerPoint Presentation</vt:lpstr>
      <vt:lpstr>Exploring the data</vt:lpstr>
      <vt:lpstr>Methodology</vt:lpstr>
      <vt:lpstr>Results: Prediction</vt:lpstr>
      <vt:lpstr>Results: Interpretation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Jasper Tsai</dc:creator>
  <cp:lastModifiedBy>mark faynboym</cp:lastModifiedBy>
  <cp:revision>9</cp:revision>
  <dcterms:created xsi:type="dcterms:W3CDTF">2023-11-26T00:17:42Z</dcterms:created>
  <dcterms:modified xsi:type="dcterms:W3CDTF">2023-11-27T01:34:31Z</dcterms:modified>
</cp:coreProperties>
</file>