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71" r:id="rId5"/>
    <p:sldId id="268" r:id="rId6"/>
    <p:sldId id="270" r:id="rId7"/>
    <p:sldId id="269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Neue LT 57 Cn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5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Neue LT 57 Cn" pitchFamily="2" charset="0"/>
              </a:defRPr>
            </a:lvl1pPr>
            <a:lvl2pPr>
              <a:defRPr>
                <a:latin typeface="HelveticaNeue LT 57 Cn" pitchFamily="2" charset="0"/>
              </a:defRPr>
            </a:lvl2pPr>
            <a:lvl3pPr>
              <a:defRPr>
                <a:latin typeface="HelveticaNeue LT 57 Cn" pitchFamily="2" charset="0"/>
              </a:defRPr>
            </a:lvl3pPr>
            <a:lvl4pPr>
              <a:defRPr>
                <a:latin typeface="HelveticaNeue LT 57 Cn" pitchFamily="2" charset="0"/>
              </a:defRPr>
            </a:lvl4pPr>
            <a:lvl5pPr>
              <a:defRPr>
                <a:latin typeface="HelveticaNeue LT 57 Cn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0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50706"/>
          </a:xfrm>
        </p:spPr>
        <p:txBody>
          <a:bodyPr vert="eaVert"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50706"/>
          </a:xfrm>
        </p:spPr>
        <p:txBody>
          <a:bodyPr vert="eaVert"/>
          <a:lstStyle>
            <a:lvl1pPr>
              <a:defRPr>
                <a:latin typeface="HelveticaNeue LT 57 Cn" pitchFamily="2" charset="0"/>
              </a:defRPr>
            </a:lvl1pPr>
            <a:lvl2pPr>
              <a:defRPr>
                <a:latin typeface="HelveticaNeue LT 57 Cn" pitchFamily="2" charset="0"/>
              </a:defRPr>
            </a:lvl2pPr>
            <a:lvl3pPr>
              <a:defRPr>
                <a:latin typeface="HelveticaNeue LT 57 Cn" pitchFamily="2" charset="0"/>
              </a:defRPr>
            </a:lvl3pPr>
            <a:lvl4pPr>
              <a:defRPr>
                <a:latin typeface="HelveticaNeue LT 57 Cn" pitchFamily="2" charset="0"/>
              </a:defRPr>
            </a:lvl4pPr>
            <a:lvl5pPr>
              <a:defRPr>
                <a:latin typeface="HelveticaNeue LT 57 Cn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82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Neue LT 57 Cn" pitchFamily="2" charset="0"/>
              </a:defRPr>
            </a:lvl1pPr>
            <a:lvl2pPr>
              <a:defRPr>
                <a:latin typeface="HelveticaNeue LT 57 Cn" pitchFamily="2" charset="0"/>
              </a:defRPr>
            </a:lvl2pPr>
            <a:lvl3pPr>
              <a:defRPr>
                <a:latin typeface="HelveticaNeue LT 57 Cn" pitchFamily="2" charset="0"/>
              </a:defRPr>
            </a:lvl3pPr>
            <a:lvl4pPr>
              <a:defRPr>
                <a:latin typeface="HelveticaNeue LT 57 Cn" pitchFamily="2" charset="0"/>
              </a:defRPr>
            </a:lvl4pPr>
            <a:lvl5pPr>
              <a:defRPr>
                <a:latin typeface="HelveticaNeue LT 57 Cn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7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Neue LT 57 Cn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9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25144"/>
          </a:xfrm>
        </p:spPr>
        <p:txBody>
          <a:bodyPr/>
          <a:lstStyle>
            <a:lvl1pPr>
              <a:defRPr sz="2800">
                <a:latin typeface="HelveticaNeue LT 57 Cn" pitchFamily="2" charset="0"/>
              </a:defRPr>
            </a:lvl1pPr>
            <a:lvl2pPr>
              <a:defRPr sz="2400">
                <a:latin typeface="HelveticaNeue LT 57 Cn" pitchFamily="2" charset="0"/>
              </a:defRPr>
            </a:lvl2pPr>
            <a:lvl3pPr>
              <a:defRPr sz="2000">
                <a:latin typeface="HelveticaNeue LT 57 Cn" pitchFamily="2" charset="0"/>
              </a:defRPr>
            </a:lvl3pPr>
            <a:lvl4pPr>
              <a:defRPr sz="1800">
                <a:latin typeface="HelveticaNeue LT 57 Cn" pitchFamily="2" charset="0"/>
              </a:defRPr>
            </a:lvl4pPr>
            <a:lvl5pPr>
              <a:defRPr sz="1800">
                <a:latin typeface="HelveticaNeue LT 57 Cn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/>
          <a:lstStyle>
            <a:lvl1pPr>
              <a:defRPr sz="2800">
                <a:latin typeface="HelveticaNeue LT 57 Cn" pitchFamily="2" charset="0"/>
              </a:defRPr>
            </a:lvl1pPr>
            <a:lvl2pPr>
              <a:defRPr sz="2400">
                <a:latin typeface="HelveticaNeue LT 57 Cn" pitchFamily="2" charset="0"/>
              </a:defRPr>
            </a:lvl2pPr>
            <a:lvl3pPr>
              <a:defRPr sz="2000">
                <a:latin typeface="HelveticaNeue LT 57 Cn" pitchFamily="2" charset="0"/>
              </a:defRPr>
            </a:lvl3pPr>
            <a:lvl4pPr>
              <a:defRPr sz="1800">
                <a:latin typeface="HelveticaNeue LT 57 Cn" pitchFamily="2" charset="0"/>
              </a:defRPr>
            </a:lvl4pPr>
            <a:lvl5pPr>
              <a:defRPr sz="1800">
                <a:latin typeface="HelveticaNeue LT 57 Cn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2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Neue LT 57 Cn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50469"/>
          </a:xfrm>
        </p:spPr>
        <p:txBody>
          <a:bodyPr/>
          <a:lstStyle>
            <a:lvl1pPr>
              <a:defRPr sz="2400">
                <a:latin typeface="HelveticaNeue LT 57 Cn" pitchFamily="2" charset="0"/>
              </a:defRPr>
            </a:lvl1pPr>
            <a:lvl2pPr>
              <a:defRPr sz="2000">
                <a:latin typeface="HelveticaNeue LT 57 Cn" pitchFamily="2" charset="0"/>
              </a:defRPr>
            </a:lvl2pPr>
            <a:lvl3pPr>
              <a:defRPr sz="1800">
                <a:latin typeface="HelveticaNeue LT 57 Cn" pitchFamily="2" charset="0"/>
              </a:defRPr>
            </a:lvl3pPr>
            <a:lvl4pPr>
              <a:defRPr sz="1600">
                <a:latin typeface="HelveticaNeue LT 57 Cn" pitchFamily="2" charset="0"/>
              </a:defRPr>
            </a:lvl4pPr>
            <a:lvl5pPr>
              <a:defRPr sz="1600">
                <a:latin typeface="HelveticaNeue LT 57 Cn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Neue LT 57 Cn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50469"/>
          </a:xfrm>
        </p:spPr>
        <p:txBody>
          <a:bodyPr/>
          <a:lstStyle>
            <a:lvl1pPr>
              <a:defRPr sz="2400">
                <a:latin typeface="HelveticaNeue LT 57 Cn" pitchFamily="2" charset="0"/>
              </a:defRPr>
            </a:lvl1pPr>
            <a:lvl2pPr>
              <a:defRPr sz="2000">
                <a:latin typeface="HelveticaNeue LT 57 Cn" pitchFamily="2" charset="0"/>
              </a:defRPr>
            </a:lvl2pPr>
            <a:lvl3pPr>
              <a:defRPr sz="1800">
                <a:latin typeface="HelveticaNeue LT 57 Cn" pitchFamily="2" charset="0"/>
              </a:defRPr>
            </a:lvl3pPr>
            <a:lvl4pPr>
              <a:defRPr sz="1600">
                <a:latin typeface="HelveticaNeue LT 57 Cn" pitchFamily="2" charset="0"/>
              </a:defRPr>
            </a:lvl4pPr>
            <a:lvl5pPr>
              <a:defRPr sz="1600">
                <a:latin typeface="HelveticaNeue LT 57 Cn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6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52294"/>
          </a:xfrm>
        </p:spPr>
        <p:txBody>
          <a:bodyPr/>
          <a:lstStyle>
            <a:lvl1pPr>
              <a:defRPr sz="3200">
                <a:latin typeface="HelveticaNeue LT 57 Cn" pitchFamily="2" charset="0"/>
              </a:defRPr>
            </a:lvl1pPr>
            <a:lvl2pPr>
              <a:defRPr sz="2800">
                <a:latin typeface="HelveticaNeue LT 57 Cn" pitchFamily="2" charset="0"/>
              </a:defRPr>
            </a:lvl2pPr>
            <a:lvl3pPr>
              <a:defRPr sz="2400">
                <a:latin typeface="HelveticaNeue LT 57 Cn" pitchFamily="2" charset="0"/>
              </a:defRPr>
            </a:lvl3pPr>
            <a:lvl4pPr>
              <a:defRPr sz="2000">
                <a:latin typeface="HelveticaNeue LT 57 Cn" pitchFamily="2" charset="0"/>
              </a:defRPr>
            </a:lvl4pPr>
            <a:lvl5pPr>
              <a:defRPr sz="2000">
                <a:latin typeface="HelveticaNeue LT 57 Cn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90244"/>
          </a:xfrm>
        </p:spPr>
        <p:txBody>
          <a:bodyPr/>
          <a:lstStyle>
            <a:lvl1pPr marL="0" indent="0">
              <a:buNone/>
              <a:defRPr sz="1400">
                <a:latin typeface="HelveticaNeue LT 57 Cn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57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HelveticaNeue LT 57 Cn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HelveticaNeue LT 57 Cn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7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602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the Core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9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Break.... (second round of beers?)</a:t>
            </a:r>
            <a:endParaRPr lang="en-CA" dirty="0">
              <a:latin typeface="HelveticaNeue LT 57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28800"/>
            <a:ext cx="7704856" cy="4320480"/>
          </a:xfrm>
        </p:spPr>
        <p:txBody>
          <a:bodyPr numCol="1">
            <a:noAutofit/>
          </a:bodyPr>
          <a:lstStyle/>
          <a:p>
            <a:r>
              <a:rPr lang="en-CA" sz="4000" dirty="0" smtClean="0"/>
              <a:t>Used for “Orchestration”</a:t>
            </a:r>
          </a:p>
          <a:p>
            <a:r>
              <a:rPr lang="en-CA" sz="4000" dirty="0" smtClean="0"/>
              <a:t>Not executed at runtime</a:t>
            </a:r>
            <a:endParaRPr lang="en-CA" sz="4000" dirty="0"/>
          </a:p>
          <a:p>
            <a:r>
              <a:rPr lang="en-CA" sz="4000" dirty="0" smtClean="0"/>
              <a:t>Not used for threading</a:t>
            </a:r>
          </a:p>
          <a:p>
            <a:r>
              <a:rPr lang="en-CA" sz="4000" dirty="0" smtClean="0"/>
              <a:t>Bound to QT using PySide for UI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Python</a:t>
            </a:r>
            <a:endParaRPr lang="en-CA" dirty="0">
              <a:latin typeface="HelveticaNeue LT 57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28800"/>
            <a:ext cx="7704856" cy="4320480"/>
          </a:xfrm>
        </p:spPr>
        <p:txBody>
          <a:bodyPr numCol="1">
            <a:noAutofit/>
          </a:bodyPr>
          <a:lstStyle/>
          <a:p>
            <a:r>
              <a:rPr lang="en-CA" sz="4000" dirty="0" smtClean="0"/>
              <a:t>Modeled on JavaScript</a:t>
            </a:r>
          </a:p>
          <a:p>
            <a:r>
              <a:rPr lang="en-CA" sz="4000" dirty="0" smtClean="0"/>
              <a:t>Strong typing (like C++)</a:t>
            </a:r>
            <a:endParaRPr lang="en-CA" sz="4000" dirty="0"/>
          </a:p>
          <a:p>
            <a:r>
              <a:rPr lang="en-CA" sz="4000" dirty="0" smtClean="0"/>
              <a:t>No pointers or memory allocation</a:t>
            </a:r>
          </a:p>
          <a:p>
            <a:r>
              <a:rPr lang="en-CA" sz="4000" dirty="0" smtClean="0"/>
              <a:t>Easy to learn for Python-level-TD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KL (Kernel Language)</a:t>
            </a:r>
            <a:endParaRPr lang="en-CA" dirty="0">
              <a:latin typeface="HelveticaNeue LT 57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Dependency Graph</a:t>
            </a:r>
            <a:endParaRPr lang="en-CA" dirty="0">
              <a:latin typeface="HelveticaNeue LT 57 C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28800"/>
            <a:ext cx="7704856" cy="4320480"/>
          </a:xfrm>
        </p:spPr>
        <p:txBody>
          <a:bodyPr numCol="1">
            <a:noAutofit/>
          </a:bodyPr>
          <a:lstStyle/>
          <a:p>
            <a:r>
              <a:rPr lang="en-CA" sz="4000" dirty="0" smtClean="0"/>
              <a:t>Data separated from operations</a:t>
            </a:r>
          </a:p>
          <a:p>
            <a:r>
              <a:rPr lang="en-CA" sz="4000" dirty="0"/>
              <a:t>Parallel workloads</a:t>
            </a:r>
          </a:p>
          <a:p>
            <a:r>
              <a:rPr lang="en-CA" sz="4000" dirty="0" smtClean="0"/>
              <a:t>Dependencies between nodes</a:t>
            </a:r>
          </a:p>
          <a:p>
            <a:r>
              <a:rPr lang="en-CA" sz="4000" dirty="0" smtClean="0"/>
              <a:t>Several multithreading paradigms</a:t>
            </a:r>
          </a:p>
        </p:txBody>
      </p:sp>
    </p:spTree>
    <p:extLst>
      <p:ext uri="{BB962C8B-B14F-4D97-AF65-F5344CB8AC3E}">
        <p14:creationId xmlns:p14="http://schemas.microsoft.com/office/powerpoint/2010/main" val="37589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Nodes and Operators</a:t>
            </a:r>
            <a:endParaRPr lang="en-CA" dirty="0">
              <a:latin typeface="HelveticaNeue LT 57 Cn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46245" y="1953713"/>
            <a:ext cx="2359117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latin typeface="HelveticaNeue LT 57 Cn" pitchFamily="2" charset="0"/>
              </a:rPr>
              <a:t>Node</a:t>
            </a:r>
            <a:endParaRPr lang="de-DE" sz="2800" dirty="0">
              <a:latin typeface="HelveticaNeue LT 57 Cn" pitchFamily="2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55976" y="1844824"/>
            <a:ext cx="4427984" cy="4320480"/>
          </a:xfrm>
        </p:spPr>
        <p:txBody>
          <a:bodyPr numCol="1">
            <a:noAutofit/>
          </a:bodyPr>
          <a:lstStyle/>
          <a:p>
            <a:r>
              <a:rPr lang="en-CA" dirty="0" smtClean="0"/>
              <a:t>Node = Data Container</a:t>
            </a:r>
          </a:p>
          <a:p>
            <a:r>
              <a:rPr lang="en-CA" dirty="0" smtClean="0"/>
              <a:t>Node has “Members”</a:t>
            </a:r>
          </a:p>
          <a:p>
            <a:r>
              <a:rPr lang="en-CA" dirty="0" smtClean="0"/>
              <a:t>Operators modify data</a:t>
            </a:r>
          </a:p>
          <a:p>
            <a:r>
              <a:rPr lang="en-CA" dirty="0" smtClean="0"/>
              <a:t>Operators are “bound”</a:t>
            </a:r>
          </a:p>
          <a:p>
            <a:r>
              <a:rPr lang="en-CA" dirty="0" smtClean="0"/>
              <a:t>Members -&gt; Parameters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773115" y="2529777"/>
            <a:ext cx="2100690" cy="1080120"/>
            <a:chOff x="1773115" y="2529777"/>
            <a:chExt cx="2100690" cy="1080120"/>
          </a:xfrm>
        </p:grpSpPr>
        <p:sp>
          <p:nvSpPr>
            <p:cNvPr id="8" name="Rectangle 7"/>
            <p:cNvSpPr/>
            <p:nvPr/>
          </p:nvSpPr>
          <p:spPr>
            <a:xfrm>
              <a:off x="1773115" y="2529777"/>
              <a:ext cx="2088232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Neue LT 57 Cn" pitchFamily="2" charset="0"/>
                </a:rPr>
                <a:t>Scalar a</a:t>
              </a:r>
              <a:endParaRPr lang="de-DE" dirty="0">
                <a:solidFill>
                  <a:schemeClr val="bg1"/>
                </a:solidFill>
                <a:latin typeface="HelveticaNeue LT 57 Cn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81687" y="2912136"/>
              <a:ext cx="2088232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Neue LT 57 Cn" pitchFamily="2" charset="0"/>
                </a:rPr>
                <a:t>Scalar b</a:t>
              </a:r>
              <a:endParaRPr lang="de-DE" dirty="0">
                <a:solidFill>
                  <a:schemeClr val="bg1"/>
                </a:solidFill>
                <a:latin typeface="HelveticaNeue LT 57 Cn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85573" y="3321865"/>
              <a:ext cx="2088232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Neue LT 57 Cn" pitchFamily="2" charset="0"/>
                </a:rPr>
                <a:t>Scalar result</a:t>
              </a:r>
              <a:endParaRPr lang="de-DE" dirty="0">
                <a:solidFill>
                  <a:schemeClr val="bg1"/>
                </a:solidFill>
                <a:latin typeface="HelveticaNeue LT 57 Cn" pitchFamily="2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483768" y="3897929"/>
            <a:ext cx="1521593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Neue LT 57 Cn" pitchFamily="2" charset="0"/>
              </a:rPr>
              <a:t>addOp</a:t>
            </a:r>
            <a:endParaRPr lang="de-DE" dirty="0">
              <a:solidFill>
                <a:schemeClr val="bg1"/>
              </a:solidFill>
              <a:latin typeface="HelveticaNeue LT 57 Cn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46246" y="4257969"/>
            <a:ext cx="2215102" cy="1512168"/>
          </a:xfrm>
          <a:prstGeom prst="rect">
            <a:avLst/>
          </a:prstGeom>
          <a:solidFill>
            <a:schemeClr val="dk1">
              <a:alpha val="62000"/>
            </a:schemeClr>
          </a:solidFill>
          <a:ln>
            <a:solidFill>
              <a:schemeClr val="tx1">
                <a:alpha val="5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operator addOp(</a:t>
            </a:r>
          </a:p>
          <a:p>
            <a:r>
              <a:rPr lang="en-US" sz="1200" b="1" dirty="0" smtClean="0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Scalar </a:t>
            </a:r>
            <a:r>
              <a:rPr lang="en-US" sz="1200" b="1" dirty="0" smtClean="0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numberA,</a:t>
            </a:r>
            <a:endParaRPr lang="en-US" sz="1200" b="1" dirty="0" smtClean="0">
              <a:ln w="18000">
                <a:noFill/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Scalar </a:t>
            </a:r>
            <a:r>
              <a:rPr lang="en-US" sz="1200" b="1" dirty="0" smtClean="0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numberB,</a:t>
            </a:r>
            <a:endParaRPr lang="en-US" sz="1200" b="1" dirty="0" smtClean="0">
              <a:ln w="18000">
                <a:noFill/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io Scalar result</a:t>
            </a:r>
          </a:p>
          <a:p>
            <a:r>
              <a:rPr lang="en-US" sz="1200" b="1" dirty="0" smtClean="0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200" b="1" dirty="0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sz="1200" b="1" dirty="0" smtClean="0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numberA </a:t>
            </a:r>
            <a:r>
              <a:rPr lang="en-US" sz="1200" b="1" dirty="0" smtClean="0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200" b="1" dirty="0" smtClean="0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r>
              <a:rPr lang="en-US" sz="1200" b="1" dirty="0" smtClean="0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   numberB;</a:t>
            </a:r>
            <a:endParaRPr lang="en-US" sz="1200" b="1" dirty="0" smtClean="0">
              <a:ln w="18000">
                <a:noFill/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de-DE" sz="1200" b="1" dirty="0">
              <a:ln w="18000">
                <a:noFill/>
                <a:prstDash val="solid"/>
                <a:miter lim="800000"/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40738" y="2539287"/>
            <a:ext cx="289693" cy="2520279"/>
            <a:chOff x="1240738" y="2539287"/>
            <a:chExt cx="289693" cy="2520279"/>
          </a:xfrm>
        </p:grpSpPr>
        <p:sp>
          <p:nvSpPr>
            <p:cNvPr id="16" name="Left Brace 15"/>
            <p:cNvSpPr/>
            <p:nvPr/>
          </p:nvSpPr>
          <p:spPr>
            <a:xfrm>
              <a:off x="1242399" y="2539287"/>
              <a:ext cx="288032" cy="1033730"/>
            </a:xfrm>
            <a:prstGeom prst="leftBrac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1240738" y="4581128"/>
              <a:ext cx="288032" cy="478438"/>
            </a:xfrm>
            <a:prstGeom prst="leftBrac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Elbow Connector 19"/>
            <p:cNvCxnSpPr>
              <a:stCxn id="16" idx="1"/>
              <a:endCxn id="17" idx="1"/>
            </p:cNvCxnSpPr>
            <p:nvPr/>
          </p:nvCxnSpPr>
          <p:spPr>
            <a:xfrm rot="10800000" flipV="1">
              <a:off x="1240739" y="3056151"/>
              <a:ext cx="1661" cy="1764195"/>
            </a:xfrm>
            <a:prstGeom prst="bentConnector3">
              <a:avLst>
                <a:gd name="adj1" fmla="val 13862793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39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uiExpand="1" build="p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246345" y="1912378"/>
            <a:ext cx="2359117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latin typeface="HelveticaNeue LT 57 Cn" pitchFamily="2" charset="0"/>
              </a:rPr>
              <a:t>Node</a:t>
            </a:r>
            <a:endParaRPr lang="de-DE" sz="2800" dirty="0">
              <a:latin typeface="HelveticaNeue LT 57 Cn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151620" y="2061841"/>
            <a:ext cx="2359117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latin typeface="HelveticaNeue LT 57 Cn" pitchFamily="2" charset="0"/>
              </a:rPr>
              <a:t>Node</a:t>
            </a:r>
            <a:endParaRPr lang="de-DE" sz="2800" dirty="0">
              <a:latin typeface="HelveticaNeue LT 57 Cn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43608" y="2205857"/>
            <a:ext cx="2359117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latin typeface="HelveticaNeue LT 57 Cn" pitchFamily="2" charset="0"/>
              </a:rPr>
              <a:t>Node</a:t>
            </a:r>
            <a:endParaRPr lang="de-DE" sz="2800" dirty="0">
              <a:latin typeface="HelveticaNeue LT 57 Cn" pitchFamily="2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59133" y="2349873"/>
            <a:ext cx="2359117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latin typeface="HelveticaNeue LT 57 Cn" pitchFamily="2" charset="0"/>
              </a:rPr>
              <a:t>Node</a:t>
            </a:r>
            <a:endParaRPr lang="de-DE" sz="2800" dirty="0">
              <a:latin typeface="HelveticaNeue LT 57 Cn" pitchFamily="2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71354" y="2482641"/>
            <a:ext cx="2359117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latin typeface="HelveticaNeue LT 57 Cn" pitchFamily="2" charset="0"/>
              </a:rPr>
              <a:t>Node</a:t>
            </a:r>
            <a:endParaRPr lang="de-DE" sz="2800" dirty="0">
              <a:latin typeface="HelveticaNeue LT 57 Cn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Implicit Multithreading / Slicing</a:t>
            </a:r>
            <a:endParaRPr lang="en-CA" dirty="0">
              <a:latin typeface="HelveticaNeue LT 57 Cn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55576" y="2624220"/>
            <a:ext cx="2359117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latin typeface="HelveticaNeue LT 57 Cn" pitchFamily="2" charset="0"/>
              </a:rPr>
              <a:t>Node</a:t>
            </a:r>
            <a:endParaRPr lang="de-DE" sz="2800" dirty="0">
              <a:latin typeface="HelveticaNeue LT 57 Cn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74667" y="3273285"/>
            <a:ext cx="2100690" cy="1080120"/>
            <a:chOff x="1773115" y="2529777"/>
            <a:chExt cx="2100690" cy="1080120"/>
          </a:xfrm>
        </p:grpSpPr>
        <p:sp>
          <p:nvSpPr>
            <p:cNvPr id="22" name="Rectangle 21"/>
            <p:cNvSpPr/>
            <p:nvPr/>
          </p:nvSpPr>
          <p:spPr>
            <a:xfrm>
              <a:off x="1773115" y="2529777"/>
              <a:ext cx="2088232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Neue LT 57 Cn" pitchFamily="2" charset="0"/>
                </a:rPr>
                <a:t>Scalar a</a:t>
              </a:r>
              <a:endParaRPr lang="de-DE" dirty="0">
                <a:solidFill>
                  <a:schemeClr val="bg1"/>
                </a:solidFill>
                <a:latin typeface="HelveticaNeue LT 57 Cn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81687" y="2912136"/>
              <a:ext cx="2088232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Neue LT 57 Cn" pitchFamily="2" charset="0"/>
                </a:rPr>
                <a:t>Scalar b</a:t>
              </a:r>
              <a:endParaRPr lang="de-DE" dirty="0">
                <a:solidFill>
                  <a:schemeClr val="bg1"/>
                </a:solidFill>
                <a:latin typeface="HelveticaNeue LT 57 Cn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85573" y="3321865"/>
              <a:ext cx="2088232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Neue LT 57 Cn" pitchFamily="2" charset="0"/>
                </a:rPr>
                <a:t>Scalar result</a:t>
              </a:r>
              <a:endParaRPr lang="de-DE" dirty="0">
                <a:solidFill>
                  <a:schemeClr val="bg1"/>
                </a:solidFill>
                <a:latin typeface="HelveticaNeue LT 57 Cn" pitchFamily="2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93100" y="4568436"/>
            <a:ext cx="1521593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Neue LT 57 Cn" pitchFamily="2" charset="0"/>
              </a:rPr>
              <a:t>addOp</a:t>
            </a:r>
            <a:endParaRPr lang="de-DE" dirty="0">
              <a:solidFill>
                <a:schemeClr val="bg1"/>
              </a:solidFill>
              <a:latin typeface="HelveticaNeue LT 57 Cn" pitchFamily="2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139952" y="1845817"/>
            <a:ext cx="4824536" cy="43204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HelveticaNeue LT 57 Cn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HelveticaNeue LT 57 Cn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Neue LT 57 Cn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Neue LT 57 Cn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Neue LT 57 Cn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Nodes can be sliced</a:t>
            </a:r>
          </a:p>
          <a:p>
            <a:r>
              <a:rPr lang="en-CA" dirty="0" smtClean="0"/>
              <a:t>Slice = parallel workload</a:t>
            </a:r>
          </a:p>
          <a:p>
            <a:r>
              <a:rPr lang="en-CA" dirty="0" smtClean="0"/>
              <a:t>Operators run in parallel</a:t>
            </a:r>
          </a:p>
          <a:p>
            <a:r>
              <a:rPr lang="en-CA" dirty="0" smtClean="0"/>
              <a:t>No requirement on the dev side to utilize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186984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29" grpId="0" animBg="1"/>
      <p:bldP spid="28" grpId="0" animBg="1"/>
      <p:bldP spid="27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Node Dependencies</a:t>
            </a:r>
            <a:endParaRPr lang="en-CA" dirty="0">
              <a:latin typeface="HelveticaNeue LT 57 Cn" pitchFamily="2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99614" y="4149080"/>
            <a:ext cx="6840760" cy="2376264"/>
          </a:xfrm>
        </p:spPr>
        <p:txBody>
          <a:bodyPr numCol="1">
            <a:noAutofit/>
          </a:bodyPr>
          <a:lstStyle/>
          <a:p>
            <a:r>
              <a:rPr lang="en-CA" dirty="0" smtClean="0"/>
              <a:t>Nodes can depend on other nodes</a:t>
            </a:r>
          </a:p>
          <a:p>
            <a:r>
              <a:rPr lang="en-CA" dirty="0" smtClean="0"/>
              <a:t>Dependencies have a “name”</a:t>
            </a:r>
          </a:p>
          <a:p>
            <a:r>
              <a:rPr lang="en-CA" dirty="0" smtClean="0"/>
              <a:t>Operators can be bound to dependencies</a:t>
            </a:r>
          </a:p>
          <a:p>
            <a:r>
              <a:rPr lang="en-CA" dirty="0" smtClean="0"/>
              <a:t>Each node can be sliced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296178" y="1643014"/>
            <a:ext cx="2359117" cy="1569962"/>
            <a:chOff x="1296178" y="1643014"/>
            <a:chExt cx="2359117" cy="1569962"/>
          </a:xfrm>
        </p:grpSpPr>
        <p:sp>
          <p:nvSpPr>
            <p:cNvPr id="5" name="Rounded Rectangle 4"/>
            <p:cNvSpPr/>
            <p:nvPr/>
          </p:nvSpPr>
          <p:spPr>
            <a:xfrm>
              <a:off x="1296178" y="1643014"/>
              <a:ext cx="2359117" cy="15699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>
                  <a:latin typeface="HelveticaNeue LT 57 Cn" pitchFamily="2" charset="0"/>
                </a:rPr>
                <a:t>Scalars</a:t>
              </a:r>
              <a:endParaRPr lang="de-DE" sz="2800" dirty="0">
                <a:latin typeface="HelveticaNeue LT 57 Cn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19162" y="2313405"/>
              <a:ext cx="2088232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Neue LT 57 Cn" pitchFamily="2" charset="0"/>
                </a:rPr>
                <a:t>Scalar a</a:t>
              </a:r>
              <a:endParaRPr lang="de-DE" dirty="0">
                <a:solidFill>
                  <a:schemeClr val="bg1"/>
                </a:solidFill>
                <a:latin typeface="HelveticaNeue LT 57 Cn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27734" y="2695764"/>
              <a:ext cx="2088232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Neue LT 57 Cn" pitchFamily="2" charset="0"/>
                </a:rPr>
                <a:t>Scalar b</a:t>
              </a:r>
              <a:endParaRPr lang="de-DE" dirty="0">
                <a:solidFill>
                  <a:schemeClr val="bg1"/>
                </a:solidFill>
                <a:latin typeface="HelveticaNeue LT 57 Cn" pitchFamily="2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48064" y="1643014"/>
            <a:ext cx="2359117" cy="1569962"/>
            <a:chOff x="5148064" y="1643014"/>
            <a:chExt cx="2359117" cy="1569962"/>
          </a:xfrm>
        </p:grpSpPr>
        <p:sp>
          <p:nvSpPr>
            <p:cNvPr id="18" name="Rounded Rectangle 17"/>
            <p:cNvSpPr/>
            <p:nvPr/>
          </p:nvSpPr>
          <p:spPr>
            <a:xfrm>
              <a:off x="5148064" y="1643014"/>
              <a:ext cx="2359117" cy="15699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>
                  <a:latin typeface="HelveticaNeue LT 57 Cn" pitchFamily="2" charset="0"/>
                </a:rPr>
                <a:t>Calculator</a:t>
              </a:r>
              <a:endParaRPr lang="de-DE" sz="2800" dirty="0">
                <a:latin typeface="HelveticaNeue LT 57 Cn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83507" y="2695764"/>
              <a:ext cx="2088232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Neue LT 57 Cn" pitchFamily="2" charset="0"/>
                </a:rPr>
                <a:t>Scalar product</a:t>
              </a:r>
              <a:endParaRPr lang="de-DE" dirty="0">
                <a:solidFill>
                  <a:schemeClr val="bg1"/>
                </a:solidFill>
                <a:latin typeface="HelveticaNeue LT 57 Cn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83507" y="2313405"/>
              <a:ext cx="2088232" cy="288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Neue LT 57 Cn" pitchFamily="2" charset="0"/>
                </a:rPr>
                <a:t>Scalar sum</a:t>
              </a:r>
              <a:endParaRPr lang="de-DE" dirty="0">
                <a:solidFill>
                  <a:schemeClr val="bg1"/>
                </a:solidFill>
                <a:latin typeface="HelveticaNeue LT 57 Cn" pitchFamily="2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5985588" y="3592617"/>
            <a:ext cx="1521593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Neue LT 57 Cn" pitchFamily="2" charset="0"/>
              </a:rPr>
              <a:t>mulOp</a:t>
            </a:r>
            <a:endParaRPr lang="de-DE" dirty="0">
              <a:solidFill>
                <a:schemeClr val="bg1"/>
              </a:solidFill>
              <a:latin typeface="HelveticaNeue LT 57 Cn" pitchFamily="2" charset="0"/>
            </a:endParaRPr>
          </a:p>
        </p:txBody>
      </p:sp>
      <p:cxnSp>
        <p:nvCxnSpPr>
          <p:cNvPr id="4" name="Straight Arrow Connector 3"/>
          <p:cNvCxnSpPr>
            <a:stCxn id="5" idx="3"/>
            <a:endCxn id="18" idx="1"/>
          </p:cNvCxnSpPr>
          <p:nvPr/>
        </p:nvCxnSpPr>
        <p:spPr>
          <a:xfrm>
            <a:off x="3655295" y="2427995"/>
            <a:ext cx="1492769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9994" y="2475610"/>
            <a:ext cx="195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 LT 57 Cn" pitchFamily="2" charset="0"/>
              </a:rPr>
              <a:t>Values</a:t>
            </a:r>
            <a:endParaRPr lang="de-DE" dirty="0">
              <a:latin typeface="HelveticaNeue LT 57 Cn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85588" y="3212976"/>
            <a:ext cx="1521593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Neue LT 57 Cn" pitchFamily="2" charset="0"/>
              </a:rPr>
              <a:t>addOp</a:t>
            </a:r>
            <a:endParaRPr lang="de-DE" dirty="0">
              <a:solidFill>
                <a:schemeClr val="bg1"/>
              </a:solidFill>
              <a:latin typeface="HelveticaNeue LT 57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21" grpId="0" animBg="1"/>
      <p:bldP spid="6" grpId="0"/>
      <p:bldP spid="14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ExecuteParallel</a:t>
            </a:r>
            <a:endParaRPr lang="en-CA" dirty="0">
              <a:latin typeface="HelveticaNeue LT 57 Cn" pitchFamily="2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99592" y="1628800"/>
            <a:ext cx="7704856" cy="43204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HelveticaNeue LT 57 Cn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HelveticaNeue LT 57 Cn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Neue LT 57 Cn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Neue LT 57 Cn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Neue LT 57 Cn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000" dirty="0"/>
              <a:t>Explicit Multithreading</a:t>
            </a:r>
          </a:p>
          <a:p>
            <a:r>
              <a:rPr lang="en-CA" sz="4000" dirty="0"/>
              <a:t>Threaded loops (similar to OpenMP)</a:t>
            </a:r>
          </a:p>
          <a:p>
            <a:r>
              <a:rPr lang="en-CA" sz="4000" dirty="0"/>
              <a:t>Driven by </a:t>
            </a:r>
            <a:r>
              <a:rPr lang="en-CA" sz="4000"/>
              <a:t>developer </a:t>
            </a:r>
            <a:r>
              <a:rPr lang="en-CA" sz="4000" smtClean="0"/>
              <a:t>for </a:t>
            </a:r>
            <a:r>
              <a:rPr lang="en-CA" sz="4000" dirty="0"/>
              <a:t>better control</a:t>
            </a:r>
          </a:p>
        </p:txBody>
      </p:sp>
    </p:spTree>
    <p:extLst>
      <p:ext uri="{BB962C8B-B14F-4D97-AF65-F5344CB8AC3E}">
        <p14:creationId xmlns:p14="http://schemas.microsoft.com/office/powerpoint/2010/main" val="31970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Registered Types</a:t>
            </a:r>
            <a:endParaRPr lang="en-CA" dirty="0">
              <a:latin typeface="HelveticaNeue LT 57 Cn" pitchFamily="2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99592" y="1628800"/>
            <a:ext cx="7704856" cy="43204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HelveticaNeue LT 57 Cn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HelveticaNeue LT 57 Cn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Neue LT 57 Cn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Neue LT 57 Cn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Neue LT 57 Cn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000" dirty="0" smtClean="0"/>
              <a:t>Full Type System</a:t>
            </a:r>
          </a:p>
          <a:p>
            <a:r>
              <a:rPr lang="en-CA" sz="4000" dirty="0" smtClean="0"/>
              <a:t>Python Implementation</a:t>
            </a:r>
          </a:p>
          <a:p>
            <a:r>
              <a:rPr lang="en-CA" sz="4000" dirty="0" smtClean="0"/>
              <a:t>KL Description</a:t>
            </a:r>
            <a:endParaRPr lang="en-CA" sz="4000" dirty="0"/>
          </a:p>
          <a:p>
            <a:r>
              <a:rPr lang="en-CA" sz="4000" dirty="0" smtClean="0"/>
              <a:t>Types can be nested</a:t>
            </a:r>
          </a:p>
          <a:p>
            <a:r>
              <a:rPr lang="en-CA" sz="4000" dirty="0" smtClean="0"/>
              <a:t>All Math types are open source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659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grotesque">
      <a:majorFont>
        <a:latin typeface="Geogrotesque Md"/>
        <a:ea typeface=""/>
        <a:cs typeface=""/>
      </a:majorFont>
      <a:minorFont>
        <a:latin typeface="Geogrotesque L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Workshop</Template>
  <TotalTime>0</TotalTime>
  <Words>239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Workshop</vt:lpstr>
      <vt:lpstr>Introduction to the Core</vt:lpstr>
      <vt:lpstr>Python</vt:lpstr>
      <vt:lpstr>KL (Kernel Language)</vt:lpstr>
      <vt:lpstr>Dependency Graph</vt:lpstr>
      <vt:lpstr>Nodes and Operators</vt:lpstr>
      <vt:lpstr>Implicit Multithreading / Slicing</vt:lpstr>
      <vt:lpstr>Node Dependencies</vt:lpstr>
      <vt:lpstr>ExecuteParallel</vt:lpstr>
      <vt:lpstr>Registered Types</vt:lpstr>
      <vt:lpstr>Break.... (second round of beers?)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</dc:creator>
  <cp:lastModifiedBy>helge</cp:lastModifiedBy>
  <cp:revision>52</cp:revision>
  <dcterms:created xsi:type="dcterms:W3CDTF">2012-11-07T20:13:40Z</dcterms:created>
  <dcterms:modified xsi:type="dcterms:W3CDTF">2012-12-07T15:19:09Z</dcterms:modified>
</cp:coreProperties>
</file>