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x="12191695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0A183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914400" y="1097280"/>
            <a:ext cx="10424160" cy="19202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4400" b="1">
                <a:solidFill>
                  <a:srgbClr val="FFFFFF"/>
                </a:solidFill>
              </a:rPr>
              <a:t>Biotact IE-Agent — Q4 2025 (Prototype)</a:t>
            </a:r>
          </a:p>
          <a:p>
            <a:pPr>
              <a:spcAft>
                <a:spcPts val="600"/>
              </a:spcAft>
            </a:pPr>
            <a:r>
              <a:rPr sz="2000" b="0">
                <a:solidFill>
                  <a:srgbClr val="DCEBEB"/>
                </a:solidFill>
              </a:rPr>
              <a:t>12 недель • Обоснования • Примеры • AR • Таргетинг • Экспорт CSV/JSON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834640"/>
            <a:ext cx="10424160" cy="10972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sz="1200" b="0">
                <a:solidFill>
                  <a:srgbClr val="DCEBEB"/>
                </a:solidFill>
              </a:rPr>
              <a:t>Дисклеймер: материалы носят информационный характер и содержат формулировки «поддерживает/способствует». Не являются медицинскими рекомендациями.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FAFAF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320040" cy="6858000"/>
          </a:xfrm>
          <a:prstGeom prst="rect">
            <a:avLst/>
          </a:prstGeom>
          <a:solidFill>
            <a:srgbClr val="00A3A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57200" y="457200"/>
            <a:ext cx="11247120" cy="914400"/>
          </a:xfrm>
          <a:prstGeom prst="rect">
            <a:avLst/>
          </a:prstGeom>
          <a:solidFill>
            <a:srgbClr val="0A183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731520" y="530352"/>
            <a:ext cx="10698480" cy="8229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000" b="1">
                <a:solidFill>
                  <a:srgbClr val="FFFFFF"/>
                </a:solidFill>
              </a:rPr>
              <a:t>Неделя 6: обоснование и задачи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8640" y="1554480"/>
            <a:ext cx="5577840" cy="5120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sz="1800" b="1">
                <a:solidFill>
                  <a:srgbClr val="28303C"/>
                </a:solidFill>
              </a:rPr>
              <a:t>Обоснование</a:t>
            </a:r>
          </a:p>
          <a:p>
            <a:pPr>
              <a:spcAft>
                <a:spcPts val="600"/>
              </a:spcAft>
            </a:pPr>
            <a:r>
              <a:rPr sz="1400" b="0">
                <a:solidFill>
                  <a:srgbClr val="1C1C1C"/>
                </a:solidFill>
              </a:rPr>
              <a:t>План активности на шестую неделю Q4-2025 идеально соответствует сезонам укрепления иммунитета и заботы о здоровье, что особенно актуально в преддверии праздников. В это время года люди чаще ищут способы поддержать свою энергию и общее самочувствие, что делает акцент на продуктах, таких как IMMUNOCOMPLEX и BIFOLAK, особенно уместным. Использование Instagram Reels для распространения лайфхаков и признаков здорового иммунитета создает доверие и вовлекает аудиторию, что поддерживает концепцию Biotact Talk о важности общения и обмена знаниями. Персонализированные email-рассылки с предложениями bundles позволяют создать уникальное предложение, которое стимулирует продажи и поддерживает интерес к продуктам. Гайды и чек-листы на сайте служат дополнительными инструментами, которые помогают клиентам узнать о наших продуктах и сделать осознанный выбор, что соответствует философии Biotact Pulse о wellness и заботе о здоровье.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09360" y="1554480"/>
            <a:ext cx="5577840" cy="5120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sz="1800" b="1">
                <a:solidFill>
                  <a:srgbClr val="28303C"/>
                </a:solidFill>
              </a:rPr>
              <a:t>Активности недели</a:t>
            </a:r>
          </a:p>
          <a:p>
            <a:pPr>
              <a:spcAft>
                <a:spcPts val="600"/>
              </a:spcAft>
            </a:pPr>
            <a:r>
              <a:rPr sz="1400" b="0">
                <a:solidFill>
                  <a:srgbClr val="1C1C1C"/>
                </a:solidFill>
              </a:rPr>
              <a:t>• Instagram: Reels: 3 признака/лайфхак  (DERMACOMPLEX → Карусель/Доверие)</a:t>
            </a:r>
          </a:p>
          <a:p>
            <a:pPr>
              <a:spcAft>
                <a:spcPts val="600"/>
              </a:spcAft>
            </a:pPr>
            <a:r>
              <a:rPr sz="1400" b="0">
                <a:solidFill>
                  <a:srgbClr val="1C1C1C"/>
                </a:solidFill>
              </a:rPr>
              <a:t>• Email: Персонализированная рассылка + bundle  (IMMUNOCOMPLEX → Подкаст/Продажи)</a:t>
            </a:r>
          </a:p>
          <a:p>
            <a:pPr>
              <a:spcAft>
                <a:spcPts val="600"/>
              </a:spcAft>
            </a:pPr>
            <a:r>
              <a:rPr sz="1400" b="0">
                <a:solidFill>
                  <a:srgbClr val="1C1C1C"/>
                </a:solidFill>
              </a:rPr>
              <a:t>• Instagram: Reels: 3 признака/лайфхак  (IMMUNOCOMPLEX_KIDS → Email/Доверие)</a:t>
            </a:r>
          </a:p>
          <a:p>
            <a:pPr>
              <a:spcAft>
                <a:spcPts val="600"/>
              </a:spcAft>
            </a:pPr>
            <a:r>
              <a:rPr sz="1400" b="0">
                <a:solidFill>
                  <a:srgbClr val="1C1C1C"/>
                </a:solidFill>
              </a:rPr>
              <a:t>• Site: Гайд/Чек-лист  (BIFOLAK_ZINCUM_C_D3 → POS/Продажи)</a:t>
            </a:r>
          </a:p>
          <a:p>
            <a:pPr>
              <a:spcAft>
                <a:spcPts val="600"/>
              </a:spcAft>
            </a:pPr>
            <a:r>
              <a:rPr sz="1400" b="0">
                <a:solidFill>
                  <a:srgbClr val="1C1C1C"/>
                </a:solidFill>
              </a:rPr>
              <a:t>• Email: Персонализированная рассылка + bundle  (BIFOLAK_MAGNIY → Статья/Продажи)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FAFAF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320040" cy="6858000"/>
          </a:xfrm>
          <a:prstGeom prst="rect">
            <a:avLst/>
          </a:prstGeom>
          <a:solidFill>
            <a:srgbClr val="00A3A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57200" y="457200"/>
            <a:ext cx="11247120" cy="914400"/>
          </a:xfrm>
          <a:prstGeom prst="rect">
            <a:avLst/>
          </a:prstGeom>
          <a:solidFill>
            <a:srgbClr val="0A183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731520" y="530352"/>
            <a:ext cx="10698480" cy="8229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000" b="1">
                <a:solidFill>
                  <a:srgbClr val="FFFFFF"/>
                </a:solidFill>
              </a:rPr>
              <a:t>Неделя 7: обоснование и задачи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8640" y="1554480"/>
            <a:ext cx="5577840" cy="5120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sz="1800" b="1">
                <a:solidFill>
                  <a:srgbClr val="28303C"/>
                </a:solidFill>
              </a:rPr>
              <a:t>Обоснование</a:t>
            </a:r>
          </a:p>
          <a:p>
            <a:pPr>
              <a:spcAft>
                <a:spcPts val="600"/>
              </a:spcAft>
            </a:pPr>
            <a:r>
              <a:rPr sz="1400" b="0">
                <a:solidFill>
                  <a:srgbClr val="1C1C1C"/>
                </a:solidFill>
              </a:rPr>
              <a:t>В Q4 2025, когда сезон праздников и увеличение заболеваемости, акцент на здоровье и иммунитет становится особенно актуальным. Персонализированные email-рассылки с ассортиментом, поддерживающим иммунную систему и общее самочувствие, помогут укрепить доверие к бренду и стимулировать продажи. Формат Biotact Inside, предлагающий доступную информацию о продуктах, способствует повышению осведомленности и вовлеченности, что идеально сочетается с целями wellness. Включение видео и статей в коммуникацию подчеркивает нашу приверженность качеству и образованию, что укрепляет отношения с партнерами и клиентами. Такие активности создают синергию между информированием о продуктах и их продвижением, что особенно важно в преддверии праздников.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09360" y="1554480"/>
            <a:ext cx="5577840" cy="5120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sz="1800" b="1">
                <a:solidFill>
                  <a:srgbClr val="28303C"/>
                </a:solidFill>
              </a:rPr>
              <a:t>Активности недели</a:t>
            </a:r>
          </a:p>
          <a:p>
            <a:pPr>
              <a:spcAft>
                <a:spcPts val="600"/>
              </a:spcAft>
            </a:pPr>
            <a:r>
              <a:rPr sz="1400" b="0">
                <a:solidFill>
                  <a:srgbClr val="1C1C1C"/>
                </a:solidFill>
              </a:rPr>
              <a:t>• Email: Персонализированная рассылка + bundle  (IMMUNOCOMPLEX → Видео/Доверие)</a:t>
            </a:r>
          </a:p>
          <a:p>
            <a:pPr>
              <a:spcAft>
                <a:spcPts val="600"/>
              </a:spcAft>
            </a:pPr>
            <a:r>
              <a:rPr sz="1400" b="0">
                <a:solidFill>
                  <a:srgbClr val="1C1C1C"/>
                </a:solidFill>
              </a:rPr>
              <a:t>• Email: Персонализированная рассылка + bundle  (IMMUNOCOMPLEX_KIDS → POS/Продажи)</a:t>
            </a:r>
          </a:p>
          <a:p>
            <a:pPr>
              <a:spcAft>
                <a:spcPts val="600"/>
              </a:spcAft>
            </a:pPr>
            <a:r>
              <a:rPr sz="1400" b="0">
                <a:solidFill>
                  <a:srgbClr val="1C1C1C"/>
                </a:solidFill>
              </a:rPr>
              <a:t>• Email: Персонализированная рассылка + bundle  (BIFOLAK_ZINCUM_C_D3 → Статья/Доверие)</a:t>
            </a:r>
          </a:p>
          <a:p>
            <a:pPr>
              <a:spcAft>
                <a:spcPts val="600"/>
              </a:spcAft>
            </a:pPr>
            <a:r>
              <a:rPr sz="1400" b="0">
                <a:solidFill>
                  <a:srgbClr val="1C1C1C"/>
                </a:solidFill>
              </a:rPr>
              <a:t>• Email: Персонализированная рассылка + bundle  (BIFOLAK_MAGNIY → Reels/Продажи)</a:t>
            </a:r>
          </a:p>
          <a:p>
            <a:pPr>
              <a:spcAft>
                <a:spcPts val="600"/>
              </a:spcAft>
            </a:pPr>
            <a:r>
              <a:rPr sz="1400" b="0">
                <a:solidFill>
                  <a:srgbClr val="1C1C1C"/>
                </a:solidFill>
              </a:rPr>
              <a:t>• YouTube: Biotact Inside: 5 минут простым языком  (OPHTALMOCOMPLEX → Статья/Осведомленность)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FAFAF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320040" cy="6858000"/>
          </a:xfrm>
          <a:prstGeom prst="rect">
            <a:avLst/>
          </a:prstGeom>
          <a:solidFill>
            <a:srgbClr val="00A3A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57200" y="457200"/>
            <a:ext cx="11247120" cy="914400"/>
          </a:xfrm>
          <a:prstGeom prst="rect">
            <a:avLst/>
          </a:prstGeom>
          <a:solidFill>
            <a:srgbClr val="0A183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731520" y="530352"/>
            <a:ext cx="10698480" cy="8229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000" b="1">
                <a:solidFill>
                  <a:srgbClr val="FFFFFF"/>
                </a:solidFill>
              </a:rPr>
              <a:t>Неделя 8: обоснование и задачи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8640" y="1554480"/>
            <a:ext cx="5577840" cy="5120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sz="1800" b="1">
                <a:solidFill>
                  <a:srgbClr val="28303C"/>
                </a:solidFill>
              </a:rPr>
              <a:t>Обоснование</a:t>
            </a:r>
          </a:p>
          <a:p>
            <a:pPr>
              <a:spcAft>
                <a:spcPts val="600"/>
              </a:spcAft>
            </a:pPr>
            <a:r>
              <a:rPr sz="1400" b="0">
                <a:solidFill>
                  <a:srgbClr val="1C1C1C"/>
                </a:solidFill>
              </a:rPr>
              <a:t>Выбор активностей на 8-й неделе Q4-2025 логично обоснован предстоящими праздниками и потребностью в поддержке иммунитета и энергии. В это время года, когда люди чаще подвержены простудам и вирусам, акцент на продукты, поддерживающие иммунную систему, как IMMUNOCOMPLEX_KIDS и BIFOLAK_ZINCUM_C_D3, будет особенно актуален. Форматы контента, такие как видео на YouTube и Reels в Instagram, позволяют донести информацию простым и доступным языком, что способствует повышению лояльности к бренду и интересу к продуктам. Кроме того, использование QR-кодов и персонализированных email-рассылок в рамках партнерских активностей поможет создать дополнительные точки контакта с клиентами и стимулировать продажи, что особенно важно в праздничный период. В целом, стратегия отражает концепцию Biotact Inside, направленную на здоровье и благополучие, что создает синергию между активностями и ожиданиями потребителей.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09360" y="1554480"/>
            <a:ext cx="5577840" cy="5120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sz="1800" b="1">
                <a:solidFill>
                  <a:srgbClr val="28303C"/>
                </a:solidFill>
              </a:rPr>
              <a:t>Активности недели</a:t>
            </a:r>
          </a:p>
          <a:p>
            <a:pPr>
              <a:spcAft>
                <a:spcPts val="600"/>
              </a:spcAft>
            </a:pPr>
            <a:r>
              <a:rPr sz="1400" b="0">
                <a:solidFill>
                  <a:srgbClr val="1C1C1C"/>
                </a:solidFill>
              </a:rPr>
              <a:t>• YouTube: Biotact Inside: 5 минут простым языком  (IMMUNOCOMPLEX_KIDS → Reels/Продажи)</a:t>
            </a:r>
          </a:p>
          <a:p>
            <a:pPr>
              <a:spcAft>
                <a:spcPts val="600"/>
              </a:spcAft>
            </a:pPr>
            <a:r>
              <a:rPr sz="1400" b="0">
                <a:solidFill>
                  <a:srgbClr val="1C1C1C"/>
                </a:solidFill>
              </a:rPr>
              <a:t>• Partners: POS-видео/плакат + QR  (BIFOLAK_ZINCUM_C_D3 → AR/Продажи)</a:t>
            </a:r>
          </a:p>
          <a:p>
            <a:pPr>
              <a:spcAft>
                <a:spcPts val="600"/>
              </a:spcAft>
            </a:pPr>
            <a:r>
              <a:rPr sz="1400" b="0">
                <a:solidFill>
                  <a:srgbClr val="1C1C1C"/>
                </a:solidFill>
              </a:rPr>
              <a:t>• Email: Персонализированная рассылка + bundle  (BIFOLAK_MAGNIY → Карусель/Лояльность)</a:t>
            </a:r>
          </a:p>
          <a:p>
            <a:pPr>
              <a:spcAft>
                <a:spcPts val="600"/>
              </a:spcAft>
            </a:pPr>
            <a:r>
              <a:rPr sz="1400" b="0">
                <a:solidFill>
                  <a:srgbClr val="1C1C1C"/>
                </a:solidFill>
              </a:rPr>
              <a:t>• YouTube: Biotact Inside: 5 минут простым языком  (OPHTALMOCOMPLEX → Email/Лояльность)</a:t>
            </a:r>
          </a:p>
          <a:p>
            <a:pPr>
              <a:spcAft>
                <a:spcPts val="600"/>
              </a:spcAft>
            </a:pPr>
            <a:r>
              <a:rPr sz="1400" b="0">
                <a:solidFill>
                  <a:srgbClr val="1C1C1C"/>
                </a:solidFill>
              </a:rPr>
              <a:t>• Instagram: Reels: 3 признака/лайфхак  (CALCIY_TRIACTIVE_D3 → POS/Лояльность)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FAFAF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320040" cy="6858000"/>
          </a:xfrm>
          <a:prstGeom prst="rect">
            <a:avLst/>
          </a:prstGeom>
          <a:solidFill>
            <a:srgbClr val="00A3A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57200" y="457200"/>
            <a:ext cx="11247120" cy="914400"/>
          </a:xfrm>
          <a:prstGeom prst="rect">
            <a:avLst/>
          </a:prstGeom>
          <a:solidFill>
            <a:srgbClr val="0A183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731520" y="530352"/>
            <a:ext cx="10698480" cy="8229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000" b="1">
                <a:solidFill>
                  <a:srgbClr val="FFFFFF"/>
                </a:solidFill>
              </a:rPr>
              <a:t>Примеры — IMMUNOCOMPLEX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8640" y="1554480"/>
            <a:ext cx="5577840" cy="5120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sz="1800" b="1">
                <a:solidFill>
                  <a:srgbClr val="28303C"/>
                </a:solidFill>
              </a:rPr>
              <a:t>Instagram</a:t>
            </a:r>
          </a:p>
          <a:p>
            <a:pPr>
              <a:spcAft>
                <a:spcPts val="600"/>
              </a:spcAft>
            </a:pPr>
            <a:r>
              <a:rPr sz="1400" b="0">
                <a:solidFill>
                  <a:srgbClr val="1C1C1C"/>
                </a:solidFill>
              </a:rPr>
              <a:t>Защитите свою семью с Immunocomplex! Наши ключевые компоненты: - Бета-глюкан для укрепления иммунитета - Витамин C и цинк для поддержки энергии - Селен и пробиотики для восстановления после простуд Сделайте шаг навстречу здоровью: 1. Принимайте Immunocomplex регулярно. 2. Соблюдайте сбалансированное питание. 3. Не забывайте об активном образе жизни. Пусть каждый день будет полон энергии и здоровья! #иммунитет #здоровье #nutraceuticals #семейноездоровье #vitaminboost Защитите свою семью с Immunocomplex! Наши ключевые компоненты: - Бета-глюкан для укрепления иммунитета - Витамин C и цинк для поддержки энергии - Селен и пробиотики для восстановления после простуд Сделайте шаг навстречу здоровью: 1. Принимайте Immunocomplex регулярно. 2. Соблюдайте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09360" y="1554480"/>
            <a:ext cx="5577840" cy="5120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sz="1800" b="1">
                <a:solidFill>
                  <a:srgbClr val="28303C"/>
                </a:solidFill>
              </a:rPr>
              <a:t>Email</a:t>
            </a:r>
          </a:p>
          <a:p>
            <a:pPr>
              <a:spcAft>
                <a:spcPts val="600"/>
              </a:spcAft>
            </a:pPr>
            <a:r>
              <a:rPr sz="1400" b="0">
                <a:solidFill>
                  <a:srgbClr val="1C1C1C"/>
                </a:solidFill>
              </a:rPr>
              <a:t>Тема: Поддержите свой иммунитет с Immunocomplex! Здравствуйте! Заботитесь о своем здоровье? Мы рады представить вам наш новый продукт — Immunocomplex! Этот уникальный комплекс разработан для поддержки вашего иммунитета и общего благополучия. Immunocomplex содержит тщательно подобранные компоненты, которые способствуют нормальному функционированию иммунной системы. Он станет отличным дополнением к вашему ежедневному режиму. Специально для вас мы подготовили уникальное предложение: при покупке Immunocomplex получите 15% скидку на второй продукт из нашей линейки! Просто используйте код BUNDLE15 при оформлении заказа. Не упустите возможность укрепить свой иммунитет. Закажите Immunocomplex уже сегодня и почувствуйте разницу! С уважением, [Ваше имя] Команда [Название бренда] [Перейти к заказу] Тема:</a:t>
            </a:r>
          </a:p>
          <a:p>
            <a:pPr>
              <a:spcAft>
                <a:spcPts val="600"/>
              </a:spcAft>
            </a:pPr>
            <a:r>
              <a:rPr sz="1800" b="1">
                <a:solidFill>
                  <a:srgbClr val="28303C"/>
                </a:solidFill>
              </a:rPr>
              <a:t>Podcast</a:t>
            </a:r>
          </a:p>
          <a:p>
            <a:pPr>
              <a:spcAft>
                <a:spcPts val="600"/>
              </a:spcAft>
            </a:pPr>
            <a:r>
              <a:rPr sz="1400" b="0">
                <a:solidFill>
                  <a:srgbClr val="1C1C1C"/>
                </a:solidFill>
              </a:rPr>
              <a:t>**Подкаст Biotact Inside: Immunocomplex** Здравствуйте, дорогие слушатели! Сегодня мы поговорим о важности поддержания иммунитета для всей семьи. В современном мире, когда нас окружает множество факторов, влияющих на здоровье, забота о защитных силах организма становится особенно актуальной. В нашем продукте Immunocomplex собраны мощные активы: бета-глюкан, витамин C, цинк, селен и пробиотики. Эти компоненты могут способствовать укреплению иммунной системы и поддерживать здоровье на клеточном уровне. Как же внедрить это в повседневную жизнь? Вот три простых шага на неделю: 1. Начните утро с чашки теплой воды с лимоном и добавьте в рацион свежие фрукты, богатые витамином C. 2. Включите в меню продукты, содержащие цинк и селен: мясо, морепродукты и орехи. 3. Добавьте пробиотики в свой рацион — это могут быть йогурты или ферментированные продукты. Поддерживая иммунитет, вы заботитесь о здоровье всей семьи. Присоединяйтесь к нам в следующем выпуске, и давайте вместе делать шаги к лучшему самочувствию!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FAFAF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320040" cy="6858000"/>
          </a:xfrm>
          <a:prstGeom prst="rect">
            <a:avLst/>
          </a:prstGeom>
          <a:solidFill>
            <a:srgbClr val="00A3A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57200" y="457200"/>
            <a:ext cx="11247120" cy="914400"/>
          </a:xfrm>
          <a:prstGeom prst="rect">
            <a:avLst/>
          </a:prstGeom>
          <a:solidFill>
            <a:srgbClr val="0A183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731520" y="530352"/>
            <a:ext cx="10698480" cy="8229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000" b="1">
                <a:solidFill>
                  <a:srgbClr val="FFFFFF"/>
                </a:solidFill>
              </a:rPr>
              <a:t>Примеры — IMMUNOCOMPLEX_KIDS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8640" y="1554480"/>
            <a:ext cx="5577840" cy="5120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sz="1800" b="1">
                <a:solidFill>
                  <a:srgbClr val="28303C"/>
                </a:solidFill>
              </a:rPr>
              <a:t>Instagram</a:t>
            </a:r>
          </a:p>
          <a:p>
            <a:pPr>
              <a:spcAft>
                <a:spcPts val="600"/>
              </a:spcAft>
            </a:pPr>
            <a:r>
              <a:rPr sz="1400" b="0">
                <a:solidFill>
                  <a:srgbClr val="1C1C1C"/>
                </a:solidFill>
              </a:rPr>
              <a:t>️ Защитите здоровье вашего ребенка с Immunocomplex Kids! Почему именно он? - Поддерживает детский иммунитет с витамином C и D3. - Содержит цинк для естественной защиты. - Пробиотики для крепкого микробиома. Готовьте к школе или детскому саду с уверенностью! Добавьте Immunocomplex Kids в ежедневный рацион и дарите своему малышу защиту и здоровье. Узнайте больше и сделайте шаг к крепкому иммунитету уже сегодня! #ImmunocomplexKids #ЗдоровьеДетей #Иммунитет #СчастливыеДети #Профилактика ️ Защитите здоровье вашего ребенка с Immunocomplex Kids! Почему именно он? - Поддерживает детский иммунитет с витамином C и D3. - Содержит цинк для естественной защиты. - Пробиотики для крепкого микробиома. Готовьте к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09360" y="1554480"/>
            <a:ext cx="5577840" cy="5120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sz="1800" b="1">
                <a:solidFill>
                  <a:srgbClr val="28303C"/>
                </a:solidFill>
              </a:rPr>
              <a:t>Email</a:t>
            </a:r>
          </a:p>
          <a:p>
            <a:pPr>
              <a:spcAft>
                <a:spcPts val="600"/>
              </a:spcAft>
            </a:pPr>
            <a:r>
              <a:rPr sz="1400" b="0">
                <a:solidFill>
                  <a:srgbClr val="1C1C1C"/>
                </a:solidFill>
              </a:rPr>
              <a:t>Тема: Поддержите иммунитет вашего ребенка с Immunocomplex Kids! Дорогие родители, Забота о здоровье детей — это важная задача, и Immunocomplex Kids может стать вашим надежным помощником. Этот комплекс разработан с учетом особенностей детского организма и включает натуральные компоненты, которые способствуют поддержанию иммунной системы. Мы рады предложить вам специальный набор: при покупке Immunocomplex Kids вы получите скидку на наш детский витаминный комплекс. Это отличный способ обеспечить вашему малышу полноценное питание и защиту. Подарите вашему ребенку здоровье и энергию для новых приключений! Не упустите возможность — переходите по ссылке и оформите заказ прямо сейчас! С заботой о вашем малыше, Команда [Ваш бренд]</a:t>
            </a:r>
          </a:p>
          <a:p>
            <a:pPr>
              <a:spcAft>
                <a:spcPts val="600"/>
              </a:spcAft>
            </a:pPr>
            <a:r>
              <a:rPr sz="1800" b="1">
                <a:solidFill>
                  <a:srgbClr val="28303C"/>
                </a:solidFill>
              </a:rPr>
              <a:t>Podcast</a:t>
            </a:r>
          </a:p>
          <a:p>
            <a:pPr>
              <a:spcAft>
                <a:spcPts val="600"/>
              </a:spcAft>
            </a:pPr>
            <a:r>
              <a:rPr sz="1400" b="0">
                <a:solidFill>
                  <a:srgbClr val="1C1C1C"/>
                </a:solidFill>
              </a:rPr>
              <a:t>[Заставка подкаста] Привет, дорогие слушатели! Сегодня мы обсудим важную тему — поддержку иммунитета у детей. В период простуд и вирусов заботливым родителям важно знать, как помочь своим малышам оставаться здоровыми. В нашем продукте Immunocomplex Kids мы использовали проверенные компоненты: витамин C, цинк, витамин D3 и пробиотики. Эти вещества способствуют нормальному функционированию иммунной системы, что особенно важно для растущих организмов. Как же внедрить это в повседневную жизнь? Вот три простых шага на неделю: 1. Начните утро с добавления Immunocomplex Kids в рацион вашего ребенка. Это может быть как в виде порошка, так и в виде жевательных таблеток — выбирайте то, что нравится вашему малышу. 2. Обеспечьте разнообразное питание, включая фрукты и овощи. Это дополнит уровень витаминов и минералов. 3. Не забывайте о физической активности и прогулках на свежем воздухе — это прекрасно укрепляет иммунитет. Слушайте наш подкаст, и вы узнаете, как легко заботиться о здоровье ваших детей. Пусть каждый день будет полон энергии и радости! [Завершение подкаста]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FAFAF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320040" cy="6858000"/>
          </a:xfrm>
          <a:prstGeom prst="rect">
            <a:avLst/>
          </a:prstGeom>
          <a:solidFill>
            <a:srgbClr val="00A3A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57200" y="457200"/>
            <a:ext cx="11247120" cy="914400"/>
          </a:xfrm>
          <a:prstGeom prst="rect">
            <a:avLst/>
          </a:prstGeom>
          <a:solidFill>
            <a:srgbClr val="0A183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731520" y="530352"/>
            <a:ext cx="10698480" cy="8229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000" b="1">
                <a:solidFill>
                  <a:srgbClr val="FFFFFF"/>
                </a:solidFill>
              </a:rPr>
              <a:t>Примеры — BIFOLAK_ZINCUM_C_D3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8640" y="1554480"/>
            <a:ext cx="5577840" cy="5120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sz="1800" b="1">
                <a:solidFill>
                  <a:srgbClr val="28303C"/>
                </a:solidFill>
              </a:rPr>
              <a:t>Instagram</a:t>
            </a:r>
          </a:p>
          <a:p>
            <a:pPr>
              <a:spcAft>
                <a:spcPts val="600"/>
              </a:spcAft>
            </a:pPr>
            <a:r>
              <a:rPr sz="1400" b="0">
                <a:solidFill>
                  <a:srgbClr val="1C1C1C"/>
                </a:solidFill>
              </a:rPr>
              <a:t>Защитите свою семью с Bifolak Zincum + C + D3! Почему именно он? - Поддержка дыхательных путей для активной жизни. - Укрепление иммунитета на каждый день. - Восстановление после тренировок и нагрузок. Добавьте в свой рацион: 1. Цинк – для защиты клеток. 2. Витамин C – для энергии и бодрости. 3. ️ Витамин D3 – для здоровья и хорошего настроения. 4. Пробиотики – для крепкого иммунитета и хорошего пищеварения. Не упустите возможность поддержать свое здоровье и здоровье близких! #Bifolak #ЗдоровьеСемьи #Иммунитет #Спорт #Пробиотики Защитите свою семью с Bifolak Zincum + C + D3! Почему именно он? - Поддержка дыхательных путей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09360" y="1554480"/>
            <a:ext cx="5577840" cy="5120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sz="1800" b="1">
                <a:solidFill>
                  <a:srgbClr val="28303C"/>
                </a:solidFill>
              </a:rPr>
              <a:t>Email</a:t>
            </a:r>
          </a:p>
          <a:p>
            <a:pPr>
              <a:spcAft>
                <a:spcPts val="600"/>
              </a:spcAft>
            </a:pPr>
            <a:r>
              <a:rPr sz="1400" b="0">
                <a:solidFill>
                  <a:srgbClr val="1C1C1C"/>
                </a:solidFill>
              </a:rPr>
              <a:t>Тема: Поддержите свой иммунитет с Bifolak Zincum + C + D3! Здравствуйте! В холодное время года особенно важно заботиться о своем здоровье. Мы рады представить вам наш продукт Bifolak Zincum + C + D3, который поддерживает иммунную систему и способствует общему благополучию. Содержит цинк, витамины C и D3 — три ключевых компонента для вашего здоровья. Они помогают организму справляться с сезонными нагрузками и поддерживают защитные функции. Специальное предложение: купите Bifolak Zincum + C + D3 и получите 10% скидку на следующий заказ! Просто используйте код BIFOLAK10 при оформлении. Не упустите возможность позаботиться о себе! Закажите сейчас и почувствуйте разницу! С уважением, Ваш команда Bifolak [Перейти к заказу]</a:t>
            </a:r>
          </a:p>
          <a:p>
            <a:pPr>
              <a:spcAft>
                <a:spcPts val="600"/>
              </a:spcAft>
            </a:pPr>
            <a:r>
              <a:rPr sz="1800" b="1">
                <a:solidFill>
                  <a:srgbClr val="28303C"/>
                </a:solidFill>
              </a:rPr>
              <a:t>Podcast</a:t>
            </a:r>
          </a:p>
          <a:p>
            <a:pPr>
              <a:spcAft>
                <a:spcPts val="600"/>
              </a:spcAft>
            </a:pPr>
            <a:r>
              <a:rPr sz="1400" b="0">
                <a:solidFill>
                  <a:srgbClr val="1C1C1C"/>
                </a:solidFill>
              </a:rPr>
              <a:t>Добро пожаловать в Biotact Inside! Сегодня мы поговорим о Bifolak Zincum + C + D3 — идеальном сочетании для взрослых, спортсменов и семей. Современный ритм жизни порой ставит нас перед вызовами: нехватка энергии, снижение иммунитета и усталость. Как поддержать себя и своих близких? Здесь на помощь приходят активные компоненты нашего продукта: цинк, витамин C, витамин D3 и пробиотики. Эти элементы помогают поддерживать здоровье и общее самочувствие. Чтобы ощутить пользу, начните с простых шагов на этой неделе. Во-первых, добавьте Bifolak Zincum + C + D3 в свой утренний ритуал. Во-вторых, увеличьте потребление свежих фруктов и овощей, чтобы усилить эффект витаминов. В-третьих, уделите время физической активности — даже 30 минут прогулки помогут вам почувствовать себя лучше. Выбирая Bifolak, вы делаете шаг к поддержанию здоровья всей семьи. Оставайтесь с нами, и пусть ваше самочувствие станет вашим лучшим другом!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FAFAF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320040" cy="6858000"/>
          </a:xfrm>
          <a:prstGeom prst="rect">
            <a:avLst/>
          </a:prstGeom>
          <a:solidFill>
            <a:srgbClr val="00A3A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57200" y="457200"/>
            <a:ext cx="11247120" cy="914400"/>
          </a:xfrm>
          <a:prstGeom prst="rect">
            <a:avLst/>
          </a:prstGeom>
          <a:solidFill>
            <a:srgbClr val="0A183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731520" y="530352"/>
            <a:ext cx="10698480" cy="8229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000" b="1">
                <a:solidFill>
                  <a:srgbClr val="FFFFFF"/>
                </a:solidFill>
              </a:rPr>
              <a:t>Таргетинг / Бюджет / Метрики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8640" y="1554480"/>
            <a:ext cx="11155680" cy="5120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sz="1400" b="0">
                <a:solidFill>
                  <a:srgbClr val="1C1C1C"/>
                </a:solidFill>
              </a:rPr>
              <a:t>• IMMUNOCOMPLEX: age 25-50, gender all, interests wellness, ЗОЖ, семья, geo ЦА/СНГ; budget ≈ 300€; KPI: ER≥4%, CTR≥2.0%, Conv≥1.0%, Podcast≥70%</a:t>
            </a:r>
          </a:p>
          <a:p>
            <a:pPr>
              <a:spcAft>
                <a:spcPts val="600"/>
              </a:spcAft>
            </a:pPr>
            <a:r>
              <a:rPr sz="1400" b="0">
                <a:solidFill>
                  <a:srgbClr val="1C1C1C"/>
                </a:solidFill>
              </a:rPr>
              <a:t>• IMMUNOCOMPLEX_KIDS: age 25-45 (родители), gender all, interests дети, школа, здоровье, geo ЦА/СНГ; budget ≈ 350€; KPI: ER≥5%, CTR≥2.0%, Conv≥1.0%, Podcast≥70%</a:t>
            </a:r>
          </a:p>
          <a:p>
            <a:pPr>
              <a:spcAft>
                <a:spcPts val="600"/>
              </a:spcAft>
            </a:pPr>
            <a:r>
              <a:rPr sz="1400" b="0">
                <a:solidFill>
                  <a:srgbClr val="1C1C1C"/>
                </a:solidFill>
              </a:rPr>
              <a:t>• BIFOLAK_ZINCUM_C_D3: age 25-50, gender all, interests wellness, ЗОЖ, семья, geo ЦА/СНГ; budget ≈ 300€; KPI: ER≥4%, CTR≥2.0%, Conv≥1.0%, Podcast≥70%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FAFAF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320040" cy="6858000"/>
          </a:xfrm>
          <a:prstGeom prst="rect">
            <a:avLst/>
          </a:prstGeom>
          <a:solidFill>
            <a:srgbClr val="00A3A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57200" y="457200"/>
            <a:ext cx="11247120" cy="914400"/>
          </a:xfrm>
          <a:prstGeom prst="rect">
            <a:avLst/>
          </a:prstGeom>
          <a:solidFill>
            <a:srgbClr val="0A183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731520" y="530352"/>
            <a:ext cx="10698480" cy="8229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000" b="1">
                <a:solidFill>
                  <a:srgbClr val="FFFFFF"/>
                </a:solidFill>
              </a:rPr>
              <a:t>Визуал / AR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8640" y="1554480"/>
            <a:ext cx="5577840" cy="5120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sz="1800" b="1">
                <a:solidFill>
                  <a:srgbClr val="28303C"/>
                </a:solidFill>
              </a:rPr>
              <a:t>AR-промпт (суть)</a:t>
            </a:r>
          </a:p>
          <a:p>
            <a:pPr>
              <a:spcAft>
                <a:spcPts val="600"/>
              </a:spcAft>
            </a:pPr>
            <a:r>
              <a:rPr sz="1400" b="0">
                <a:solidFill>
                  <a:srgbClr val="1C1C1C"/>
                </a:solidFill>
              </a:rPr>
              <a:t>{"object": "Банка Immunocomplex на светлом фоне", "overlays": ["всплывающие пиктограммы с ключевыми компонентами", "подпись: 'Сканируй — узнай состав'"], "cta": "Подробнее", "slogan": "Поддержка каждый день"}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FAFAF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320040" cy="6858000"/>
          </a:xfrm>
          <a:prstGeom prst="rect">
            <a:avLst/>
          </a:prstGeom>
          <a:solidFill>
            <a:srgbClr val="00A3A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57200" y="457200"/>
            <a:ext cx="11247120" cy="914400"/>
          </a:xfrm>
          <a:prstGeom prst="rect">
            <a:avLst/>
          </a:prstGeom>
          <a:solidFill>
            <a:srgbClr val="0A183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731520" y="530352"/>
            <a:ext cx="10698480" cy="8229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000" b="1">
                <a:solidFill>
                  <a:srgbClr val="FFFFFF"/>
                </a:solidFill>
              </a:rPr>
              <a:t>Интеграция и масштабируемость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8640" y="1554480"/>
            <a:ext cx="11155680" cy="5120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sz="1400" b="0">
                <a:solidFill>
                  <a:srgbClr val="1C1C1C"/>
                </a:solidFill>
              </a:rPr>
              <a:t>• Экспорт CSV/JSON готов; Notion/Sheets — stubs (заменяются на реальные API).</a:t>
            </a:r>
          </a:p>
          <a:p>
            <a:pPr>
              <a:spcAft>
                <a:spcPts val="600"/>
              </a:spcAft>
            </a:pPr>
            <a:r>
              <a:rPr sz="1400" b="0">
                <a:solidFill>
                  <a:srgbClr val="1C1C1C"/>
                </a:solidFill>
              </a:rPr>
              <a:t>• Интерактивный CLI: генерация анализа, плана, примеров, таргетинга, визуала.</a:t>
            </a:r>
          </a:p>
          <a:p>
            <a:pPr>
              <a:spcAft>
                <a:spcPts val="600"/>
              </a:spcAft>
            </a:pPr>
            <a:r>
              <a:rPr sz="1400" b="0">
                <a:solidFill>
                  <a:srgbClr val="1C1C1C"/>
                </a:solidFill>
              </a:rPr>
              <a:t>• Модули по функциям (LLM с офлайн-фоллбэком).</a:t>
            </a:r>
          </a:p>
          <a:p>
            <a:pPr>
              <a:spcAft>
                <a:spcPts val="600"/>
              </a:spcAft>
            </a:pPr>
            <a:r>
              <a:rPr sz="1400" b="0">
                <a:solidFill>
                  <a:srgbClr val="1C1C1C"/>
                </a:solidFill>
              </a:rPr>
              <a:t>• Roadmap: Telegram-бот, реальные интеграции, кеш LLM, AR-шаблоны.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FAFAF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320040" cy="6858000"/>
          </a:xfrm>
          <a:prstGeom prst="rect">
            <a:avLst/>
          </a:prstGeom>
          <a:solidFill>
            <a:srgbClr val="00A3A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57200" y="457200"/>
            <a:ext cx="11247120" cy="914400"/>
          </a:xfrm>
          <a:prstGeom prst="rect">
            <a:avLst/>
          </a:prstGeom>
          <a:solidFill>
            <a:srgbClr val="0A183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731520" y="530352"/>
            <a:ext cx="10698480" cy="8229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000" b="1">
                <a:solidFill>
                  <a:srgbClr val="FFFFFF"/>
                </a:solidFill>
              </a:rPr>
              <a:t>Аналитический обзор Q4-2025 (1/2)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8640" y="1554480"/>
            <a:ext cx="1115568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sz="1600" b="0">
                <a:solidFill>
                  <a:srgbClr val="1C1C1C"/>
                </a:solidFill>
              </a:rPr>
              <a:t>### Аналитический обзор продуктовой линейки Biotact на Q4-2025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FAFAF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320040" cy="6858000"/>
          </a:xfrm>
          <a:prstGeom prst="rect">
            <a:avLst/>
          </a:prstGeom>
          <a:solidFill>
            <a:srgbClr val="00A3A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57200" y="457200"/>
            <a:ext cx="11247120" cy="914400"/>
          </a:xfrm>
          <a:prstGeom prst="rect">
            <a:avLst/>
          </a:prstGeom>
          <a:solidFill>
            <a:srgbClr val="0A183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731520" y="530352"/>
            <a:ext cx="10698480" cy="8229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000" b="1">
                <a:solidFill>
                  <a:srgbClr val="FFFFFF"/>
                </a:solidFill>
              </a:rPr>
              <a:t>Аналитический обзор Q4-2025 (2/2)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8640" y="1554480"/>
            <a:ext cx="1115568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sz="1600" b="0">
                <a:solidFill>
                  <a:srgbClr val="1C1C1C"/>
                </a:solidFill>
              </a:rPr>
              <a:t>В преддверии четвертого квартала 2025 года, компания Biotact демонстрирует разнообразие своей продуктовой линейки, соответствующее сезонным трендам и потребностям целевой аудитории. С сильным фокусом на здоровье и wellness, Biotact предлагает решения для поддержки иммунной системы, повышения энергии и восстановления, что особенно актуально в зимний период и на фоне праздников.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FAFAF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320040" cy="6858000"/>
          </a:xfrm>
          <a:prstGeom prst="rect">
            <a:avLst/>
          </a:prstGeom>
          <a:solidFill>
            <a:srgbClr val="00A3A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57200" y="457200"/>
            <a:ext cx="11247120" cy="914400"/>
          </a:xfrm>
          <a:prstGeom prst="rect">
            <a:avLst/>
          </a:prstGeom>
          <a:solidFill>
            <a:srgbClr val="0A183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731520" y="530352"/>
            <a:ext cx="10698480" cy="8229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000" b="1">
                <a:solidFill>
                  <a:srgbClr val="FFFFFF"/>
                </a:solidFill>
              </a:rPr>
              <a:t>План контента — выборка (16 строк)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57200" y="1554480"/>
          <a:ext cx="11338560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1645920"/>
                <a:gridCol w="1645920"/>
                <a:gridCol w="2194560"/>
                <a:gridCol w="3657600"/>
                <a:gridCol w="1280160"/>
              </a:tblGrid>
              <a:tr h="301214">
                <a:tc>
                  <a:txBody>
                    <a:bodyPr/>
                    <a:lstStyle/>
                    <a:p>
                      <a:r>
                        <a:rPr sz="1200" b="1"/>
                        <a:t>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 b="1"/>
                        <a:t>Dates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 b="1"/>
                        <a:t>Channel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 b="1"/>
                        <a:t>Product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 b="1"/>
                        <a:t>Topic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 b="1"/>
                        <a:t>Goal</a:t>
                      </a:r>
                    </a:p>
                  </a:txBody>
                  <a:tcPr/>
                </a:tc>
              </a:tr>
              <a:tr h="301214">
                <a:tc>
                  <a:txBody>
                    <a:bodyPr/>
                    <a:lstStyle/>
                    <a:p>
                      <a:r>
                        <a:rPr sz="12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29.09–05.10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Instagram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IMMUNOCOMPLEX_KIDS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Reels: 3 признака/лайфхак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Осведомленность</a:t>
                      </a:r>
                    </a:p>
                  </a:txBody>
                  <a:tcPr/>
                </a:tc>
              </a:tr>
              <a:tr h="301214">
                <a:tc>
                  <a:txBody>
                    <a:bodyPr/>
                    <a:lstStyle/>
                    <a:p>
                      <a:r>
                        <a:rPr sz="12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29.09–05.10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BIFOLAK_ZINCUM_C_D3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Гайд/Чек-лист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Доверие</a:t>
                      </a:r>
                    </a:p>
                  </a:txBody>
                  <a:tcPr/>
                </a:tc>
              </a:tr>
              <a:tr h="301214">
                <a:tc>
                  <a:txBody>
                    <a:bodyPr/>
                    <a:lstStyle/>
                    <a:p>
                      <a:r>
                        <a:rPr sz="12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29.09–05.10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BIFOLAK_MAGNIY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Персонализированная рассылка + bundle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Осведомленность</a:t>
                      </a:r>
                    </a:p>
                  </a:txBody>
                  <a:tcPr/>
                </a:tc>
              </a:tr>
              <a:tr h="301214">
                <a:tc>
                  <a:txBody>
                    <a:bodyPr/>
                    <a:lstStyle/>
                    <a:p>
                      <a:r>
                        <a:rPr sz="12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29.09–05.10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Partners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OPHTALMOCOMPLEX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POS-видео/плакат + QR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Продажи</a:t>
                      </a:r>
                    </a:p>
                  </a:txBody>
                  <a:tcPr/>
                </a:tc>
              </a:tr>
              <a:tr h="301214">
                <a:tc>
                  <a:txBody>
                    <a:bodyPr/>
                    <a:lstStyle/>
                    <a:p>
                      <a:r>
                        <a:rPr sz="12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29.09–05.10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Instagram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CALCIY_TRIACTIVE_D3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Reels: 3 признака/лайфхак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Осведомленность</a:t>
                      </a:r>
                    </a:p>
                  </a:txBody>
                  <a:tcPr/>
                </a:tc>
              </a:tr>
              <a:tr h="301214">
                <a:tc>
                  <a:txBody>
                    <a:bodyPr/>
                    <a:lstStyle/>
                    <a:p>
                      <a:r>
                        <a:rPr sz="12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06.10–12.10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BIFOLAK_ZINCUM_C_D3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Гайд/Чек-лист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Осведомленность</a:t>
                      </a:r>
                    </a:p>
                  </a:txBody>
                  <a:tcPr/>
                </a:tc>
              </a:tr>
              <a:tr h="301214">
                <a:tc>
                  <a:txBody>
                    <a:bodyPr/>
                    <a:lstStyle/>
                    <a:p>
                      <a:r>
                        <a:rPr sz="12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06.10–12.10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BIFOLAK_MAGNIY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Персонализированная рассылка + bundle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Продажи</a:t>
                      </a:r>
                    </a:p>
                  </a:txBody>
                  <a:tcPr/>
                </a:tc>
              </a:tr>
              <a:tr h="301214">
                <a:tc>
                  <a:txBody>
                    <a:bodyPr/>
                    <a:lstStyle/>
                    <a:p>
                      <a:r>
                        <a:rPr sz="12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06.10–12.10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OPHTALMOCOMPLEX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Персонализированная рассылка + bundle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Лояльность</a:t>
                      </a:r>
                    </a:p>
                  </a:txBody>
                  <a:tcPr/>
                </a:tc>
              </a:tr>
              <a:tr h="301214">
                <a:tc>
                  <a:txBody>
                    <a:bodyPr/>
                    <a:lstStyle/>
                    <a:p>
                      <a:r>
                        <a:rPr sz="12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06.10–12.10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Podcast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CALCIY_TRIACTIVE_D3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Inside Talk: мини-выпуск 10–12 мин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Продажи</a:t>
                      </a:r>
                    </a:p>
                  </a:txBody>
                  <a:tcPr/>
                </a:tc>
              </a:tr>
              <a:tr h="301214">
                <a:tc>
                  <a:txBody>
                    <a:bodyPr/>
                    <a:lstStyle/>
                    <a:p>
                      <a:r>
                        <a:rPr sz="12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06.10–12.10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DERMACOMPLEX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Гайд/Чек-лист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Доверие</a:t>
                      </a:r>
                    </a:p>
                  </a:txBody>
                  <a:tcPr/>
                </a:tc>
              </a:tr>
              <a:tr h="301214">
                <a:tc>
                  <a:txBody>
                    <a:bodyPr/>
                    <a:lstStyle/>
                    <a:p>
                      <a:r>
                        <a:rPr sz="12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13.10–19.10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Podcast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BIFOLAK_MAGNIY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Inside Talk: мини-выпуск 10–12 мин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Осведомленность</a:t>
                      </a:r>
                    </a:p>
                  </a:txBody>
                  <a:tcPr/>
                </a:tc>
              </a:tr>
              <a:tr h="301214">
                <a:tc>
                  <a:txBody>
                    <a:bodyPr/>
                    <a:lstStyle/>
                    <a:p>
                      <a:r>
                        <a:rPr sz="12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13.10–19.10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OPHTALMOCOMPLEX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Персонализированная рассылка + bundle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Осведомленность</a:t>
                      </a:r>
                    </a:p>
                  </a:txBody>
                  <a:tcPr/>
                </a:tc>
              </a:tr>
              <a:tr h="301214">
                <a:tc>
                  <a:txBody>
                    <a:bodyPr/>
                    <a:lstStyle/>
                    <a:p>
                      <a:r>
                        <a:rPr sz="12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13.10–19.10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CALCIY_TRIACTIVE_D3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Гайд/Чек-лист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Лояльность</a:t>
                      </a:r>
                    </a:p>
                  </a:txBody>
                  <a:tcPr/>
                </a:tc>
              </a:tr>
              <a:tr h="301214">
                <a:tc>
                  <a:txBody>
                    <a:bodyPr/>
                    <a:lstStyle/>
                    <a:p>
                      <a:r>
                        <a:rPr sz="12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13.10–19.10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DERMACOMPLEX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Персонализированная рассылка + bundle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Продажи</a:t>
                      </a:r>
                    </a:p>
                  </a:txBody>
                  <a:tcPr/>
                </a:tc>
              </a:tr>
              <a:tr h="301214">
                <a:tc>
                  <a:txBody>
                    <a:bodyPr/>
                    <a:lstStyle/>
                    <a:p>
                      <a:r>
                        <a:rPr sz="12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13.10–19.10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Partners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IMMUNOCOMPLEX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POS-видео/плакат + QR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Осведомленность</a:t>
                      </a:r>
                    </a:p>
                  </a:txBody>
                  <a:tcPr/>
                </a:tc>
              </a:tr>
              <a:tr h="301216">
                <a:tc>
                  <a:txBody>
                    <a:bodyPr/>
                    <a:lstStyle/>
                    <a:p>
                      <a:r>
                        <a:rPr sz="12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20.10–26.10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Partners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OPHTALMOCOMPLEX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POS-видео/плакат + QR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Лояльность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FAFAF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320040" cy="6858000"/>
          </a:xfrm>
          <a:prstGeom prst="rect">
            <a:avLst/>
          </a:prstGeom>
          <a:solidFill>
            <a:srgbClr val="00A3A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57200" y="457200"/>
            <a:ext cx="11247120" cy="914400"/>
          </a:xfrm>
          <a:prstGeom prst="rect">
            <a:avLst/>
          </a:prstGeom>
          <a:solidFill>
            <a:srgbClr val="0A183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731520" y="530352"/>
            <a:ext cx="10698480" cy="8229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000" b="1">
                <a:solidFill>
                  <a:srgbClr val="FFFFFF"/>
                </a:solidFill>
              </a:rPr>
              <a:t>Неделя 1: обоснование и задачи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8640" y="1554480"/>
            <a:ext cx="5577840" cy="5120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sz="1800" b="1">
                <a:solidFill>
                  <a:srgbClr val="28303C"/>
                </a:solidFill>
              </a:rPr>
              <a:t>Обоснование</a:t>
            </a:r>
          </a:p>
          <a:p>
            <a:pPr>
              <a:spcAft>
                <a:spcPts val="600"/>
              </a:spcAft>
            </a:pPr>
            <a:r>
              <a:rPr sz="1400" b="0">
                <a:solidFill>
                  <a:srgbClr val="1C1C1C"/>
                </a:solidFill>
              </a:rPr>
              <a:t>В Q4, когда начинается сезон праздников, акцент на укрепление иммунитета и поддержание энергии становится особенно актуальным. В это время года люди ищут способы сохранить здоровье и благополучие, что делает контент о продуктах, таких как IMMUNOCOMPLEX_KIDS и BIFOLAK, особенно востребованным. Использование разнообразных форматов, таких как Reels и чек-листы, способствует вовлечению аудитории и формированию доверия к бренду. Также сотрудничество с партнерами через POS-видео и плакаты с QR-кодами создаёт дополнительные точки касания с потенциальными клиентами, что способствует увеличению продаж. В целом, такая стратегия соответствует философии Biotact, направленной на поддержку wellness и активного образа жизни.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09360" y="1554480"/>
            <a:ext cx="5577840" cy="5120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sz="1800" b="1">
                <a:solidFill>
                  <a:srgbClr val="28303C"/>
                </a:solidFill>
              </a:rPr>
              <a:t>Активности недели</a:t>
            </a:r>
          </a:p>
          <a:p>
            <a:pPr>
              <a:spcAft>
                <a:spcPts val="600"/>
              </a:spcAft>
            </a:pPr>
            <a:r>
              <a:rPr sz="1400" b="0">
                <a:solidFill>
                  <a:srgbClr val="1C1C1C"/>
                </a:solidFill>
              </a:rPr>
              <a:t>• Instagram: Reels: 3 признака/лайфхак  (IMMUNOCOMPLEX_KIDS → Подкаст/Осведомленность)</a:t>
            </a:r>
          </a:p>
          <a:p>
            <a:pPr>
              <a:spcAft>
                <a:spcPts val="600"/>
              </a:spcAft>
            </a:pPr>
            <a:r>
              <a:rPr sz="1400" b="0">
                <a:solidFill>
                  <a:srgbClr val="1C1C1C"/>
                </a:solidFill>
              </a:rPr>
              <a:t>• Site: Гайд/Чек-лист  (BIFOLAK_ZINCUM_C_D3 → Статья/Доверие)</a:t>
            </a:r>
          </a:p>
          <a:p>
            <a:pPr>
              <a:spcAft>
                <a:spcPts val="600"/>
              </a:spcAft>
            </a:pPr>
            <a:r>
              <a:rPr sz="1400" b="0">
                <a:solidFill>
                  <a:srgbClr val="1C1C1C"/>
                </a:solidFill>
              </a:rPr>
              <a:t>• Email: Персонализированная рассылка + bundle  (BIFOLAK_MAGNIY → Reels/Осведомленность)</a:t>
            </a:r>
          </a:p>
          <a:p>
            <a:pPr>
              <a:spcAft>
                <a:spcPts val="600"/>
              </a:spcAft>
            </a:pPr>
            <a:r>
              <a:rPr sz="1400" b="0">
                <a:solidFill>
                  <a:srgbClr val="1C1C1C"/>
                </a:solidFill>
              </a:rPr>
              <a:t>• Partners: POS-видео/плакат + QR  (OPHTALMOCOMPLEX → Карусель/Продажи)</a:t>
            </a:r>
          </a:p>
          <a:p>
            <a:pPr>
              <a:spcAft>
                <a:spcPts val="600"/>
              </a:spcAft>
            </a:pPr>
            <a:r>
              <a:rPr sz="1400" b="0">
                <a:solidFill>
                  <a:srgbClr val="1C1C1C"/>
                </a:solidFill>
              </a:rPr>
              <a:t>• Instagram: Reels: 3 признака/лайфхак  (CALCIY_TRIACTIVE_D3 → Видео/Осведомленность)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FAFAF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320040" cy="6858000"/>
          </a:xfrm>
          <a:prstGeom prst="rect">
            <a:avLst/>
          </a:prstGeom>
          <a:solidFill>
            <a:srgbClr val="00A3A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57200" y="457200"/>
            <a:ext cx="11247120" cy="914400"/>
          </a:xfrm>
          <a:prstGeom prst="rect">
            <a:avLst/>
          </a:prstGeom>
          <a:solidFill>
            <a:srgbClr val="0A183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731520" y="530352"/>
            <a:ext cx="10698480" cy="8229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000" b="1">
                <a:solidFill>
                  <a:srgbClr val="FFFFFF"/>
                </a:solidFill>
              </a:rPr>
              <a:t>Неделя 2: обоснование и задачи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8640" y="1554480"/>
            <a:ext cx="5577840" cy="5120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sz="1800" b="1">
                <a:solidFill>
                  <a:srgbClr val="28303C"/>
                </a:solidFill>
              </a:rPr>
              <a:t>Обоснование</a:t>
            </a:r>
          </a:p>
          <a:p>
            <a:pPr>
              <a:spcAft>
                <a:spcPts val="600"/>
              </a:spcAft>
            </a:pPr>
            <a:r>
              <a:rPr sz="1400" b="0">
                <a:solidFill>
                  <a:srgbClr val="1C1C1C"/>
                </a:solidFill>
              </a:rPr>
              <a:t>В Q4, когда наступает сезон праздников и люди активно заботятся о своем здоровье, фокус на иммунитете и энергии становится особенно актуальным. Запуск гайдов и чек-листов, таких как BIFOLAK_ZINCUM_C_D3 и DERMACOMPLEX, направлен на повышение осведомленности о важности поддержания здоровья в этот период. Персонализированные рассылки с предложениями на продукты, такие как BIFOLAK_MAGNIY и OPHTALMOCOMPLEX, помогут увеличить продажи и укрепить лояльность клиентов, что идеально вписывается в концепцию wellness. Мини-выпуск подкаста Inside Talk по CALCIY_TRIACTIVE_D3 дополнит стратегию, предоставляя ценную информацию и поддерживая интерес к продуктам. Все эти активности органично связаны с нашими инициативами Biotact Inside/Talk/Pulse/Partners, подчеркивая нашу приверженность к качеству и заботе о клиентах.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09360" y="1554480"/>
            <a:ext cx="5577840" cy="5120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sz="1800" b="1">
                <a:solidFill>
                  <a:srgbClr val="28303C"/>
                </a:solidFill>
              </a:rPr>
              <a:t>Активности недели</a:t>
            </a:r>
          </a:p>
          <a:p>
            <a:pPr>
              <a:spcAft>
                <a:spcPts val="600"/>
              </a:spcAft>
            </a:pPr>
            <a:r>
              <a:rPr sz="1400" b="0">
                <a:solidFill>
                  <a:srgbClr val="1C1C1C"/>
                </a:solidFill>
              </a:rPr>
              <a:t>• Site: Гайд/Чек-лист  (BIFOLAK_ZINCUM_C_D3 → Видео/Осведомленность)</a:t>
            </a:r>
          </a:p>
          <a:p>
            <a:pPr>
              <a:spcAft>
                <a:spcPts val="600"/>
              </a:spcAft>
            </a:pPr>
            <a:r>
              <a:rPr sz="1400" b="0">
                <a:solidFill>
                  <a:srgbClr val="1C1C1C"/>
                </a:solidFill>
              </a:rPr>
              <a:t>• Email: Персонализированная рассылка + bundle  (BIFOLAK_MAGNIY → Видео/Продажи)</a:t>
            </a:r>
          </a:p>
          <a:p>
            <a:pPr>
              <a:spcAft>
                <a:spcPts val="600"/>
              </a:spcAft>
            </a:pPr>
            <a:r>
              <a:rPr sz="1400" b="0">
                <a:solidFill>
                  <a:srgbClr val="1C1C1C"/>
                </a:solidFill>
              </a:rPr>
              <a:t>• Email: Персонализированная рассылка + bundle  (OPHTALMOCOMPLEX → Карусель/Лояльность)</a:t>
            </a:r>
          </a:p>
          <a:p>
            <a:pPr>
              <a:spcAft>
                <a:spcPts val="600"/>
              </a:spcAft>
            </a:pPr>
            <a:r>
              <a:rPr sz="1400" b="0">
                <a:solidFill>
                  <a:srgbClr val="1C1C1C"/>
                </a:solidFill>
              </a:rPr>
              <a:t>• Podcast: Inside Talk: мини-выпуск 10–12 мин  (CALCIY_TRIACTIVE_D3 → Email/Продажи)</a:t>
            </a:r>
          </a:p>
          <a:p>
            <a:pPr>
              <a:spcAft>
                <a:spcPts val="600"/>
              </a:spcAft>
            </a:pPr>
            <a:r>
              <a:rPr sz="1400" b="0">
                <a:solidFill>
                  <a:srgbClr val="1C1C1C"/>
                </a:solidFill>
              </a:rPr>
              <a:t>• Site: Гайд/Чек-лист  (DERMACOMPLEX → Видео/Доверие)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FAFAF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320040" cy="6858000"/>
          </a:xfrm>
          <a:prstGeom prst="rect">
            <a:avLst/>
          </a:prstGeom>
          <a:solidFill>
            <a:srgbClr val="00A3A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57200" y="457200"/>
            <a:ext cx="11247120" cy="914400"/>
          </a:xfrm>
          <a:prstGeom prst="rect">
            <a:avLst/>
          </a:prstGeom>
          <a:solidFill>
            <a:srgbClr val="0A183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731520" y="530352"/>
            <a:ext cx="10698480" cy="8229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000" b="1">
                <a:solidFill>
                  <a:srgbClr val="FFFFFF"/>
                </a:solidFill>
              </a:rPr>
              <a:t>Неделя 3: обоснование и задачи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8640" y="1554480"/>
            <a:ext cx="5577840" cy="5120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sz="1800" b="1">
                <a:solidFill>
                  <a:srgbClr val="28303C"/>
                </a:solidFill>
              </a:rPr>
              <a:t>Обоснование</a:t>
            </a:r>
          </a:p>
          <a:p>
            <a:pPr>
              <a:spcAft>
                <a:spcPts val="600"/>
              </a:spcAft>
            </a:pPr>
            <a:r>
              <a:rPr sz="1400" b="0">
                <a:solidFill>
                  <a:srgbClr val="1C1C1C"/>
                </a:solidFill>
              </a:rPr>
              <a:t>В Q4, когда повышается внимание к укреплению иммунитета и поддержанию энергии в преддверии праздников, наши активности идеально соответствуют потребностям аудитории. Подкаст "Inside Talk" и персонализированные email-рассылки позволяют создать осведомленность о продуктах, таких как BIFOLAK_MAGNIY и OPHTALMOCOMPLEX, которые поддерживают здоровье и благополучие. Гид и чек-лист по CALCIY_TRIACTIVE_D3 способствуют укреплению лояльности, предлагая полезные ресурсы для поддержания wellness. Партнерские материалы с QR-кодами и POS-видео для IMMUNOCOMPLEX усиливают охват и вовлеченность, связывая нас с аудиторией через различные каналы. Все эти активности в рамках Biotact Inside/Talk/Pulse/Partners создают целостную стратегию, направленную на удовлетворение потребностей клиентов в это важное время года.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09360" y="1554480"/>
            <a:ext cx="5577840" cy="5120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sz="1800" b="1">
                <a:solidFill>
                  <a:srgbClr val="28303C"/>
                </a:solidFill>
              </a:rPr>
              <a:t>Активности недели</a:t>
            </a:r>
          </a:p>
          <a:p>
            <a:pPr>
              <a:spcAft>
                <a:spcPts val="600"/>
              </a:spcAft>
            </a:pPr>
            <a:r>
              <a:rPr sz="1400" b="0">
                <a:solidFill>
                  <a:srgbClr val="1C1C1C"/>
                </a:solidFill>
              </a:rPr>
              <a:t>• Podcast: Inside Talk: мини-выпуск 10–12 мин  (BIFOLAK_MAGNIY → Reels/Осведомленность)</a:t>
            </a:r>
          </a:p>
          <a:p>
            <a:pPr>
              <a:spcAft>
                <a:spcPts val="600"/>
              </a:spcAft>
            </a:pPr>
            <a:r>
              <a:rPr sz="1400" b="0">
                <a:solidFill>
                  <a:srgbClr val="1C1C1C"/>
                </a:solidFill>
              </a:rPr>
              <a:t>• Email: Персонализированная рассылка + bundle  (OPHTALMOCOMPLEX → Email/Осведомленность)</a:t>
            </a:r>
          </a:p>
          <a:p>
            <a:pPr>
              <a:spcAft>
                <a:spcPts val="600"/>
              </a:spcAft>
            </a:pPr>
            <a:r>
              <a:rPr sz="1400" b="0">
                <a:solidFill>
                  <a:srgbClr val="1C1C1C"/>
                </a:solidFill>
              </a:rPr>
              <a:t>• Site: Гайд/Чек-лист  (CALCIY_TRIACTIVE_D3 → Карусель/Лояльность)</a:t>
            </a:r>
          </a:p>
          <a:p>
            <a:pPr>
              <a:spcAft>
                <a:spcPts val="600"/>
              </a:spcAft>
            </a:pPr>
            <a:r>
              <a:rPr sz="1400" b="0">
                <a:solidFill>
                  <a:srgbClr val="1C1C1C"/>
                </a:solidFill>
              </a:rPr>
              <a:t>• Email: Персонализированная рассылка + bundle  (DERMACOMPLEX → Reels/Продажи)</a:t>
            </a:r>
          </a:p>
          <a:p>
            <a:pPr>
              <a:spcAft>
                <a:spcPts val="600"/>
              </a:spcAft>
            </a:pPr>
            <a:r>
              <a:rPr sz="1400" b="0">
                <a:solidFill>
                  <a:srgbClr val="1C1C1C"/>
                </a:solidFill>
              </a:rPr>
              <a:t>• Partners: POS-видео/плакат + QR  (IMMUNOCOMPLEX → Подкаст/Осведомленность)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FAFAF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320040" cy="6858000"/>
          </a:xfrm>
          <a:prstGeom prst="rect">
            <a:avLst/>
          </a:prstGeom>
          <a:solidFill>
            <a:srgbClr val="00A3A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57200" y="457200"/>
            <a:ext cx="11247120" cy="914400"/>
          </a:xfrm>
          <a:prstGeom prst="rect">
            <a:avLst/>
          </a:prstGeom>
          <a:solidFill>
            <a:srgbClr val="0A183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731520" y="530352"/>
            <a:ext cx="10698480" cy="8229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000" b="1">
                <a:solidFill>
                  <a:srgbClr val="FFFFFF"/>
                </a:solidFill>
              </a:rPr>
              <a:t>Неделя 4: обоснование и задачи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8640" y="1554480"/>
            <a:ext cx="5577840" cy="5120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sz="1800" b="1">
                <a:solidFill>
                  <a:srgbClr val="28303C"/>
                </a:solidFill>
              </a:rPr>
              <a:t>Обоснование</a:t>
            </a:r>
          </a:p>
          <a:p>
            <a:pPr>
              <a:spcAft>
                <a:spcPts val="600"/>
              </a:spcAft>
            </a:pPr>
            <a:r>
              <a:rPr sz="1400" b="0">
                <a:solidFill>
                  <a:srgbClr val="1C1C1C"/>
                </a:solidFill>
              </a:rPr>
              <a:t>В четвертом квартале 2025 года акцент на здоровье и благополучие становится особенно актуальным, учитывая сезон простуд, праздники и повышенные нагрузки. Активности, направленные на поддержку иммунитета (IMMUNOCOMPLEX), соответствуют потребностям потребителей в поддержании энергии и жизненной силы в это время года. Использование Instagram Reels и AR-фильтров создает интерактивный и привлекательный контент, что способствует укреплению лояльности к бренду. Партнерские активности с POS-видео и QR-кодами позволяют эффективно донести информацию до целевой аудитории в точках продаж. Включение материалов о wellness, таких как гайды и чек-листы, подчеркивает стремление Biotact развивать осведомленность о здоровье и активном образе жизни, что соответствует философии Biotact Inside/Talk/Pulse/Partners.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09360" y="1554480"/>
            <a:ext cx="5577840" cy="5120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sz="1800" b="1">
                <a:solidFill>
                  <a:srgbClr val="28303C"/>
                </a:solidFill>
              </a:rPr>
              <a:t>Активности недели</a:t>
            </a:r>
          </a:p>
          <a:p>
            <a:pPr>
              <a:spcAft>
                <a:spcPts val="600"/>
              </a:spcAft>
            </a:pPr>
            <a:r>
              <a:rPr sz="1400" b="0">
                <a:solidFill>
                  <a:srgbClr val="1C1C1C"/>
                </a:solidFill>
              </a:rPr>
              <a:t>• Partners: POS-видео/плакат + QR  (OPHTALMOCOMPLEX → Видео/Лояльность)</a:t>
            </a:r>
          </a:p>
          <a:p>
            <a:pPr>
              <a:spcAft>
                <a:spcPts val="600"/>
              </a:spcAft>
            </a:pPr>
            <a:r>
              <a:rPr sz="1400" b="0">
                <a:solidFill>
                  <a:srgbClr val="1C1C1C"/>
                </a:solidFill>
              </a:rPr>
              <a:t>• Instagram: Reels: 3 признака/лайфхак  (CALCIY_TRIACTIVE_D3 → Видео/Осведомленность)</a:t>
            </a:r>
          </a:p>
          <a:p>
            <a:pPr>
              <a:spcAft>
                <a:spcPts val="600"/>
              </a:spcAft>
            </a:pPr>
            <a:r>
              <a:rPr sz="1400" b="0">
                <a:solidFill>
                  <a:srgbClr val="1C1C1C"/>
                </a:solidFill>
              </a:rPr>
              <a:t>• Site: Гайд/Чек-лист  (DERMACOMPLEX → Видео/Осведомленность)</a:t>
            </a:r>
          </a:p>
          <a:p>
            <a:pPr>
              <a:spcAft>
                <a:spcPts val="600"/>
              </a:spcAft>
            </a:pPr>
            <a:r>
              <a:rPr sz="1400" b="0">
                <a:solidFill>
                  <a:srgbClr val="1C1C1C"/>
                </a:solidFill>
              </a:rPr>
              <a:t>• Instagram: Reels: 3 признака/лайфхак  (IMMUNOCOMPLEX → Подкаст/Продажи)</a:t>
            </a:r>
          </a:p>
          <a:p>
            <a:pPr>
              <a:spcAft>
                <a:spcPts val="600"/>
              </a:spcAft>
            </a:pPr>
            <a:r>
              <a:rPr sz="1400" b="0">
                <a:solidFill>
                  <a:srgbClr val="1C1C1C"/>
                </a:solidFill>
              </a:rPr>
              <a:t>• AR: AR-фильтр/скан баночки  (IMMUNOCOMPLEX_KIDS → Статья/Лояльность)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FAFAF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320040" cy="6858000"/>
          </a:xfrm>
          <a:prstGeom prst="rect">
            <a:avLst/>
          </a:prstGeom>
          <a:solidFill>
            <a:srgbClr val="00A3A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57200" y="457200"/>
            <a:ext cx="11247120" cy="914400"/>
          </a:xfrm>
          <a:prstGeom prst="rect">
            <a:avLst/>
          </a:prstGeom>
          <a:solidFill>
            <a:srgbClr val="0A183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731520" y="530352"/>
            <a:ext cx="10698480" cy="8229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000" b="1">
                <a:solidFill>
                  <a:srgbClr val="FFFFFF"/>
                </a:solidFill>
              </a:rPr>
              <a:t>Неделя 5: обоснование и задачи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8640" y="1554480"/>
            <a:ext cx="5577840" cy="5120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sz="1800" b="1">
                <a:solidFill>
                  <a:srgbClr val="28303C"/>
                </a:solidFill>
              </a:rPr>
              <a:t>Обоснование</a:t>
            </a:r>
          </a:p>
          <a:p>
            <a:pPr>
              <a:spcAft>
                <a:spcPts val="600"/>
              </a:spcAft>
            </a:pPr>
            <a:r>
              <a:rPr sz="1400" b="0">
                <a:solidFill>
                  <a:srgbClr val="1C1C1C"/>
                </a:solidFill>
              </a:rPr>
              <a:t>В Q4, когда акцент на укрепление иммунной системы и поддержание энергии особенно актуален в преддверии зимних праздников, предложенные активности логично направлены на создание доверия и лояльности к бренду. Гид и чек-лист помогут потребителям лучше понять, как поддерживать здоровье, в то время как персонализированные email-рассылки с bundles усилят вовлеченность и создадут ощущение индивидуального подхода. AR-фильтр с возможностью сканирования упаковки создаст интерактивный опыт, укрепляя доверие к продуктам. Видео на YouTube, объясняющее преимущества продуктов для детей, будет способствовать продажам, демонстрируя ценность и доступность информации о здоровье. Все эти активности связаны с концепциями Biotact Inside/Talk/Pulse/Partners, подчеркивая философию бренда о важности wellness и активного участия в жизни потребителей.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09360" y="1554480"/>
            <a:ext cx="5577840" cy="5120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sz="1800" b="1">
                <a:solidFill>
                  <a:srgbClr val="28303C"/>
                </a:solidFill>
              </a:rPr>
              <a:t>Активности недели</a:t>
            </a:r>
          </a:p>
          <a:p>
            <a:pPr>
              <a:spcAft>
                <a:spcPts val="600"/>
              </a:spcAft>
            </a:pPr>
            <a:r>
              <a:rPr sz="1400" b="0">
                <a:solidFill>
                  <a:srgbClr val="1C1C1C"/>
                </a:solidFill>
              </a:rPr>
              <a:t>• Site: Гайд/Чек-лист  (CALCIY_TRIACTIVE_D3 → Видео/Лояльность)</a:t>
            </a:r>
          </a:p>
          <a:p>
            <a:pPr>
              <a:spcAft>
                <a:spcPts val="600"/>
              </a:spcAft>
            </a:pPr>
            <a:r>
              <a:rPr sz="1400" b="0">
                <a:solidFill>
                  <a:srgbClr val="1C1C1C"/>
                </a:solidFill>
              </a:rPr>
              <a:t>• Email: Персонализированная рассылка + bundle  (DERMACOMPLEX → Reels/Лояльность)</a:t>
            </a:r>
          </a:p>
          <a:p>
            <a:pPr>
              <a:spcAft>
                <a:spcPts val="600"/>
              </a:spcAft>
            </a:pPr>
            <a:r>
              <a:rPr sz="1400" b="0">
                <a:solidFill>
                  <a:srgbClr val="1C1C1C"/>
                </a:solidFill>
              </a:rPr>
              <a:t>• AR: AR-фильтр/скан баночки  (IMMUNOCOMPLEX → Видео/Доверие)</a:t>
            </a:r>
          </a:p>
          <a:p>
            <a:pPr>
              <a:spcAft>
                <a:spcPts val="600"/>
              </a:spcAft>
            </a:pPr>
            <a:r>
              <a:rPr sz="1400" b="0">
                <a:solidFill>
                  <a:srgbClr val="1C1C1C"/>
                </a:solidFill>
              </a:rPr>
              <a:t>• YouTube: Biotact Inside: 5 минут простым языком  (IMMUNOCOMPLEX_KIDS → POS/Продажи)</a:t>
            </a:r>
          </a:p>
          <a:p>
            <a:pPr>
              <a:spcAft>
                <a:spcPts val="600"/>
              </a:spcAft>
            </a:pPr>
            <a:r>
              <a:rPr sz="1400" b="0">
                <a:solidFill>
                  <a:srgbClr val="1C1C1C"/>
                </a:solidFill>
              </a:rPr>
              <a:t>• Email: Персонализированная рассылка + bundle  (BIFOLAK_ZINCUM_C_D3 → Email/Доверие)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