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103327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Biotact Q4‑2025 Marketing Plan + IE‑Agent Prototype</a:t>
            </a:r>
          </a:p>
          <a:p>
            <a:r>
              <a:rPr sz="2000">
                <a:solidFill>
                  <a:srgbClr val="FFFFFF"/>
                </a:solidFill>
              </a:rPr>
              <a:t>Seasonal focus • 12‑week plan • Examples • Targeting •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120640"/>
            <a:ext cx="12191695" cy="173736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Seasonal Insights (Q4‑2025)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28303C"/>
                </a:solidFill>
              </a:rPr>
              <a:t>• IMMUNOCOMPLEX: Immunocomplex: фокус на иммунная защита, энергия; 'пиллары': бета-глюкан, витамин C, цинк.</a:t>
            </a:r>
          </a:p>
          <a:p>
            <a:r>
              <a:rPr sz="1600">
                <a:solidFill>
                  <a:srgbClr val="28303C"/>
                </a:solidFill>
              </a:rPr>
              <a:t>• IMMUNOCOMPLEX_KIDS: Immunocomplex Kids: фокус на детский иммунитет, защита в школе/садике; 'пиллары': витамин C, цинк, D3.</a:t>
            </a:r>
          </a:p>
          <a:p>
            <a:r>
              <a:rPr sz="1600">
                <a:solidFill>
                  <a:srgbClr val="28303C"/>
                </a:solidFill>
              </a:rPr>
              <a:t>• BIFOLAK_ZINCUM_C_D3: Bifolak Zincum + C + D3: фокус на дыхательные пути, иммунитет; 'пиллары': цинк, витамин C, витамин D3.</a:t>
            </a:r>
          </a:p>
          <a:p>
            <a:r>
              <a:rPr sz="1600">
                <a:solidFill>
                  <a:srgbClr val="28303C"/>
                </a:solidFill>
              </a:rPr>
              <a:t>• CALCIY_TRIACTIVE_D3: Calciy Triactive D3: фокус на кости, зубы; 'пиллары': кальций цитрат, витамин D3, витамины группы B.</a:t>
            </a:r>
          </a:p>
          <a:p>
            <a:r>
              <a:rPr sz="1600">
                <a:solidFill>
                  <a:srgbClr val="28303C"/>
                </a:solidFill>
              </a:rPr>
              <a:t>• DERMACOMPLEX: Dermacomplex: фокус на кожа, волосы; 'пиллары': кверцетин, бромелаин, биотин.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Content Plan — Weeks 40–43 (sample)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1828800"/>
          <a:ext cx="10972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209005">
                <a:tc>
                  <a:txBody>
                    <a:bodyPr/>
                    <a:lstStyle/>
                    <a:p>
                      <a:r>
                        <a:rPr b="1" sz="1300"/>
                        <a:t>ISO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300"/>
                        <a:t>Goal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Доверие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Продажи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Продажи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Лояльность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Inside Talk: мини-выпуск 10–12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Продажи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Доверие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Inside Talk: мини-выпуск 10–12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Лояльность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Продажи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Лояльность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Осведомленность</a:t>
                      </a:r>
                    </a:p>
                  </a:txBody>
                  <a:tcPr/>
                </a:tc>
              </a:tr>
              <a:tr h="209005">
                <a:tc>
                  <a:txBody>
                    <a:bodyPr/>
                    <a:lstStyle/>
                    <a:p>
                      <a:r>
                        <a:rPr sz="11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Продажи</a:t>
                      </a:r>
                    </a:p>
                  </a:txBody>
                  <a:tcPr/>
                </a:tc>
              </a:tr>
              <a:tr h="209020">
                <a:tc>
                  <a:txBody>
                    <a:bodyPr/>
                    <a:lstStyle/>
                    <a:p>
                      <a:r>
                        <a:rPr sz="11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AR-фильтр/скан баночки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Лояльность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Examples — IMMUNOCOMPLEX (RU/UZ)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</a:rPr>
              <a:t>RU</a:t>
            </a:r>
          </a:p>
          <a:p>
            <a:r>
              <a:rPr sz="1300">
                <a:solidFill>
                  <a:srgbClr val="28303C"/>
                </a:solidFill>
              </a:rPr>
              <a:t>Иммунитет — это не удача, а режим. </a:t>
            </a:r>
            <a:br/>
            <a:r>
              <a:rPr sz="1300">
                <a:solidFill>
                  <a:srgbClr val="28303C"/>
                </a:solidFill>
              </a:rPr>
              <a:t>**Immunocomplex** — поддержка на каждый день: бета-глюкан, витамин C, цинк, селен + пробиотики для усвоения. </a:t>
            </a:r>
            <a:br/>
            <a:r>
              <a:rPr sz="1300">
                <a:solidFill>
                  <a:srgbClr val="28303C"/>
                </a:solidFill>
              </a:rPr>
              <a:t>Почему работает: сочетание компонентов помогает запускать клеточные механизмы защиты и поддерживать энергию в сезон простуд.</a:t>
            </a:r>
            <a:br/>
            <a:br/>
            <a:r>
              <a:rPr sz="1300">
                <a:solidFill>
                  <a:srgbClr val="28303C"/>
                </a:solidFill>
              </a:rPr>
              <a:t>Как применять (мини-план 10 дней):</a:t>
            </a:r>
            <a:br/>
            <a:r>
              <a:rPr sz="1300">
                <a:solidFill>
                  <a:srgbClr val="28303C"/>
                </a:solidFill>
              </a:rPr>
              <a:t>• Сон 7–8 часов + вечерний тёплый напиток</a:t>
            </a:r>
            <a:br/>
            <a:r>
              <a:rPr sz="1300">
                <a:solidFill>
                  <a:srgbClr val="28303C"/>
                </a:solidFill>
              </a:rPr>
              <a:t>• 20–30 мин прогулки или домашняя разминка</a:t>
            </a:r>
            <a:br/>
            <a:r>
              <a:rPr sz="1300">
                <a:solidFill>
                  <a:srgbClr val="28303C"/>
                </a:solidFill>
              </a:rPr>
              <a:t>• Рацион: белок + тёплые супы + вода</a:t>
            </a:r>
            <a:br/>
            <a:r>
              <a:rPr sz="1300">
                <a:solidFill>
                  <a:srgbClr val="28303C"/>
                </a:solidFill>
              </a:rPr>
              <a:t>• Ежедневный приём Immunocomplex</a:t>
            </a:r>
            <a:br/>
            <a:br/>
            <a:r>
              <a:rPr sz="1300">
                <a:solidFill>
                  <a:srgbClr val="28303C"/>
                </a:solidFill>
              </a:rPr>
              <a:t>Итог: меньше «качелей» состояния и больше стабильности в рутине. </a:t>
            </a:r>
            <a:br/>
            <a:r>
              <a:rPr sz="1300">
                <a:solidFill>
                  <a:srgbClr val="28303C"/>
                </a:solidFill>
              </a:rPr>
              <a:t>#Biotact #Immunocomplex #ОсеньБезПростуд #FamilyCare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</a:rPr>
              <a:t>UZ</a:t>
            </a:r>
          </a:p>
          <a:p>
            <a:r>
              <a:rPr sz="1300">
                <a:solidFill>
                  <a:srgbClr val="28303C"/>
                </a:solidFill>
              </a:rPr>
              <a:t>Immunitet – tasodif emas, rejimdir. </a:t>
            </a:r>
            <a:br/>
            <a:r>
              <a:rPr sz="1300">
                <a:solidFill>
                  <a:srgbClr val="28303C"/>
                </a:solidFill>
              </a:rPr>
              <a:t>**Immunocomplex** – har kunlik qo’llab-quvvatlov: beta-glukan, C vitamini, rux, selen + o’zlashtirish uchun probiotiklar. </a:t>
            </a:r>
            <a:br/>
            <a:r>
              <a:rPr sz="1300">
                <a:solidFill>
                  <a:srgbClr val="28303C"/>
                </a:solidFill>
              </a:rPr>
              <a:t>Nega ishlaydi: komponentlar birgalikda hujayraviy himoya mexanizmlarini faollashtiradi va shamollash mavsumida energiyani ushlab turadi.</a:t>
            </a:r>
            <a:br/>
            <a:br/>
            <a:r>
              <a:rPr sz="1300">
                <a:solidFill>
                  <a:srgbClr val="28303C"/>
                </a:solidFill>
              </a:rPr>
              <a:t>Qo’llash (10 kunlik mini-reja):</a:t>
            </a:r>
            <a:br/>
            <a:r>
              <a:rPr sz="1300">
                <a:solidFill>
                  <a:srgbClr val="28303C"/>
                </a:solidFill>
              </a:rPr>
              <a:t>• Uyqu 7–8 soat + kechqurun issiq ichimlik</a:t>
            </a:r>
            <a:br/>
            <a:r>
              <a:rPr sz="1300">
                <a:solidFill>
                  <a:srgbClr val="28303C"/>
                </a:solidFill>
              </a:rPr>
              <a:t>• 20–30 daqiqa sayr yoki uy mashqlari</a:t>
            </a:r>
            <a:br/>
            <a:r>
              <a:rPr sz="1300">
                <a:solidFill>
                  <a:srgbClr val="28303C"/>
                </a:solidFill>
              </a:rPr>
              <a:t>• Ratsion: oqsil + iliq sho’rvalar + suv</a:t>
            </a:r>
            <a:br/>
            <a:r>
              <a:rPr sz="1300">
                <a:solidFill>
                  <a:srgbClr val="28303C"/>
                </a:solidFill>
              </a:rPr>
              <a:t>• Immunocomplex’ni har kuni qabul qilish</a:t>
            </a:r>
            <a:br/>
            <a:br/>
            <a:r>
              <a:rPr sz="1300">
                <a:solidFill>
                  <a:srgbClr val="28303C"/>
                </a:solidFill>
              </a:rPr>
              <a:t>Natija: holatdagi “tebranishlar” kamroq, kundalik rejim barqarorroq.</a:t>
            </a:r>
            <a:br/>
            <a:r>
              <a:rPr sz="1300">
                <a:solidFill>
                  <a:srgbClr val="28303C"/>
                </a:solidFill>
              </a:rPr>
              <a:t>#Biotact #Immunocomplex #KuzdaSog’lom</a:t>
            </a:r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Examples — OPHTALMOCOMPLEX (RU/UZ)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</a:rPr>
              <a:t>RU</a:t>
            </a:r>
          </a:p>
          <a:p>
            <a:r>
              <a:rPr sz="1300">
                <a:solidFill>
                  <a:srgbClr val="28303C"/>
                </a:solidFill>
              </a:rPr>
              <a:t>Тема: Экранная усталость и формула AREDS-2 простыми словами</a:t>
            </a:r>
            <a:br/>
            <a:br/>
            <a:r>
              <a:rPr sz="1300">
                <a:solidFill>
                  <a:srgbClr val="28303C"/>
                </a:solidFill>
              </a:rPr>
              <a:t>1) Почему глаза «шумят» к вечеру и как это связано с синим светом.</a:t>
            </a:r>
            <a:br/>
            <a:r>
              <a:rPr sz="1300">
                <a:solidFill>
                  <a:srgbClr val="28303C"/>
                </a:solidFill>
              </a:rPr>
              <a:t>2) AREDS-2: лютеин + зеаксантин + витамин A/E/C и рутин — поддержка макулы и контрастности.</a:t>
            </a:r>
            <a:br/>
            <a:r>
              <a:rPr sz="1300">
                <a:solidFill>
                  <a:srgbClr val="28303C"/>
                </a:solidFill>
              </a:rPr>
              <a:t>3) Мини-план на выходные: 24 часа без уведомлений, дыхательная пауза 3×в день, зарядка для глаз (3 минуты).</a:t>
            </a:r>
            <a:br/>
            <a:r>
              <a:rPr sz="1300">
                <a:solidFill>
                  <a:srgbClr val="28303C"/>
                </a:solidFill>
              </a:rPr>
              <a:t>4) Когда уместно добавить **Ophtalmocomplex** и как сочетать с режимом экрана.</a:t>
            </a:r>
            <a:br/>
            <a:br/>
            <a:r>
              <a:rPr sz="1300">
                <a:solidFill>
                  <a:srgbClr val="28303C"/>
                </a:solidFill>
              </a:rPr>
              <a:t>Завершение: чек-лист «Офисные глаза» + ссылка на гайд на сайте Biotact.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</a:rPr>
              <a:t>UZ</a:t>
            </a:r>
          </a:p>
          <a:p>
            <a:r>
              <a:rPr sz="1300">
                <a:solidFill>
                  <a:srgbClr val="28303C"/>
                </a:solidFill>
              </a:rPr>
              <a:t>Mavzu: Ekran charchog’i va AREDS-2 formulasini oddiy tilda</a:t>
            </a:r>
            <a:br/>
            <a:br/>
            <a:r>
              <a:rPr sz="1300">
                <a:solidFill>
                  <a:srgbClr val="28303C"/>
                </a:solidFill>
              </a:rPr>
              <a:t>1) Nega kechga borib ko’zlar “shovqinlaydi” va bu ko’k nur bilan qanday bog’liq.</a:t>
            </a:r>
            <a:br/>
            <a:r>
              <a:rPr sz="1300">
                <a:solidFill>
                  <a:srgbClr val="28303C"/>
                </a:solidFill>
              </a:rPr>
              <a:t>2) AREDS-2: lutein + zeaksantin + A/E/C vitaminlari va rutozid — makula va kontrastni qo’llab-quvvatlaydi.</a:t>
            </a:r>
            <a:br/>
            <a:r>
              <a:rPr sz="1300">
                <a:solidFill>
                  <a:srgbClr val="28303C"/>
                </a:solidFill>
              </a:rPr>
              <a:t>3) Dam olish reja: 24 soat bildirishnomalarsiz, kuniga 3 marta nafas tanaffusi, ko’z mashqlari (3 daqiqa).</a:t>
            </a:r>
            <a:br/>
            <a:r>
              <a:rPr sz="1300">
                <a:solidFill>
                  <a:srgbClr val="28303C"/>
                </a:solidFill>
              </a:rPr>
              <a:t>4) Qachon **Ophtalmocomplex** qo’shish va ekran rejimi bilan qanday uyg’unlashtirish.</a:t>
            </a:r>
            <a:br/>
            <a:br/>
            <a:r>
              <a:rPr sz="1300">
                <a:solidFill>
                  <a:srgbClr val="28303C"/>
                </a:solidFill>
              </a:rPr>
              <a:t>Yakun: “Ofis ko’zlari” chek-listi + Biotact saytiga yo’llanma.</a:t>
            </a:r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Examples — DERMACOMPLEX (RU/UZ)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</a:rPr>
              <a:t>RU</a:t>
            </a:r>
          </a:p>
          <a:p>
            <a:r>
              <a:rPr sz="1300">
                <a:solidFill>
                  <a:srgbClr val="28303C"/>
                </a:solidFill>
              </a:rPr>
              <a:t>Праздничное сияние — изнутри. </a:t>
            </a:r>
            <a:br/>
            <a:r>
              <a:rPr sz="1300">
                <a:solidFill>
                  <a:srgbClr val="28303C"/>
                </a:solidFill>
              </a:rPr>
              <a:t>**Dermacomplex**: кверцетин и бромелаин — баланс кожи, биотин + цинк + селен — волосы и ногти, витамины A/E/C — тонус и защита.</a:t>
            </a:r>
            <a:br/>
            <a:r>
              <a:rPr sz="1300">
                <a:solidFill>
                  <a:srgbClr val="28303C"/>
                </a:solidFill>
              </a:rPr>
              <a:t>Мини-ритуал на 14 дней: вода + белок + сон + ежедневный приём Dermacomplex.</a:t>
            </a:r>
            <a:br/>
            <a:br/>
            <a:r>
              <a:rPr sz="1300">
                <a:solidFill>
                  <a:srgbClr val="28303C"/>
                </a:solidFill>
              </a:rPr>
              <a:t>Совет: добавьте тёплый омега-ужин (лосось/скумбрия + гарнир), избегайте “сахарных пиков” — кожа ответит благодарностью.</a:t>
            </a:r>
            <a:br/>
            <a:r>
              <a:rPr sz="1300">
                <a:solidFill>
                  <a:srgbClr val="28303C"/>
                </a:solidFill>
              </a:rPr>
              <a:t>#Biotact #Dermacomplex #BeautyFromWithin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</a:rPr>
              <a:t>UZ</a:t>
            </a:r>
          </a:p>
          <a:p>
            <a:r>
              <a:rPr sz="1300">
                <a:solidFill>
                  <a:srgbClr val="28303C"/>
                </a:solidFill>
              </a:rPr>
              <a:t>Bayram oldi yaltirash — ichkaridan. </a:t>
            </a:r>
            <a:br/>
            <a:r>
              <a:rPr sz="1300">
                <a:solidFill>
                  <a:srgbClr val="28303C"/>
                </a:solidFill>
              </a:rPr>
              <a:t>**Dermacomplex**: kversetin va bromelayn — teri balansi, biotin + rux + selen — soch va tirnoqlar, A/E/C vitaminlari — tonus va himoya.</a:t>
            </a:r>
            <a:br/>
            <a:r>
              <a:rPr sz="1300">
                <a:solidFill>
                  <a:srgbClr val="28303C"/>
                </a:solidFill>
              </a:rPr>
              <a:t>14 kunlik odat: suv + oqsil + uyqu + har kuni Dermacomplex.</a:t>
            </a:r>
            <a:br/>
            <a:br/>
            <a:r>
              <a:rPr sz="1300">
                <a:solidFill>
                  <a:srgbClr val="28303C"/>
                </a:solidFill>
              </a:rPr>
              <a:t>Maslahat: iliq “omega-kechki ovqat” (losos/skumbriya + garnir), “shakar cho’qqilari”dan saqlaning — teri minnatdor bo’ladi.</a:t>
            </a:r>
            <a:br/>
            <a:r>
              <a:rPr sz="1300">
                <a:solidFill>
                  <a:srgbClr val="28303C"/>
                </a:solidFill>
              </a:rPr>
              <a:t>#Biotact #Dermacomplex #IchkiGozallik</a:t>
            </a:r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Targeting &amp; KPIs (samples)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28303C"/>
                </a:solidFill>
              </a:rPr>
              <a:t>IMMUNOCOMPLEX → segment: широкий wellness • budget≈€260 • KPI: {'ER': 3.5, 'CTR': 2.0}</a:t>
            </a:r>
          </a:p>
          <a:p>
            <a:r>
              <a:rPr sz="1400">
                <a:solidFill>
                  <a:srgbClr val="28303C"/>
                </a:solidFill>
              </a:rPr>
              <a:t>IMMUNOCOMPLEX_KIDS → segment: родители/дети 4–12 • budget≈€300 • KPI: {'ER': 5, 'CTR': 2.5, 'Conv': 1.0}</a:t>
            </a:r>
          </a:p>
          <a:p>
            <a:r>
              <a:rPr sz="1400">
                <a:solidFill>
                  <a:srgbClr val="28303C"/>
                </a:solidFill>
              </a:rPr>
              <a:t>BIFOLAK_ZINCUM_C_D3 → segment: широкий wellness • budget≈€260 • KPI: {'ER': 3.5, 'CTR': 2.0}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IE‑Agent Architecture (Prototype)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28303C"/>
                </a:solidFill>
              </a:rPr>
              <a:t>• analyzer.py — сезонные инсайты, приоритет SKU</a:t>
            </a:r>
          </a:p>
          <a:p>
            <a:r>
              <a:rPr sz="1600">
                <a:solidFill>
                  <a:srgbClr val="28303C"/>
                </a:solidFill>
              </a:rPr>
              <a:t>• planner.py — 12‑недельный план по каналам/форматам</a:t>
            </a:r>
          </a:p>
          <a:p>
            <a:r>
              <a:rPr sz="1600">
                <a:solidFill>
                  <a:srgbClr val="28303C"/>
                </a:solidFill>
              </a:rPr>
              <a:t>• generator.py — тексты (IG/Email/Podcast) + AR/visual промпты</a:t>
            </a:r>
          </a:p>
          <a:p>
            <a:r>
              <a:rPr sz="1600">
                <a:solidFill>
                  <a:srgbClr val="28303C"/>
                </a:solidFill>
              </a:rPr>
              <a:t>• targeting.py — сегменты/бюджеты/KPI</a:t>
            </a:r>
          </a:p>
          <a:p>
            <a:r>
              <a:rPr sz="1600">
                <a:solidFill>
                  <a:srgbClr val="28303C"/>
                </a:solidFill>
              </a:rPr>
              <a:t>• exporter.py — CSV/JSON/тексты; легко добавить Sheets/Notion</a:t>
            </a:r>
          </a:p>
          <a:p>
            <a:r>
              <a:rPr sz="1600">
                <a:solidFill>
                  <a:srgbClr val="28303C"/>
                </a:solidFill>
              </a:rPr>
              <a:t>• Расширение: LLM‑режим генерации в generator.py (без ломки структуры)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0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28303C"/>
                </a:solidFill>
              </a:rPr>
              <a:t>• Утвердить RU/UZ тональность и палитру (brand look)</a:t>
            </a:r>
          </a:p>
          <a:p>
            <a:r>
              <a:rPr sz="1600">
                <a:solidFill>
                  <a:srgbClr val="28303C"/>
                </a:solidFill>
              </a:rPr>
              <a:t>• Экспорт плана в Sheets/Notion + постановка задач (Trello/Jira)</a:t>
            </a:r>
          </a:p>
          <a:p>
            <a:r>
              <a:rPr sz="1600">
                <a:solidFill>
                  <a:srgbClr val="28303C"/>
                </a:solidFill>
              </a:rPr>
              <a:t>• Опционально: включить LLM‑режим для длинных сценариев</a:t>
            </a:r>
          </a:p>
          <a:p>
            <a:r>
              <a:rPr sz="1600">
                <a:solidFill>
                  <a:srgbClr val="28303C"/>
                </a:solidFill>
              </a:rPr>
              <a:t>• Собрать финальный PDF на базе этой презентации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Draft v1.1 • Generated • 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