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2" r:id="rId9"/>
    <p:sldId id="260" r:id="rId10"/>
    <p:sldId id="261" r:id="rId11"/>
    <p:sldId id="268" r:id="rId12"/>
    <p:sldId id="273" r:id="rId13"/>
    <p:sldId id="274" r:id="rId14"/>
    <p:sldId id="262" r:id="rId15"/>
    <p:sldId id="270" r:id="rId16"/>
    <p:sldId id="271" r:id="rId17"/>
    <p:sldId id="263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18"/>
    <a:srgbClr val="00EF1B"/>
    <a:srgbClr val="2649FF"/>
    <a:srgbClr val="F0248D"/>
    <a:srgbClr val="CB1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30,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30,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30,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30,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PASSING WITH 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Saksena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Matthew Mancuso </a:t>
            </a:r>
          </a:p>
        </p:txBody>
      </p:sp>
    </p:spTree>
    <p:extLst>
      <p:ext uri="{BB962C8B-B14F-4D97-AF65-F5344CB8AC3E}">
        <p14:creationId xmlns:p14="http://schemas.microsoft.com/office/powerpoint/2010/main" val="1965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66507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  _, Text} -&gt;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 smtClean="0">
                <a:latin typeface="Consolas"/>
                <a:cs typeface="Consolas"/>
              </a:rPr>
              <a:t>, [Text]);  </a:t>
            </a:r>
            <a:r>
              <a:rPr lang="en-US" dirty="0" smtClean="0">
                <a:solidFill>
                  <a:srgbClr val="2649FF"/>
                </a:solidFill>
                <a:latin typeface="Consolas"/>
                <a:cs typeface="Consolas"/>
              </a:rPr>
              <a:t>% Eve is nosy</a:t>
            </a:r>
            <a:endParaRPr lang="en-US" dirty="0">
              <a:solidFill>
                <a:srgbClr val="2649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latin typeface="Consolas"/>
                <a:cs typeface="Consolas"/>
              </a:rPr>
              <a:t>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56037" cy="1371600"/>
          </a:xfrm>
        </p:spPr>
        <p:txBody>
          <a:bodyPr/>
          <a:lstStyle/>
          <a:p>
            <a:r>
              <a:rPr lang="en-US" dirty="0" smtClean="0"/>
              <a:t>Matching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Fairly standard implementation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Compiler generates decision trees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Help optimize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Run in parallel at a given depth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 Terms matched in left to right order</a:t>
            </a:r>
          </a:p>
        </p:txBody>
      </p:sp>
    </p:spTree>
    <p:extLst>
      <p:ext uri="{BB962C8B-B14F-4D97-AF65-F5344CB8AC3E}">
        <p14:creationId xmlns:p14="http://schemas.microsoft.com/office/powerpoint/2010/main" val="37638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"Hello 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receiver()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</a:t>
            </a:r>
            <a:r>
              <a:rPr lang="en-US" dirty="0">
                <a:latin typeface="Consolas"/>
                <a:cs typeface="Consolas"/>
              </a:rPr>
              <a:t>bob, 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>
                <a:latin typeface="Consolas"/>
                <a:cs typeface="Consolas"/>
              </a:rPr>
              <a:t>, [Text]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{bob, 2, Text}-&gt;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EF1B"/>
                </a:solidFill>
                <a:latin typeface="Consolas"/>
                <a:cs typeface="Consolas"/>
              </a:rPr>
              <a:t>"Bob two got </a:t>
            </a:r>
            <a:r>
              <a:rPr lang="en-US" dirty="0" smtClean="0">
                <a:solidFill>
                  <a:srgbClr val="00EF1B"/>
                </a:solidFill>
                <a:latin typeface="Consolas"/>
                <a:cs typeface="Consolas"/>
              </a:rPr>
              <a:t>2nd message </a:t>
            </a:r>
            <a:r>
              <a:rPr lang="en-US" dirty="0">
                <a:solidFill>
                  <a:srgbClr val="00EF1B"/>
                </a:solidFill>
                <a:latin typeface="Consolas"/>
                <a:cs typeface="Consolas"/>
              </a:rPr>
              <a:t>~s"</a:t>
            </a:r>
            <a:r>
              <a:rPr lang="en-US" dirty="0">
                <a:latin typeface="Consolas"/>
                <a:cs typeface="Consolas"/>
              </a:rPr>
              <a:t>, [Text]);</a:t>
            </a:r>
          </a:p>
          <a:p>
            <a:r>
              <a:rPr lang="en-US" dirty="0">
                <a:latin typeface="Consolas"/>
                <a:cs typeface="Consolas"/>
              </a:rPr>
              <a:t>  {  _, Text} -&gt;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>
                <a:latin typeface="Consolas"/>
                <a:cs typeface="Consolas"/>
              </a:rPr>
              <a:t>, [Text]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300" dirty="0">
                <a:latin typeface="Consolas"/>
                <a:cs typeface="Consolas"/>
              </a:rPr>
              <a:t>{label,5}.</a:t>
            </a:r>
          </a:p>
          <a:p>
            <a:r>
              <a:rPr lang="fr-FR" sz="1300" dirty="0">
                <a:latin typeface="Consolas"/>
                <a:cs typeface="Consolas"/>
              </a:rPr>
              <a:t>  ...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test,is_tuple</a:t>
            </a:r>
            <a:r>
              <a:rPr lang="fr-FR" sz="1300" dirty="0">
                <a:latin typeface="Consolas"/>
                <a:cs typeface="Consolas"/>
              </a:rPr>
              <a:t>,{f,9},[{x,0}]}.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select_tuple_arity</a:t>
            </a:r>
            <a:r>
              <a:rPr lang="fr-FR" sz="1300" dirty="0">
                <a:latin typeface="Consolas"/>
                <a:cs typeface="Consolas"/>
              </a:rPr>
              <a:t>,{x,0},{f,9}</a:t>
            </a:r>
            <a:r>
              <a:rPr lang="fr-FR" sz="1300" dirty="0" smtClean="0">
                <a:latin typeface="Consolas"/>
                <a:cs typeface="Consolas"/>
              </a:rPr>
              <a:t>,</a:t>
            </a:r>
            <a:r>
              <a:rPr lang="fr-FR" sz="1300" dirty="0" err="1" smtClean="0">
                <a:latin typeface="Consolas"/>
                <a:cs typeface="Consolas"/>
              </a:rPr>
              <a:t>list</a:t>
            </a:r>
            <a:r>
              <a:rPr lang="fr-FR" sz="1300" dirty="0">
                <a:latin typeface="Consolas"/>
                <a:cs typeface="Consolas"/>
              </a:rPr>
              <a:t>,[2,{f,6},3,{f,8}]}}.</a:t>
            </a:r>
          </a:p>
          <a:p>
            <a:r>
              <a:rPr lang="fr-FR" sz="1300" dirty="0">
                <a:latin typeface="Consolas"/>
                <a:cs typeface="Consolas"/>
              </a:rPr>
              <a:t>{label,6}.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,{x,0},0,{x,1}}.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,{x,0},1,{x,2}}.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test,is_eq_exact</a:t>
            </a:r>
            <a:r>
              <a:rPr lang="fr-FR" sz="1300" dirty="0">
                <a:latin typeface="Consolas"/>
                <a:cs typeface="Consolas"/>
              </a:rPr>
              <a:t>,{f,7},[{x,1},{</a:t>
            </a:r>
            <a:r>
              <a:rPr lang="fr-FR" sz="1300" dirty="0" err="1">
                <a:latin typeface="Consolas"/>
                <a:cs typeface="Consolas"/>
              </a:rPr>
              <a:t>atom,bob</a:t>
            </a:r>
            <a:r>
              <a:rPr lang="fr-FR" sz="1300" dirty="0">
                <a:latin typeface="Consolas"/>
                <a:cs typeface="Consolas"/>
              </a:rPr>
              <a:t>}]}.</a:t>
            </a:r>
          </a:p>
          <a:p>
            <a:r>
              <a:rPr lang="fr-FR" sz="1300" dirty="0">
                <a:latin typeface="Consolas"/>
                <a:cs typeface="Consolas"/>
              </a:rPr>
              <a:t>  ...</a:t>
            </a:r>
          </a:p>
          <a:p>
            <a:r>
              <a:rPr lang="fr-FR" sz="1300" dirty="0">
                <a:latin typeface="Consolas"/>
                <a:cs typeface="Consolas"/>
              </a:rPr>
              <a:t>{label,8}.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,{x,0},0,{x,1}}.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,{x,0},1,{x,2}}.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get_tuple_element</a:t>
            </a:r>
            <a:r>
              <a:rPr lang="fr-FR" sz="1300" dirty="0">
                <a:latin typeface="Consolas"/>
                <a:cs typeface="Consolas"/>
              </a:rPr>
              <a:t>,{x,0},2,{x,3}}.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test,is_eq_exact</a:t>
            </a:r>
            <a:r>
              <a:rPr lang="fr-FR" sz="1300" dirty="0">
                <a:latin typeface="Consolas"/>
                <a:cs typeface="Consolas"/>
              </a:rPr>
              <a:t>,{f,9},[{x,1},{</a:t>
            </a:r>
            <a:r>
              <a:rPr lang="fr-FR" sz="1300" dirty="0" err="1">
                <a:latin typeface="Consolas"/>
                <a:cs typeface="Consolas"/>
              </a:rPr>
              <a:t>atom,bob</a:t>
            </a:r>
            <a:r>
              <a:rPr lang="fr-FR" sz="1300" dirty="0">
                <a:latin typeface="Consolas"/>
                <a:cs typeface="Consolas"/>
              </a:rPr>
              <a:t>}]}.</a:t>
            </a:r>
          </a:p>
          <a:p>
            <a:r>
              <a:rPr lang="fr-FR" sz="1300" dirty="0">
                <a:latin typeface="Consolas"/>
                <a:cs typeface="Consolas"/>
              </a:rPr>
              <a:t>  {</a:t>
            </a:r>
            <a:r>
              <a:rPr lang="fr-FR" sz="1300" dirty="0" err="1">
                <a:latin typeface="Consolas"/>
                <a:cs typeface="Consolas"/>
              </a:rPr>
              <a:t>test,is_eq_exact</a:t>
            </a:r>
            <a:r>
              <a:rPr lang="fr-FR" sz="1300" dirty="0">
                <a:latin typeface="Consolas"/>
                <a:cs typeface="Consolas"/>
              </a:rPr>
              <a:t>,{f,9},[{x,2},{integer,2}]}.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33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0248D"/>
                </a:solidFill>
              </a:rPr>
              <a:t>receiver() </a:t>
            </a:r>
            <a:r>
              <a:rPr lang="en-US" dirty="0"/>
              <a:t>-&gt; 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first_message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</a:t>
            </a:r>
            <a:r>
              <a:rPr lang="en-US" dirty="0">
                <a:solidFill>
                  <a:srgbClr val="00CF18"/>
                </a:solidFill>
              </a:rPr>
              <a:t>f</a:t>
            </a:r>
            <a:r>
              <a:rPr lang="en-US" dirty="0" smtClean="0">
                <a:solidFill>
                  <a:srgbClr val="00CF18"/>
                </a:solidFill>
              </a:rPr>
              <a:t>irst</a:t>
            </a:r>
            <a:r>
              <a:rPr lang="en-US" dirty="0">
                <a:solidFill>
                  <a:srgbClr val="00CF18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>  end,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second_message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Second"</a:t>
            </a:r>
            <a:r>
              <a:rPr lang="en-US" dirty="0"/>
              <a:t>)</a:t>
            </a:r>
          </a:p>
          <a:p>
            <a:r>
              <a:rPr lang="en-US" dirty="0"/>
              <a:t> 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Provide relatively invisible distributed computation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Consolas"/>
                <a:cs typeface="Consolas"/>
              </a:rPr>
              <a:t>Pid@other_Server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! {bob, </a:t>
            </a:r>
            <a:r>
              <a:rPr lang="en-US" sz="2400" dirty="0">
                <a:solidFill>
                  <a:srgbClr val="00CF18"/>
                </a:solidFill>
                <a:latin typeface="Consolas"/>
                <a:cs typeface="Consolas"/>
              </a:rPr>
              <a:t>"Hello world!"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Communication encrypted via shared secret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Runtime handles connections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Hostname or IP Address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Mesh network formed automatically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 hidden nodes to reduce connections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Can also represent a cluster of machines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Code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Upgrade/fix code without taking down the system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Just recompile module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Two versions of a module can be loaded at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But only two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abri"/>
              <a:cs typeface="Calabri"/>
            </a:endParaRP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abri"/>
              <a:cs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3408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 safe, shared data space for threads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Producer/consumer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Actors can add/remove elements atomically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Guarantee no element can be removed twice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  <p:pic>
        <p:nvPicPr>
          <p:cNvPr id="4" name="Picture 3" descr="tupl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2" y="4459124"/>
            <a:ext cx="7895231" cy="2180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Basic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list that gets recursively redefined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Mutual Exclusion guaranteed by message passing 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Processed asynchronously, excluding destructive 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Table Space Version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a </a:t>
            </a:r>
            <a:r>
              <a:rPr lang="en-US" sz="2500" dirty="0" smtClean="0">
                <a:latin typeface="Calibri"/>
                <a:cs typeface="Calibri"/>
              </a:rPr>
              <a:t>built in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</a:t>
            </a:r>
            <a:r>
              <a:rPr lang="en-US" sz="2500" dirty="0" err="1" smtClean="0">
                <a:latin typeface="Calibri"/>
                <a:cs typeface="Calibri"/>
              </a:rPr>
              <a:t>hashtable</a:t>
            </a:r>
            <a:r>
              <a:rPr lang="en-US" sz="2500" dirty="0" smtClean="0">
                <a:latin typeface="Calibri"/>
                <a:cs typeface="Calibri"/>
              </a:rPr>
              <a:t> as opposed to list internally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Table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Storage type build into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Can be </a:t>
            </a:r>
            <a:r>
              <a:rPr lang="en-US" sz="2500" dirty="0">
                <a:latin typeface="Calibri"/>
                <a:cs typeface="Calibri"/>
              </a:rPr>
              <a:t>set, </a:t>
            </a:r>
            <a:r>
              <a:rPr lang="en-US" sz="2500" dirty="0" err="1">
                <a:latin typeface="Calibri"/>
                <a:cs typeface="Calibri"/>
              </a:rPr>
              <a:t>ordered_set</a:t>
            </a:r>
            <a:r>
              <a:rPr lang="en-US" sz="2500" dirty="0">
                <a:latin typeface="Calibri"/>
                <a:cs typeface="Calibri"/>
              </a:rPr>
              <a:t>, bag, </a:t>
            </a:r>
            <a:r>
              <a:rPr lang="en-US" sz="2500" dirty="0" err="1" smtClean="0">
                <a:latin typeface="Calibri"/>
                <a:cs typeface="Calibri"/>
              </a:rPr>
              <a:t>duplicate_bag</a:t>
            </a:r>
            <a:endParaRPr lang="en-US" sz="25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Set – no duplicate keys/values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Bag  - duplicate elements per key, distinct 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Duplicate Bag – duplicate keys and values</a:t>
            </a:r>
            <a:endParaRPr lang="en-US" sz="25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Both sets and bags gives constant access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Excluding ordered set, which uses </a:t>
            </a:r>
            <a:r>
              <a:rPr lang="en-US" sz="2500" dirty="0" smtClean="0">
                <a:latin typeface="Calibri"/>
                <a:cs typeface="Calibri"/>
              </a:rPr>
              <a:t>an AVL tree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8825" y="19117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Alternative to the shared state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Conference call vs. email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Threads send copies of their data via message passing infrastructure</a:t>
            </a: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9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Soft real-time, functional programming language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Dynamically typed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Semi garbage collected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the actor model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Single Assignment: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1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2    %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invalid operation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6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Lightweight “green” threads, not kernel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calls them “processes”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Each process has its own mailbox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Messages are asynchronous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Pattern matching plays an important role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Essential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type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Similar to </a:t>
            </a:r>
            <a:r>
              <a:rPr lang="en-US" sz="2500" dirty="0" err="1" smtClean="0">
                <a:latin typeface="Calibri"/>
                <a:cs typeface="Calibri"/>
              </a:rPr>
              <a:t>enum</a:t>
            </a:r>
            <a:r>
              <a:rPr lang="en-US" sz="2500" dirty="0" smtClean="0">
                <a:latin typeface="Calibri"/>
                <a:cs typeface="Calibri"/>
              </a:rPr>
              <a:t>(</a:t>
            </a:r>
            <a:r>
              <a:rPr lang="en-US" sz="2500" dirty="0" err="1" smtClean="0">
                <a:latin typeface="Calibri"/>
                <a:cs typeface="Calibri"/>
              </a:rPr>
              <a:t>erable</a:t>
            </a:r>
            <a:r>
              <a:rPr lang="en-US" sz="2500" dirty="0" smtClean="0">
                <a:latin typeface="Calibri"/>
                <a:cs typeface="Calibri"/>
              </a:rPr>
              <a:t>) types in java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Start with lowercase or delimited by single quotes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iAmAnAtom</a:t>
            </a:r>
            <a:r>
              <a:rPr lang="en-US" sz="2500" dirty="0" smtClean="0">
                <a:latin typeface="Calibri"/>
                <a:cs typeface="Calibri"/>
              </a:rPr>
              <a:t>, </a:t>
            </a:r>
            <a:r>
              <a:rPr lang="en-US" sz="2500" dirty="0" err="1" smtClean="0">
                <a:latin typeface="Calibri"/>
                <a:cs typeface="Calibri"/>
              </a:rPr>
              <a:t>IAmNot</a:t>
            </a:r>
            <a:r>
              <a:rPr lang="en-US" sz="2500" dirty="0" smtClean="0">
                <a:latin typeface="Calibri"/>
                <a:cs typeface="Calibri"/>
              </a:rPr>
              <a:t>, ‘But </a:t>
            </a:r>
            <a:r>
              <a:rPr lang="en-US" sz="2500" dirty="0" err="1" smtClean="0">
                <a:latin typeface="Calibri"/>
                <a:cs typeface="Calibri"/>
              </a:rPr>
              <a:t>i</a:t>
            </a:r>
            <a:r>
              <a:rPr lang="en-US" sz="2500" dirty="0" smtClean="0">
                <a:latin typeface="Calibri"/>
                <a:cs typeface="Calibri"/>
              </a:rPr>
              <a:t> @m’, “Not me though”</a:t>
            </a:r>
          </a:p>
        </p:txBody>
      </p:sp>
    </p:spTree>
    <p:extLst>
      <p:ext uri="{BB962C8B-B14F-4D97-AF65-F5344CB8AC3E}">
        <p14:creationId xmlns:p14="http://schemas.microsoft.com/office/powerpoint/2010/main" val="2064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Garbage Collector maintains soft real-time property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Copying, generational GC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Runs on a per thread basis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Atoms are never garbage collected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abri"/>
              <a:cs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29064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Each thread given a number of reductions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 to be 2,000 per thread, now varies with number of threads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Each operations reduces the reduction count by 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thread can be preempted once reduction count == 0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Or a thread waits for a message that </a:t>
            </a:r>
            <a:r>
              <a:rPr lang="en-US" dirty="0" err="1" smtClean="0"/>
              <a:t>hasn</a:t>
            </a:r>
            <a:r>
              <a:rPr lang="fr-FR" dirty="0" smtClean="0"/>
              <a:t>’</a:t>
            </a:r>
            <a:r>
              <a:rPr lang="en-US" dirty="0" smtClean="0"/>
              <a:t>t arrived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Fair, but not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08410" cy="1371600"/>
          </a:xfrm>
        </p:spPr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356" r="-4356"/>
          <a:stretch>
            <a:fillRect/>
          </a:stretch>
        </p:blipFill>
        <p:spPr>
          <a:xfrm>
            <a:off x="457200" y="1752600"/>
            <a:ext cx="8125112" cy="4663476"/>
          </a:xfrm>
        </p:spPr>
      </p:pic>
    </p:spTree>
    <p:extLst>
      <p:ext uri="{BB962C8B-B14F-4D97-AF65-F5344CB8AC3E}">
        <p14:creationId xmlns:p14="http://schemas.microsoft.com/office/powerpoint/2010/main" val="39787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13156" cy="1371600"/>
          </a:xfrm>
        </p:spPr>
        <p:txBody>
          <a:bodyPr/>
          <a:lstStyle/>
          <a:p>
            <a:r>
              <a:rPr lang="en-US" dirty="0" smtClean="0"/>
              <a:t>Message Passing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380745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</a:t>
            </a:r>
            <a:r>
              <a:rPr lang="en-US" dirty="0" smtClean="0">
                <a:latin typeface="Consolas"/>
                <a:cs typeface="Consolas"/>
              </a:rPr>
              <a:t>receiver, </a:t>
            </a:r>
            <a:r>
              <a:rPr lang="en-US" dirty="0">
                <a:latin typeface="Consolas"/>
                <a:cs typeface="Consolas"/>
              </a:rPr>
              <a:t>[]),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! 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receive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Text} -&gt;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“Message Received: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~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s"</a:t>
            </a:r>
            <a:r>
              <a:rPr lang="en-US" dirty="0">
                <a:latin typeface="Consolas"/>
                <a:cs typeface="Consolas"/>
              </a:rPr>
              <a:t>, 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976</TotalTime>
  <Words>853</Words>
  <Application>Microsoft Macintosh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MESSAGE PASSING WITH ERLANG</vt:lpstr>
      <vt:lpstr>MESSAGE PASSING REVIEW</vt:lpstr>
      <vt:lpstr>Erlang</vt:lpstr>
      <vt:lpstr>More Erlang</vt:lpstr>
      <vt:lpstr>Atoms</vt:lpstr>
      <vt:lpstr>Garbage Collector</vt:lpstr>
      <vt:lpstr>Scheduling</vt:lpstr>
      <vt:lpstr>Scheduling Example</vt:lpstr>
      <vt:lpstr>Message Passing Code</vt:lpstr>
      <vt:lpstr>Pattern Matching</vt:lpstr>
      <vt:lpstr>Matching Internals</vt:lpstr>
      <vt:lpstr>Matching Code</vt:lpstr>
      <vt:lpstr>Compiler Output</vt:lpstr>
      <vt:lpstr>Preventing Races</vt:lpstr>
      <vt:lpstr>Distributed Erlang</vt:lpstr>
      <vt:lpstr>Hot Code Loading</vt:lpstr>
      <vt:lpstr>Tuple Space</vt:lpstr>
      <vt:lpstr>Implementations</vt:lpstr>
      <vt:lpstr>Erlang Table Space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WITH ERLANG</dc:title>
  <dc:creator>Matthew Mancuso</dc:creator>
  <cp:lastModifiedBy>Matthew Mancuso</cp:lastModifiedBy>
  <cp:revision>32</cp:revision>
  <dcterms:created xsi:type="dcterms:W3CDTF">2012-04-23T12:07:43Z</dcterms:created>
  <dcterms:modified xsi:type="dcterms:W3CDTF">2012-04-30T20:31:22Z</dcterms:modified>
</cp:coreProperties>
</file>