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F18"/>
    <a:srgbClr val="00EF1B"/>
    <a:srgbClr val="2649FF"/>
    <a:srgbClr val="F0248D"/>
    <a:srgbClr val="CB1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April 28,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April 28,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April 28,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April 28,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April 28, 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April 28,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April 28,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April 28,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April 28,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April 28,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April 28,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April 28,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MESSAGE </a:t>
            </a:r>
            <a:r>
              <a:rPr lang="en-US" dirty="0" smtClean="0"/>
              <a:t>PASSING WITH ERLANG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err="1"/>
              <a:t>Abhishek</a:t>
            </a:r>
            <a:r>
              <a:rPr lang="en-US" dirty="0"/>
              <a:t> </a:t>
            </a:r>
            <a:r>
              <a:rPr lang="en-US" dirty="0" err="1"/>
              <a:t>Saksena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Matthew Mancuso </a:t>
            </a:r>
          </a:p>
        </p:txBody>
      </p:sp>
    </p:spTree>
    <p:extLst>
      <p:ext uri="{BB962C8B-B14F-4D97-AF65-F5344CB8AC3E}">
        <p14:creationId xmlns:p14="http://schemas.microsoft.com/office/powerpoint/2010/main" val="19658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A safe, shared data space for threads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Producer/consumer model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Actors can add/remove elements atomically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Guarantee no element can be removed twice</a:t>
            </a:r>
          </a:p>
          <a:p>
            <a:pPr marL="342900" indent="-342900">
              <a:buFont typeface="Arial"/>
              <a:buChar char="•"/>
            </a:pPr>
            <a:endParaRPr lang="en-US"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93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Basic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Uses list that gets recursively redefined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Mutual Exclusion guaranteed by message passing 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Processed asynchronously, excluding destructive reads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err="1" smtClean="0">
                <a:latin typeface="Calibri"/>
                <a:cs typeface="Calibri"/>
              </a:rPr>
              <a:t>Erlang</a:t>
            </a:r>
            <a:r>
              <a:rPr lang="en-US" sz="2500" dirty="0" smtClean="0">
                <a:latin typeface="Calibri"/>
                <a:cs typeface="Calibri"/>
              </a:rPr>
              <a:t> Table Space Version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Uses a build in </a:t>
            </a:r>
            <a:r>
              <a:rPr lang="en-US" sz="2500" dirty="0" err="1" smtClean="0">
                <a:latin typeface="Calibri"/>
                <a:cs typeface="Calibri"/>
              </a:rPr>
              <a:t>Erlang</a:t>
            </a:r>
            <a:r>
              <a:rPr lang="en-US" sz="2500" dirty="0" smtClean="0">
                <a:latin typeface="Calibri"/>
                <a:cs typeface="Calibri"/>
              </a:rPr>
              <a:t> Data Structure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Uses </a:t>
            </a:r>
            <a:r>
              <a:rPr lang="en-US" sz="2500" dirty="0" err="1" smtClean="0">
                <a:latin typeface="Calibri"/>
                <a:cs typeface="Calibri"/>
              </a:rPr>
              <a:t>hashtable</a:t>
            </a:r>
            <a:r>
              <a:rPr lang="en-US" sz="2500" dirty="0" smtClean="0">
                <a:latin typeface="Calibri"/>
                <a:cs typeface="Calibri"/>
              </a:rPr>
              <a:t> as opposed to list internally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 Table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Storage type build into </a:t>
            </a:r>
            <a:r>
              <a:rPr lang="en-US" sz="2500" dirty="0" err="1" smtClean="0">
                <a:latin typeface="Calibri"/>
                <a:cs typeface="Calibri"/>
              </a:rPr>
              <a:t>Erlang</a:t>
            </a:r>
            <a:endParaRPr lang="en-US" sz="25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Can be </a:t>
            </a:r>
            <a:r>
              <a:rPr lang="en-US" sz="2500" dirty="0">
                <a:latin typeface="Calibri"/>
                <a:cs typeface="Calibri"/>
              </a:rPr>
              <a:t>set, </a:t>
            </a:r>
            <a:r>
              <a:rPr lang="en-US" sz="2500" dirty="0" err="1">
                <a:latin typeface="Calibri"/>
                <a:cs typeface="Calibri"/>
              </a:rPr>
              <a:t>ordered_set</a:t>
            </a:r>
            <a:r>
              <a:rPr lang="en-US" sz="2500" dirty="0">
                <a:latin typeface="Calibri"/>
                <a:cs typeface="Calibri"/>
              </a:rPr>
              <a:t>, bag, </a:t>
            </a:r>
            <a:r>
              <a:rPr lang="en-US" sz="2500" dirty="0" err="1" smtClean="0">
                <a:latin typeface="Calibri"/>
                <a:cs typeface="Calibri"/>
              </a:rPr>
              <a:t>duplicate_bag</a:t>
            </a:r>
            <a:endParaRPr lang="en-US" sz="2500" dirty="0" smtClean="0">
              <a:latin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Set – no duplicate keys/values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Bag  - duplicate elements per key, distinct values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Duplicate Bag – duplicate keys and values</a:t>
            </a:r>
            <a:endParaRPr lang="en-US" sz="25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Both sets and bags gives constant access time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8825" y="19117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0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Alternative to the shared state model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Conference call vs. email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Threads send copies of their data via message passing infrastructure</a:t>
            </a:r>
            <a:endParaRPr lang="en-US"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89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Soft real-time, functional programming language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Dynamically </a:t>
            </a:r>
            <a:r>
              <a:rPr lang="en-US" sz="2500" dirty="0" err="1" smtClean="0">
                <a:latin typeface="Calibri"/>
                <a:cs typeface="Calibri"/>
              </a:rPr>
              <a:t>typed</a:t>
            </a:r>
            <a:endParaRPr lang="en-US" sz="25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Semi </a:t>
            </a:r>
            <a:r>
              <a:rPr lang="en-US" sz="2500" dirty="0" smtClean="0">
                <a:latin typeface="Calibri"/>
                <a:cs typeface="Calibri"/>
              </a:rPr>
              <a:t>garbage collected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Uses the actor </a:t>
            </a:r>
            <a:r>
              <a:rPr lang="en-US" sz="2500" dirty="0" smtClean="0">
                <a:latin typeface="Calibri"/>
                <a:cs typeface="Calibri"/>
              </a:rPr>
              <a:t>model</a:t>
            </a:r>
            <a:endParaRPr lang="en-US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Single Assignment:</a:t>
            </a:r>
          </a:p>
          <a:p>
            <a:pPr lvl="2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x = 1</a:t>
            </a:r>
          </a:p>
          <a:p>
            <a:pPr lvl="2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x = 2    %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invalid operation</a:t>
            </a:r>
            <a:endParaRPr lang="en-US" sz="2200" dirty="0" smtClean="0">
              <a:latin typeface="Consolas"/>
              <a:cs typeface="Consolas"/>
            </a:endParaRPr>
          </a:p>
          <a:p>
            <a:pPr marL="342900" indent="-342900">
              <a:buFont typeface="Arial"/>
              <a:buChar char="•"/>
            </a:pPr>
            <a:endParaRPr lang="en-US" sz="25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5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160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Erlang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Lightweight “green” threads, not kernel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err="1" smtClean="0">
                <a:latin typeface="Calibri"/>
                <a:cs typeface="Calibri"/>
              </a:rPr>
              <a:t>Erlang</a:t>
            </a:r>
            <a:r>
              <a:rPr lang="en-US" sz="2500" dirty="0" smtClean="0">
                <a:latin typeface="Calibri"/>
                <a:cs typeface="Calibri"/>
              </a:rPr>
              <a:t> calls them “processes”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Each process has its own mailbox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Messages are asynchronous 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Pattern matching plays an important role</a:t>
            </a:r>
          </a:p>
          <a:p>
            <a:pPr marL="342900" indent="-342900">
              <a:buFont typeface="Arial"/>
              <a:buChar char="•"/>
            </a:pPr>
            <a:endParaRPr lang="en-US"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170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Essential </a:t>
            </a:r>
            <a:r>
              <a:rPr lang="en-US" sz="2500" dirty="0" err="1" smtClean="0">
                <a:latin typeface="Calibri"/>
                <a:cs typeface="Calibri"/>
              </a:rPr>
              <a:t>Erlang</a:t>
            </a:r>
            <a:r>
              <a:rPr lang="en-US" sz="2500" dirty="0" smtClean="0">
                <a:latin typeface="Calibri"/>
                <a:cs typeface="Calibri"/>
              </a:rPr>
              <a:t> data </a:t>
            </a:r>
            <a:r>
              <a:rPr lang="en-US" sz="2500" dirty="0" smtClean="0">
                <a:latin typeface="Calibri"/>
                <a:cs typeface="Calibri"/>
              </a:rPr>
              <a:t>type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Similar to </a:t>
            </a:r>
            <a:r>
              <a:rPr lang="en-US" sz="2500" dirty="0" err="1" smtClean="0">
                <a:latin typeface="Calibri"/>
                <a:cs typeface="Calibri"/>
              </a:rPr>
              <a:t>enum</a:t>
            </a:r>
            <a:r>
              <a:rPr lang="en-US" sz="2500" dirty="0" smtClean="0">
                <a:latin typeface="Calibri"/>
                <a:cs typeface="Calibri"/>
              </a:rPr>
              <a:t>(</a:t>
            </a:r>
            <a:r>
              <a:rPr lang="en-US" sz="2500" dirty="0" err="1" smtClean="0">
                <a:latin typeface="Calibri"/>
                <a:cs typeface="Calibri"/>
              </a:rPr>
              <a:t>erable</a:t>
            </a:r>
            <a:r>
              <a:rPr lang="en-US" sz="2500" dirty="0" smtClean="0">
                <a:latin typeface="Calibri"/>
                <a:cs typeface="Calibri"/>
              </a:rPr>
              <a:t>) types in java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Start with lowercase or delimited by single quotes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err="1" smtClean="0">
                <a:latin typeface="Calibri"/>
                <a:cs typeface="Calibri"/>
              </a:rPr>
              <a:t>iAmAnAtom</a:t>
            </a:r>
            <a:r>
              <a:rPr lang="en-US" sz="2500" dirty="0" smtClean="0">
                <a:latin typeface="Calibri"/>
                <a:cs typeface="Calibri"/>
              </a:rPr>
              <a:t>, </a:t>
            </a:r>
            <a:r>
              <a:rPr lang="en-US" sz="2500" dirty="0" err="1" smtClean="0">
                <a:latin typeface="Calibri"/>
                <a:cs typeface="Calibri"/>
              </a:rPr>
              <a:t>IAmNot</a:t>
            </a:r>
            <a:r>
              <a:rPr lang="en-US" sz="2500" dirty="0" smtClean="0">
                <a:latin typeface="Calibri"/>
                <a:cs typeface="Calibri"/>
              </a:rPr>
              <a:t>, ‘But </a:t>
            </a:r>
            <a:r>
              <a:rPr lang="en-US" sz="2500" dirty="0" err="1" smtClean="0">
                <a:latin typeface="Calibri"/>
                <a:cs typeface="Calibri"/>
              </a:rPr>
              <a:t>i</a:t>
            </a:r>
            <a:r>
              <a:rPr lang="en-US" sz="2500" dirty="0" smtClean="0">
                <a:latin typeface="Calibri"/>
                <a:cs typeface="Calibri"/>
              </a:rPr>
              <a:t> @</a:t>
            </a:r>
            <a:r>
              <a:rPr lang="en-US" sz="2500" dirty="0" smtClean="0">
                <a:latin typeface="Calibri"/>
                <a:cs typeface="Calibri"/>
              </a:rPr>
              <a:t>m’, </a:t>
            </a:r>
            <a:r>
              <a:rPr lang="en-US" sz="2500" dirty="0" smtClean="0">
                <a:latin typeface="Calibri"/>
                <a:cs typeface="Calibri"/>
              </a:rPr>
              <a:t>“Not me </a:t>
            </a:r>
            <a:r>
              <a:rPr lang="en-US" sz="2500" dirty="0" smtClean="0">
                <a:latin typeface="Calibri"/>
                <a:cs typeface="Calibri"/>
              </a:rPr>
              <a:t>though”</a:t>
            </a:r>
          </a:p>
        </p:txBody>
      </p:sp>
    </p:spTree>
    <p:extLst>
      <p:ext uri="{BB962C8B-B14F-4D97-AF65-F5344CB8AC3E}">
        <p14:creationId xmlns:p14="http://schemas.microsoft.com/office/powerpoint/2010/main" val="20640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abri"/>
                <a:cs typeface="Calabri"/>
              </a:rPr>
              <a:t>Garbage Collector maintains soft real-time property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abri"/>
                <a:cs typeface="Calabri"/>
              </a:rPr>
              <a:t>Copying, generational GC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abri"/>
                <a:cs typeface="Calabri"/>
              </a:rPr>
              <a:t>Runs on a per thread basis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abri"/>
                <a:cs typeface="Calabri"/>
              </a:rPr>
              <a:t>Atoms are never garbage collected</a:t>
            </a:r>
          </a:p>
          <a:p>
            <a:pPr marL="342900" indent="-342900">
              <a:buFont typeface="Arial"/>
              <a:buChar char="•"/>
            </a:pPr>
            <a:endParaRPr lang="en-US" sz="2500" dirty="0">
              <a:latin typeface="Calabri"/>
              <a:cs typeface="Calabri"/>
            </a:endParaRPr>
          </a:p>
        </p:txBody>
      </p:sp>
    </p:spTree>
    <p:extLst>
      <p:ext uri="{BB962C8B-B14F-4D97-AF65-F5344CB8AC3E}">
        <p14:creationId xmlns:p14="http://schemas.microsoft.com/office/powerpoint/2010/main" val="290642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13156" cy="1371600"/>
          </a:xfrm>
        </p:spPr>
        <p:txBody>
          <a:bodyPr/>
          <a:lstStyle/>
          <a:p>
            <a:r>
              <a:rPr lang="en-US" dirty="0" smtClean="0"/>
              <a:t>Message Passing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8380745" cy="4373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go()</a:t>
            </a:r>
            <a:r>
              <a:rPr lang="en-US" dirty="0">
                <a:latin typeface="Consolas"/>
                <a:cs typeface="Consolas"/>
              </a:rPr>
              <a:t>-&gt;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Pid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spawn</a:t>
            </a:r>
            <a:r>
              <a:rPr lang="en-US" dirty="0">
                <a:latin typeface="Consolas"/>
                <a:cs typeface="Consolas"/>
              </a:rPr>
              <a:t>(?MODULE, </a:t>
            </a:r>
            <a:r>
              <a:rPr lang="en-US" dirty="0" smtClean="0">
                <a:latin typeface="Consolas"/>
                <a:cs typeface="Consolas"/>
              </a:rPr>
              <a:t>receiver, </a:t>
            </a:r>
            <a:r>
              <a:rPr lang="en-US" dirty="0">
                <a:latin typeface="Consolas"/>
                <a:cs typeface="Consolas"/>
              </a:rPr>
              <a:t>[]),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Pid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! {</a:t>
            </a:r>
            <a:r>
              <a:rPr lang="en-US" dirty="0" err="1">
                <a:latin typeface="Consolas"/>
                <a:cs typeface="Consolas"/>
              </a:rPr>
              <a:t>msg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>
                <a:solidFill>
                  <a:srgbClr val="00CF18"/>
                </a:solidFill>
                <a:latin typeface="Consolas"/>
                <a:cs typeface="Consolas"/>
              </a:rPr>
              <a:t>"</a:t>
            </a:r>
            <a:r>
              <a:rPr lang="en-US" dirty="0" smtClean="0">
                <a:solidFill>
                  <a:srgbClr val="00CF18"/>
                </a:solidFill>
                <a:latin typeface="Consolas"/>
                <a:cs typeface="Consolas"/>
              </a:rPr>
              <a:t>Hello </a:t>
            </a:r>
            <a:r>
              <a:rPr lang="en-US" dirty="0">
                <a:solidFill>
                  <a:srgbClr val="00CF18"/>
                </a:solidFill>
                <a:latin typeface="Consolas"/>
                <a:cs typeface="Consolas"/>
              </a:rPr>
              <a:t>world!"</a:t>
            </a:r>
            <a:r>
              <a:rPr lang="en-US" dirty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.</a:t>
            </a:r>
          </a:p>
          <a:p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 </a:t>
            </a:r>
          </a:p>
          <a:p>
            <a:r>
              <a:rPr lang="en-US" dirty="0" smtClean="0">
                <a:solidFill>
                  <a:srgbClr val="F0248D"/>
                </a:solidFill>
                <a:latin typeface="Consolas"/>
                <a:cs typeface="Consolas"/>
              </a:rPr>
              <a:t>receiver(</a:t>
            </a:r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)</a:t>
            </a:r>
            <a:r>
              <a:rPr lang="en-US" dirty="0">
                <a:latin typeface="Consolas"/>
                <a:cs typeface="Consolas"/>
              </a:rPr>
              <a:t>-&gt;</a:t>
            </a:r>
          </a:p>
          <a:p>
            <a:r>
              <a:rPr lang="en-US" dirty="0">
                <a:latin typeface="Consolas"/>
                <a:cs typeface="Consolas"/>
              </a:rPr>
              <a:t> receive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{</a:t>
            </a:r>
            <a:r>
              <a:rPr lang="en-US" dirty="0" err="1">
                <a:latin typeface="Consolas"/>
                <a:cs typeface="Consolas"/>
              </a:rPr>
              <a:t>msg</a:t>
            </a:r>
            <a:r>
              <a:rPr lang="en-US" dirty="0">
                <a:latin typeface="Consolas"/>
                <a:cs typeface="Consolas"/>
              </a:rPr>
              <a:t>, Text} -&gt;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io:</a:t>
            </a:r>
            <a:r>
              <a:rPr lang="en-US" dirty="0" err="1" smtClean="0">
                <a:solidFill>
                  <a:srgbClr val="F0248D"/>
                </a:solidFill>
                <a:latin typeface="Consolas"/>
                <a:cs typeface="Consolas"/>
              </a:rPr>
              <a:t>format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00CF18"/>
                </a:solidFill>
                <a:latin typeface="Consolas"/>
                <a:cs typeface="Consolas"/>
              </a:rPr>
              <a:t>“Message Received: </a:t>
            </a:r>
            <a:r>
              <a:rPr lang="en-US" dirty="0">
                <a:solidFill>
                  <a:srgbClr val="00CF18"/>
                </a:solidFill>
                <a:latin typeface="Consolas"/>
                <a:cs typeface="Consolas"/>
              </a:rPr>
              <a:t>~</a:t>
            </a:r>
            <a:r>
              <a:rPr lang="en-US" dirty="0" smtClean="0">
                <a:solidFill>
                  <a:srgbClr val="00CF18"/>
                </a:solidFill>
                <a:latin typeface="Consolas"/>
                <a:cs typeface="Consolas"/>
              </a:rPr>
              <a:t>s"</a:t>
            </a:r>
            <a:r>
              <a:rPr lang="en-US" dirty="0">
                <a:latin typeface="Consolas"/>
                <a:cs typeface="Consolas"/>
              </a:rPr>
              <a:t>, [Text])</a:t>
            </a:r>
          </a:p>
          <a:p>
            <a:r>
              <a:rPr lang="en-US" dirty="0">
                <a:latin typeface="Consolas"/>
                <a:cs typeface="Consolas"/>
              </a:rPr>
              <a:t> 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1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8066507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go()</a:t>
            </a:r>
            <a:r>
              <a:rPr lang="en-US" dirty="0">
                <a:latin typeface="Consolas"/>
                <a:cs typeface="Consolas"/>
              </a:rPr>
              <a:t>-&gt;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Pid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spawn</a:t>
            </a:r>
            <a:r>
              <a:rPr lang="en-US" dirty="0">
                <a:latin typeface="Consolas"/>
                <a:cs typeface="Consolas"/>
              </a:rPr>
              <a:t>(?MODULE, receiver, []), 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Pid</a:t>
            </a:r>
            <a:r>
              <a:rPr lang="en-US" dirty="0">
                <a:latin typeface="Consolas"/>
                <a:cs typeface="Consolas"/>
              </a:rPr>
              <a:t> ! </a:t>
            </a:r>
            <a:r>
              <a:rPr lang="en-US" dirty="0" smtClean="0">
                <a:latin typeface="Consolas"/>
                <a:cs typeface="Consolas"/>
              </a:rPr>
              <a:t>{bob, </a:t>
            </a:r>
            <a:r>
              <a:rPr lang="en-US" dirty="0">
                <a:solidFill>
                  <a:srgbClr val="00CF18"/>
                </a:solidFill>
                <a:latin typeface="Consolas"/>
                <a:cs typeface="Consolas"/>
              </a:rPr>
              <a:t>"</a:t>
            </a:r>
            <a:r>
              <a:rPr lang="en-US" dirty="0" smtClean="0">
                <a:solidFill>
                  <a:srgbClr val="00CF18"/>
                </a:solidFill>
                <a:latin typeface="Consolas"/>
                <a:cs typeface="Consolas"/>
              </a:rPr>
              <a:t>Hello </a:t>
            </a:r>
            <a:r>
              <a:rPr lang="en-US" dirty="0">
                <a:solidFill>
                  <a:srgbClr val="00CF18"/>
                </a:solidFill>
                <a:latin typeface="Consolas"/>
                <a:cs typeface="Consolas"/>
              </a:rPr>
              <a:t>world!"</a:t>
            </a:r>
            <a:r>
              <a:rPr lang="en-US" dirty="0">
                <a:latin typeface="Consolas"/>
                <a:cs typeface="Consolas"/>
              </a:rPr>
              <a:t>}.</a:t>
            </a:r>
          </a:p>
          <a:p>
            <a:r>
              <a:rPr lang="en-US" dirty="0">
                <a:latin typeface="Consolas"/>
                <a:cs typeface="Consolas"/>
              </a:rPr>
              <a:t>  </a:t>
            </a:r>
          </a:p>
          <a:p>
            <a:r>
              <a:rPr lang="en-US" dirty="0" smtClean="0">
                <a:solidFill>
                  <a:srgbClr val="F0248D"/>
                </a:solidFill>
                <a:latin typeface="Consolas"/>
                <a:cs typeface="Consolas"/>
              </a:rPr>
              <a:t>receiver(</a:t>
            </a:r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)</a:t>
            </a:r>
            <a:r>
              <a:rPr lang="en-US" dirty="0">
                <a:latin typeface="Consolas"/>
                <a:cs typeface="Consolas"/>
              </a:rPr>
              <a:t>-&gt;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receive</a:t>
            </a:r>
          </a:p>
          <a:p>
            <a:r>
              <a:rPr lang="en-US" dirty="0" smtClean="0">
                <a:latin typeface="Consolas"/>
                <a:cs typeface="Consolas"/>
              </a:rPr>
              <a:t>  {  _, Text} -&gt;</a:t>
            </a: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io:</a:t>
            </a:r>
            <a:r>
              <a:rPr lang="en-US" dirty="0" err="1" smtClean="0">
                <a:solidFill>
                  <a:srgbClr val="F0248D"/>
                </a:solidFill>
                <a:latin typeface="Consolas"/>
                <a:cs typeface="Consolas"/>
              </a:rPr>
              <a:t>format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00CF18"/>
                </a:solidFill>
                <a:latin typeface="Consolas"/>
                <a:cs typeface="Consolas"/>
              </a:rPr>
              <a:t>“Eve got message ~s”</a:t>
            </a:r>
            <a:r>
              <a:rPr lang="en-US" dirty="0" smtClean="0">
                <a:latin typeface="Consolas"/>
                <a:cs typeface="Consolas"/>
              </a:rPr>
              <a:t>, [Text])  </a:t>
            </a:r>
            <a:r>
              <a:rPr lang="en-US" dirty="0" smtClean="0">
                <a:solidFill>
                  <a:srgbClr val="2649FF"/>
                </a:solidFill>
                <a:latin typeface="Consolas"/>
                <a:cs typeface="Consolas"/>
              </a:rPr>
              <a:t>% Eve is nosy</a:t>
            </a:r>
            <a:endParaRPr lang="en-US" dirty="0">
              <a:solidFill>
                <a:srgbClr val="2649FF"/>
              </a:solidFill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{bob, </a:t>
            </a:r>
            <a:r>
              <a:rPr lang="en-US" dirty="0">
                <a:latin typeface="Consolas"/>
                <a:cs typeface="Consolas"/>
              </a:rPr>
              <a:t>Text} -&gt; 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io:</a:t>
            </a:r>
            <a:r>
              <a:rPr lang="en-US" dirty="0" err="1">
                <a:solidFill>
                  <a:srgbClr val="F0248D"/>
                </a:solidFill>
                <a:latin typeface="Consolas"/>
                <a:cs typeface="Consolas"/>
              </a:rPr>
              <a:t>format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00CF18"/>
                </a:solidFill>
                <a:latin typeface="Consolas"/>
                <a:cs typeface="Consolas"/>
              </a:rPr>
              <a:t>“Bob got message ~s”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>
                <a:latin typeface="Consolas"/>
                <a:cs typeface="Consolas"/>
              </a:rPr>
              <a:t>[Text])</a:t>
            </a:r>
          </a:p>
          <a:p>
            <a:r>
              <a:rPr lang="en-US" dirty="0">
                <a:latin typeface="Consolas"/>
                <a:cs typeface="Consolas"/>
              </a:rPr>
              <a:t> 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7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0248D"/>
                </a:solidFill>
              </a:rPr>
              <a:t>receiver() </a:t>
            </a:r>
            <a:r>
              <a:rPr lang="en-US" dirty="0"/>
              <a:t>-&gt; </a:t>
            </a:r>
          </a:p>
          <a:p>
            <a:r>
              <a:rPr lang="en-US" dirty="0"/>
              <a:t>  receive</a:t>
            </a:r>
          </a:p>
          <a:p>
            <a:r>
              <a:rPr lang="en-US" dirty="0"/>
              <a:t>    { </a:t>
            </a:r>
            <a:r>
              <a:rPr lang="en-US" dirty="0" err="1"/>
              <a:t>first_message</a:t>
            </a:r>
            <a:r>
              <a:rPr lang="en-US" dirty="0"/>
              <a:t> } -&gt; </a:t>
            </a:r>
          </a:p>
          <a:p>
            <a:r>
              <a:rPr lang="en-US" dirty="0"/>
              <a:t>      </a:t>
            </a:r>
            <a:r>
              <a:rPr lang="en-US" dirty="0" err="1"/>
              <a:t>io:</a:t>
            </a:r>
            <a:r>
              <a:rPr lang="en-US" dirty="0" err="1">
                <a:solidFill>
                  <a:srgbClr val="F0248D"/>
                </a:solidFill>
              </a:rPr>
              <a:t>format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CF18"/>
                </a:solidFill>
              </a:rPr>
              <a:t>”Got </a:t>
            </a:r>
            <a:r>
              <a:rPr lang="en-US" dirty="0">
                <a:solidFill>
                  <a:srgbClr val="00CF18"/>
                </a:solidFill>
              </a:rPr>
              <a:t>f</a:t>
            </a:r>
            <a:r>
              <a:rPr lang="en-US" dirty="0" smtClean="0">
                <a:solidFill>
                  <a:srgbClr val="00CF18"/>
                </a:solidFill>
              </a:rPr>
              <a:t>irst</a:t>
            </a:r>
            <a:r>
              <a:rPr lang="en-US" dirty="0">
                <a:solidFill>
                  <a:srgbClr val="00CF18"/>
                </a:solidFill>
              </a:rPr>
              <a:t>"</a:t>
            </a:r>
            <a:r>
              <a:rPr lang="en-US" dirty="0"/>
              <a:t>)</a:t>
            </a:r>
          </a:p>
          <a:p>
            <a:r>
              <a:rPr lang="en-US" dirty="0"/>
              <a:t>  end,</a:t>
            </a:r>
          </a:p>
          <a:p>
            <a:r>
              <a:rPr lang="en-US" dirty="0"/>
              <a:t>  receive</a:t>
            </a:r>
          </a:p>
          <a:p>
            <a:r>
              <a:rPr lang="en-US" dirty="0"/>
              <a:t>    { </a:t>
            </a:r>
            <a:r>
              <a:rPr lang="en-US" dirty="0" err="1"/>
              <a:t>second_message</a:t>
            </a:r>
            <a:r>
              <a:rPr lang="en-US" dirty="0"/>
              <a:t> } -&gt; </a:t>
            </a:r>
          </a:p>
          <a:p>
            <a:r>
              <a:rPr lang="en-US" dirty="0"/>
              <a:t>      </a:t>
            </a:r>
            <a:r>
              <a:rPr lang="en-US" dirty="0" err="1"/>
              <a:t>io:</a:t>
            </a:r>
            <a:r>
              <a:rPr lang="en-US" dirty="0" err="1">
                <a:solidFill>
                  <a:srgbClr val="F0248D"/>
                </a:solidFill>
              </a:rPr>
              <a:t>format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CF18"/>
                </a:solidFill>
              </a:rPr>
              <a:t>”Got Second"</a:t>
            </a:r>
            <a:r>
              <a:rPr lang="en-US" dirty="0"/>
              <a:t>)</a:t>
            </a:r>
          </a:p>
          <a:p>
            <a:r>
              <a:rPr lang="en-US" dirty="0"/>
              <a:t>  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8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110</TotalTime>
  <Words>387</Words>
  <Application>Microsoft Macintosh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Essential</vt:lpstr>
      <vt:lpstr>MESSAGE PASSING WITH ERLANG</vt:lpstr>
      <vt:lpstr>MESSAGE PASSING REVIEW</vt:lpstr>
      <vt:lpstr>Erlang</vt:lpstr>
      <vt:lpstr>More Erlang</vt:lpstr>
      <vt:lpstr>Atoms</vt:lpstr>
      <vt:lpstr>Garbage Collector</vt:lpstr>
      <vt:lpstr>Message Passing Code</vt:lpstr>
      <vt:lpstr>Pattern Matching</vt:lpstr>
      <vt:lpstr>Preventing Races</vt:lpstr>
      <vt:lpstr>Tuple Space</vt:lpstr>
      <vt:lpstr>Implementations</vt:lpstr>
      <vt:lpstr>Erlang Table Space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PASSING WITH ERLANG</dc:title>
  <dc:creator>Matthew Mancuso</dc:creator>
  <cp:lastModifiedBy>Matthew Mancuso</cp:lastModifiedBy>
  <cp:revision>16</cp:revision>
  <dcterms:created xsi:type="dcterms:W3CDTF">2012-04-23T12:07:43Z</dcterms:created>
  <dcterms:modified xsi:type="dcterms:W3CDTF">2012-04-28T22:10:59Z</dcterms:modified>
</cp:coreProperties>
</file>