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3"/>
  </p:notesMasterIdLst>
  <p:sldIdLst>
    <p:sldId id="256" r:id="rId2"/>
    <p:sldId id="261" r:id="rId3"/>
    <p:sldId id="257" r:id="rId4"/>
    <p:sldId id="265" r:id="rId5"/>
    <p:sldId id="259" r:id="rId6"/>
    <p:sldId id="262" r:id="rId7"/>
    <p:sldId id="258" r:id="rId8"/>
    <p:sldId id="260" r:id="rId9"/>
    <p:sldId id="264"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p:restoredTop sz="85535"/>
  </p:normalViewPr>
  <p:slideViewPr>
    <p:cSldViewPr snapToGrid="0">
      <p:cViewPr varScale="1">
        <p:scale>
          <a:sx n="93" d="100"/>
          <a:sy n="93" d="100"/>
        </p:scale>
        <p:origin x="13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62F78-650C-7A45-A1DA-2DD4730E5E27}"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E28CC-C23C-194C-BD01-979D3612A888}" type="slidenum">
              <a:rPr lang="en-US" smtClean="0"/>
              <a:t>‹#›</a:t>
            </a:fld>
            <a:endParaRPr lang="en-US"/>
          </a:p>
        </p:txBody>
      </p:sp>
    </p:spTree>
    <p:extLst>
      <p:ext uri="{BB962C8B-B14F-4D97-AF65-F5344CB8AC3E}">
        <p14:creationId xmlns:p14="http://schemas.microsoft.com/office/powerpoint/2010/main" val="223202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 of roots by shoots to show association between them. One may expect the longer the roots the longer the shoots as that is an indicator of good plant growth and health. Initially where we name the different data was to associate the data based upon what shows up in the csv file. This is the point of the "which" command in where we are saying that everything that has this word or value associated, bring it over. The </a:t>
            </a:r>
            <a:r>
              <a:rPr lang="en-US" dirty="0" err="1"/>
              <a:t>lm</a:t>
            </a:r>
            <a:r>
              <a:rPr lang="en-US" dirty="0"/>
              <a:t>() command was used to create a linear regression of the grouped data. This way we can predict future data based on what we have currently. </a:t>
            </a:r>
            <a:r>
              <a:rPr lang="en-US" dirty="0" err="1"/>
              <a:t>abline</a:t>
            </a:r>
            <a:r>
              <a:rPr lang="en-US" dirty="0"/>
              <a:t> was used to give a line of best fit for the data. This line of best fit estimates the straight line through the data that minimized the distance between it and all the other points within the graph. col= was used </a:t>
            </a:r>
            <a:r>
              <a:rPr lang="en-US" dirty="0" err="1"/>
              <a:t>ti</a:t>
            </a:r>
            <a:r>
              <a:rPr lang="en-US" dirty="0"/>
              <a:t> associate the line with the color previously given to the data with </a:t>
            </a:r>
            <a:r>
              <a:rPr lang="en-US" dirty="0" err="1"/>
              <a:t>lty</a:t>
            </a:r>
            <a:r>
              <a:rPr lang="en-US" dirty="0"/>
              <a:t>= being used to maximize difference between the lines as to not confuse them.</a:t>
            </a:r>
          </a:p>
        </p:txBody>
      </p:sp>
      <p:sp>
        <p:nvSpPr>
          <p:cNvPr id="4" name="Slide Number Placeholder 3"/>
          <p:cNvSpPr>
            <a:spLocks noGrp="1"/>
          </p:cNvSpPr>
          <p:nvPr>
            <p:ph type="sldNum" sz="quarter" idx="5"/>
          </p:nvPr>
        </p:nvSpPr>
        <p:spPr/>
        <p:txBody>
          <a:bodyPr/>
          <a:lstStyle/>
          <a:p>
            <a:fld id="{B98E28CC-C23C-194C-BD01-979D3612A888}" type="slidenum">
              <a:rPr lang="en-US" smtClean="0"/>
              <a:t>5</a:t>
            </a:fld>
            <a:endParaRPr lang="en-US"/>
          </a:p>
        </p:txBody>
      </p:sp>
    </p:spTree>
    <p:extLst>
      <p:ext uri="{BB962C8B-B14F-4D97-AF65-F5344CB8AC3E}">
        <p14:creationId xmlns:p14="http://schemas.microsoft.com/office/powerpoint/2010/main" val="357674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ggplot</a:t>
            </a:r>
            <a:r>
              <a:rPr lang="en-US" dirty="0"/>
              <a:t> was ran again for a comparison of the overall growth of the roots and the shoots of all species within each tank. For the tanks with multiple plant species the plant species were singled out for individual analysis of their performance in the tanks. </a:t>
            </a:r>
            <a:r>
              <a:rPr lang="en-US" dirty="0" err="1"/>
              <a:t>geom_point</a:t>
            </a:r>
            <a:r>
              <a:rPr lang="en-US" dirty="0"/>
              <a:t>() draws the points defined by the x and y variables previously defined and can give them specifics on how they are presented on the graph. Within </a:t>
            </a:r>
            <a:r>
              <a:rPr lang="en-US" dirty="0" err="1"/>
              <a:t>geom</a:t>
            </a:r>
            <a:r>
              <a:rPr lang="en-US" dirty="0"/>
              <a:t> point we can give the points color (color=), tell it how big to make the points (linewidth=), </a:t>
            </a:r>
            <a:r>
              <a:rPr lang="en-US" dirty="0" err="1"/>
              <a:t>annd</a:t>
            </a:r>
            <a:r>
              <a:rPr lang="en-US" dirty="0"/>
              <a:t> the opacity of the points on a scale from 0-1 (alpha=). Within the </a:t>
            </a:r>
            <a:r>
              <a:rPr lang="en-US" dirty="0" err="1"/>
              <a:t>ggpubr</a:t>
            </a:r>
            <a:r>
              <a:rPr lang="en-US" dirty="0"/>
              <a:t> library we get the </a:t>
            </a:r>
            <a:r>
              <a:rPr lang="en-US" dirty="0" err="1"/>
              <a:t>ggarrange</a:t>
            </a:r>
            <a:r>
              <a:rPr lang="en-US" dirty="0"/>
              <a:t> function which allows for the graphs to be placed within a single page to be displayed at the same time. </a:t>
            </a:r>
            <a:r>
              <a:rPr lang="en-US" dirty="0" err="1"/>
              <a:t>rremove</a:t>
            </a:r>
            <a:r>
              <a:rPr lang="en-US" dirty="0"/>
              <a:t> allowed for the removal of the x labels that would have </a:t>
            </a:r>
            <a:r>
              <a:rPr lang="en-US" dirty="0" err="1"/>
              <a:t>otheriwse</a:t>
            </a:r>
            <a:r>
              <a:rPr lang="en-US" dirty="0"/>
              <a:t> been to jumbled to read. The label function gives a name to each graph (tank 1 is "a", tank 2 is "b" and tank 3 is "c") on the page while the </a:t>
            </a:r>
            <a:r>
              <a:rPr lang="en-US" dirty="0" err="1"/>
              <a:t>ncola</a:t>
            </a:r>
            <a:r>
              <a:rPr lang="en-US" dirty="0"/>
              <a:t> and </a:t>
            </a:r>
            <a:r>
              <a:rPr lang="en-US" dirty="0" err="1"/>
              <a:t>nrow</a:t>
            </a:r>
            <a:r>
              <a:rPr lang="en-US" dirty="0"/>
              <a:t> lays out the grid of how the graphs show up. In this case it is a 2x2 pattern. </a:t>
            </a:r>
          </a:p>
        </p:txBody>
      </p:sp>
      <p:sp>
        <p:nvSpPr>
          <p:cNvPr id="4" name="Slide Number Placeholder 3"/>
          <p:cNvSpPr>
            <a:spLocks noGrp="1"/>
          </p:cNvSpPr>
          <p:nvPr>
            <p:ph type="sldNum" sz="quarter" idx="5"/>
          </p:nvPr>
        </p:nvSpPr>
        <p:spPr/>
        <p:txBody>
          <a:bodyPr/>
          <a:lstStyle/>
          <a:p>
            <a:fld id="{B98E28CC-C23C-194C-BD01-979D3612A888}" type="slidenum">
              <a:rPr lang="en-US" smtClean="0"/>
              <a:t>6</a:t>
            </a:fld>
            <a:endParaRPr lang="en-US"/>
          </a:p>
        </p:txBody>
      </p:sp>
    </p:spTree>
    <p:extLst>
      <p:ext uri="{BB962C8B-B14F-4D97-AF65-F5344CB8AC3E}">
        <p14:creationId xmlns:p14="http://schemas.microsoft.com/office/powerpoint/2010/main" val="2838190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guc.Aseries</a:t>
            </a:r>
            <a:r>
              <a:rPr lang="en-US" dirty="0"/>
              <a:t> was brought in again using a pairwise test to compare homogeneity amongst the species. The </a:t>
            </a:r>
            <a:r>
              <a:rPr lang="en-US" dirty="0" err="1"/>
              <a:t>xlabel</a:t>
            </a:r>
            <a:r>
              <a:rPr lang="en-US" dirty="0"/>
              <a:t> was the plant species with the y label being the shoot length for this graph and the root length for the graph below. The function </a:t>
            </a:r>
            <a:r>
              <a:rPr lang="en-US" dirty="0" err="1"/>
              <a:t>ggbetweenstats</a:t>
            </a:r>
            <a:r>
              <a:rPr lang="en-US" dirty="0"/>
              <a:t>() was used for its ability to create publication ready plots with </a:t>
            </a:r>
            <a:r>
              <a:rPr lang="en-US" dirty="0" err="1"/>
              <a:t>relavent</a:t>
            </a:r>
            <a:r>
              <a:rPr lang="en-US" dirty="0"/>
              <a:t> statistical analysis. In this case it was used to create a violin plot, which has the advantage over a traditional box plot by giving an more accurate accurate view on the distribution of the data points. From the graph we can see that each of the species is statistically significant from one another. From the confidence interval given we can say with 95% confidence that the mean of the data set is between 0.62 and 1.00 for this specific measure of plant species against shoot length. The r value can tell us that 71% of the points along the graph can be explained and that their is a positive correlation amongst the datapoints for the graph.</a:t>
            </a:r>
          </a:p>
        </p:txBody>
      </p:sp>
      <p:sp>
        <p:nvSpPr>
          <p:cNvPr id="4" name="Slide Number Placeholder 3"/>
          <p:cNvSpPr>
            <a:spLocks noGrp="1"/>
          </p:cNvSpPr>
          <p:nvPr>
            <p:ph type="sldNum" sz="quarter" idx="5"/>
          </p:nvPr>
        </p:nvSpPr>
        <p:spPr/>
        <p:txBody>
          <a:bodyPr/>
          <a:lstStyle/>
          <a:p>
            <a:fld id="{B98E28CC-C23C-194C-BD01-979D3612A888}" type="slidenum">
              <a:rPr lang="en-US" smtClean="0"/>
              <a:t>7</a:t>
            </a:fld>
            <a:endParaRPr lang="en-US"/>
          </a:p>
        </p:txBody>
      </p:sp>
    </p:spTree>
    <p:extLst>
      <p:ext uri="{BB962C8B-B14F-4D97-AF65-F5344CB8AC3E}">
        <p14:creationId xmlns:p14="http://schemas.microsoft.com/office/powerpoint/2010/main" val="3497279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Anova</a:t>
            </a:r>
            <a:r>
              <a:rPr lang="en-US" dirty="0"/>
              <a:t> was the next form of data to calculate. This is useful for testing three or more variables at a time, which in this case we have three plant species so this is perfect. This is similar to a two sample t-test, but with ANOVA we are likely to have fewer type 1 errors than the t-test. Within the </a:t>
            </a:r>
            <a:r>
              <a:rPr lang="en-US" dirty="0" err="1"/>
              <a:t>anova</a:t>
            </a:r>
            <a:r>
              <a:rPr lang="en-US" dirty="0"/>
              <a:t> shoot length was tested by species to see if the data is statistically significant from one another. Based on the p-value the data does come back as statistically significant but with ANOVA, it cannot give specifics as to which set of data it is, which is why a Tukey test was run next to compare datasets. </a:t>
            </a:r>
          </a:p>
        </p:txBody>
      </p:sp>
      <p:sp>
        <p:nvSpPr>
          <p:cNvPr id="4" name="Slide Number Placeholder 3"/>
          <p:cNvSpPr>
            <a:spLocks noGrp="1"/>
          </p:cNvSpPr>
          <p:nvPr>
            <p:ph type="sldNum" sz="quarter" idx="5"/>
          </p:nvPr>
        </p:nvSpPr>
        <p:spPr/>
        <p:txBody>
          <a:bodyPr/>
          <a:lstStyle/>
          <a:p>
            <a:fld id="{B98E28CC-C23C-194C-BD01-979D3612A888}" type="slidenum">
              <a:rPr lang="en-US" smtClean="0"/>
              <a:t>8</a:t>
            </a:fld>
            <a:endParaRPr lang="en-US"/>
          </a:p>
        </p:txBody>
      </p:sp>
    </p:spTree>
    <p:extLst>
      <p:ext uri="{BB962C8B-B14F-4D97-AF65-F5344CB8AC3E}">
        <p14:creationId xmlns:p14="http://schemas.microsoft.com/office/powerpoint/2010/main" val="399766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ANOVA was used again to test the association between plants within the same treatment and eventually further down the file between tanks. Within the ANOVA function using </a:t>
            </a:r>
            <a:r>
              <a:rPr lang="en-US" dirty="0" err="1"/>
              <a:t>aov</a:t>
            </a:r>
            <a:r>
              <a:rPr lang="en-US" dirty="0"/>
              <a:t>() you can set up </a:t>
            </a:r>
            <a:r>
              <a:rPr lang="en-US" dirty="0" err="1"/>
              <a:t>specfic</a:t>
            </a:r>
            <a:r>
              <a:rPr lang="en-US" dirty="0"/>
              <a:t> columns within the </a:t>
            </a:r>
            <a:r>
              <a:rPr lang="en-US" dirty="0" err="1"/>
              <a:t>dataframe</a:t>
            </a:r>
            <a:r>
              <a:rPr lang="en-US" dirty="0"/>
              <a:t> as seen here by gucplant$A1.s ~ gucplantA2.s. Within these ANOVA tests, specifically this one here, the p-value is 0.533 but the f-value can be considered small at 0.412. This shows that the data within this specific ANOVA is not statistically different from one another. </a:t>
            </a:r>
          </a:p>
          <a:p>
            <a:endParaRPr lang="en-US" dirty="0"/>
          </a:p>
        </p:txBody>
      </p:sp>
      <p:sp>
        <p:nvSpPr>
          <p:cNvPr id="4" name="Slide Number Placeholder 3"/>
          <p:cNvSpPr>
            <a:spLocks noGrp="1"/>
          </p:cNvSpPr>
          <p:nvPr>
            <p:ph type="sldNum" sz="quarter" idx="5"/>
          </p:nvPr>
        </p:nvSpPr>
        <p:spPr/>
        <p:txBody>
          <a:bodyPr/>
          <a:lstStyle/>
          <a:p>
            <a:fld id="{B98E28CC-C23C-194C-BD01-979D3612A888}" type="slidenum">
              <a:rPr lang="en-US" smtClean="0"/>
              <a:t>9</a:t>
            </a:fld>
            <a:endParaRPr lang="en-US"/>
          </a:p>
        </p:txBody>
      </p:sp>
    </p:spTree>
    <p:extLst>
      <p:ext uri="{BB962C8B-B14F-4D97-AF65-F5344CB8AC3E}">
        <p14:creationId xmlns:p14="http://schemas.microsoft.com/office/powerpoint/2010/main" val="246155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ADCF-ED3E-2C42-236C-01D05ADB23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029A21-77BF-EC11-474C-2B45FA315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26E31C-DAA8-BA24-11DD-209238579FAF}"/>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91BAB59C-EDDB-84B4-9198-79DF1A415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7966-BF09-0F18-F658-FC8F52C4068F}"/>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18220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6075-E3DD-1EA1-B9A2-BF3D09F05E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2488EB-0C43-DB5F-27B3-5FE6645F5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90B56-FE89-6F46-DC90-E095BE784977}"/>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D0E460FC-75EC-5D50-473B-62F6064CE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F5494-7A16-271A-FFD5-3776A87663EE}"/>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6320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D4DA2C-BA94-CAF2-2ABD-518EC8042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3EFCF-2038-E679-E599-3B76E98B4D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69BCC-6BF3-F7EA-7375-FDBEB5824ACE}"/>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3A03CC38-9E49-3003-6636-3ABB8EDF9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228C3-17ED-5B05-6262-C269211B0276}"/>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3259775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D87B-A815-CE43-5BD6-B3F243290A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278092-EAAD-E8E1-EBB5-CE51ADC556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862BD-DA4F-98FE-3D90-959B79B5C55E}"/>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A0D4E7CC-0737-577A-9111-81E153506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6793E-DC5D-2CE7-FEC5-F2BD833F0B88}"/>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961743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CB6D-0E62-A91B-8851-6F907D8200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661BA6-75A2-0914-E140-A159FD1F0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E359E0-472A-30D6-E2FF-3F0B4BB1B9E0}"/>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A2643A10-858C-BA51-A9AA-6FE14DC93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4FAD5-CD96-0212-672B-36EA22A3F886}"/>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115206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7EDB-6C83-52B6-6961-187B67DF8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2A20D6-8C4F-6BB7-0E16-D8C96F44D0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EF1B3-06CA-BD69-D9DA-5B669F0A4B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CF7A58-7BEB-B8EE-FD88-7677A14A9E86}"/>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6" name="Footer Placeholder 5">
            <a:extLst>
              <a:ext uri="{FF2B5EF4-FFF2-40B4-BE49-F238E27FC236}">
                <a16:creationId xmlns:a16="http://schemas.microsoft.com/office/drawing/2014/main" id="{C1E57F7A-0C46-C608-A874-787A3FAED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EB90E-79F2-0CEA-AEB1-D8128101C7C0}"/>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213229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0785-CB52-3173-093F-F5BFB85726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055080-955B-D64F-1F33-C3B2000256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DE11DB-647F-E491-35CA-565503196A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B4A0E1-1BA3-F31C-0833-5A13008831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C32FDF-B1D1-98BD-E0B0-3A0D531927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5621FA-88A5-9272-3090-17AA1AA6F4F0}"/>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8" name="Footer Placeholder 7">
            <a:extLst>
              <a:ext uri="{FF2B5EF4-FFF2-40B4-BE49-F238E27FC236}">
                <a16:creationId xmlns:a16="http://schemas.microsoft.com/office/drawing/2014/main" id="{BED8E78E-6081-BEFA-4FDC-7FECC17032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539F5F-F8D7-5748-FF81-5C759CCD9469}"/>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357223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2162-1812-C8EF-7D79-9744DF6CEA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0D4D52-E0B1-3349-4B98-F41796521190}"/>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4" name="Footer Placeholder 3">
            <a:extLst>
              <a:ext uri="{FF2B5EF4-FFF2-40B4-BE49-F238E27FC236}">
                <a16:creationId xmlns:a16="http://schemas.microsoft.com/office/drawing/2014/main" id="{6261E76C-13E0-0802-6395-91CA99C110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B8253E-A366-1874-DCFD-5525FDC1B628}"/>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3715909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4857AC-C21B-3698-85D0-C3E6A3A9ACD7}"/>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3" name="Footer Placeholder 2">
            <a:extLst>
              <a:ext uri="{FF2B5EF4-FFF2-40B4-BE49-F238E27FC236}">
                <a16:creationId xmlns:a16="http://schemas.microsoft.com/office/drawing/2014/main" id="{EE4112DA-F0E6-7E4F-9E3D-E483484186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AE8845-4237-6ED7-08F9-D2AA638E08EE}"/>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1563522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351B-AE2D-3E37-E1E9-C0C69D067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C6D6B-CC37-A47E-83CB-DFD732F36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FB71F6-7EA4-187A-3348-AC3D59BA8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77E18-8F56-4107-C567-7D3FE10D4F98}"/>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6" name="Footer Placeholder 5">
            <a:extLst>
              <a:ext uri="{FF2B5EF4-FFF2-40B4-BE49-F238E27FC236}">
                <a16:creationId xmlns:a16="http://schemas.microsoft.com/office/drawing/2014/main" id="{3790200D-C386-4CC8-F060-5FBACB74E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50914-9C54-FDEF-025A-DD1E65A574FB}"/>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2214508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DE3F-8802-4CFC-8F59-5DC57C4EB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094FE-9613-1538-0497-3E60E111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8A513-9DD1-A612-69A2-2255DC7CC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ACAFA-477D-F8FB-9747-B92B811E996D}"/>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6" name="Footer Placeholder 5">
            <a:extLst>
              <a:ext uri="{FF2B5EF4-FFF2-40B4-BE49-F238E27FC236}">
                <a16:creationId xmlns:a16="http://schemas.microsoft.com/office/drawing/2014/main" id="{F0F63530-9DEC-F045-0424-F6529C1F3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81772-8D36-05D7-0535-628D49E61C17}"/>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126965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97F59E-1F25-BFBE-FAFE-E8ACF3C2E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A4473D-9FB0-09A2-5CE2-1B979FB8C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0578C-728E-ED45-C49F-2CE109063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83247C44-91FF-6E74-7B87-751AF81D6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7E4A54-4BC0-05C2-6238-97485A116D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0212F-890C-4E4F-B298-FEDAE074F7FA}" type="slidenum">
              <a:rPr lang="en-US" smtClean="0"/>
              <a:t>‹#›</a:t>
            </a:fld>
            <a:endParaRPr lang="en-US"/>
          </a:p>
        </p:txBody>
      </p:sp>
    </p:spTree>
    <p:extLst>
      <p:ext uri="{BB962C8B-B14F-4D97-AF65-F5344CB8AC3E}">
        <p14:creationId xmlns:p14="http://schemas.microsoft.com/office/powerpoint/2010/main" val="59738514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40DA-0DB3-02DD-2379-830094EA4B35}"/>
              </a:ext>
            </a:extLst>
          </p:cNvPr>
          <p:cNvSpPr>
            <a:spLocks noGrp="1"/>
          </p:cNvSpPr>
          <p:nvPr>
            <p:ph type="ctrTitle"/>
          </p:nvPr>
        </p:nvSpPr>
        <p:spPr>
          <a:xfrm>
            <a:off x="0" y="1122363"/>
            <a:ext cx="12192000" cy="2387600"/>
          </a:xfrm>
        </p:spPr>
        <p:txBody>
          <a:bodyPr>
            <a:noAutofit/>
          </a:bodyPr>
          <a:lstStyle/>
          <a:p>
            <a:r>
              <a:rPr lang="en-US" sz="4400"/>
              <a:t>Nitrogen and Phosphorus Remediation in Mesocosm Floating Treatment Wetlands receiving Municipal and Aquacultural Wastewater</a:t>
            </a:r>
            <a:endParaRPr lang="en-US" sz="4400" dirty="0"/>
          </a:p>
        </p:txBody>
      </p:sp>
      <p:sp>
        <p:nvSpPr>
          <p:cNvPr id="3" name="Subtitle 2">
            <a:extLst>
              <a:ext uri="{FF2B5EF4-FFF2-40B4-BE49-F238E27FC236}">
                <a16:creationId xmlns:a16="http://schemas.microsoft.com/office/drawing/2014/main" id="{4800C15A-7B7A-7176-0DDE-93602A78D773}"/>
              </a:ext>
            </a:extLst>
          </p:cNvPr>
          <p:cNvSpPr>
            <a:spLocks noGrp="1"/>
          </p:cNvSpPr>
          <p:nvPr>
            <p:ph type="subTitle" idx="1"/>
          </p:nvPr>
        </p:nvSpPr>
        <p:spPr>
          <a:xfrm>
            <a:off x="1524000" y="3602037"/>
            <a:ext cx="9144000" cy="2387599"/>
          </a:xfrm>
        </p:spPr>
        <p:txBody>
          <a:bodyPr/>
          <a:lstStyle/>
          <a:p>
            <a:r>
              <a:rPr lang="en-US"/>
              <a:t>BIOL 6220: Final Project</a:t>
            </a:r>
          </a:p>
          <a:p>
            <a:r>
              <a:rPr lang="en-US"/>
              <a:t>Matthew Barnes </a:t>
            </a:r>
          </a:p>
          <a:p>
            <a:r>
              <a:rPr lang="en-US"/>
              <a:t>Bell Lab </a:t>
            </a:r>
          </a:p>
          <a:p>
            <a:r>
              <a:rPr lang="en-US"/>
              <a:t>MSB Student </a:t>
            </a:r>
            <a:endParaRPr lang="en-US" dirty="0"/>
          </a:p>
        </p:txBody>
      </p:sp>
    </p:spTree>
    <p:extLst>
      <p:ext uri="{BB962C8B-B14F-4D97-AF65-F5344CB8AC3E}">
        <p14:creationId xmlns:p14="http://schemas.microsoft.com/office/powerpoint/2010/main" val="3421104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2E4D-49D6-2C4E-A94A-5B6B87DC2C48}"/>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83A32FEF-0712-8130-F338-192216F1AE17}"/>
              </a:ext>
            </a:extLst>
          </p:cNvPr>
          <p:cNvSpPr>
            <a:spLocks noGrp="1"/>
          </p:cNvSpPr>
          <p:nvPr>
            <p:ph idx="1"/>
          </p:nvPr>
        </p:nvSpPr>
        <p:spPr>
          <a:xfrm>
            <a:off x="838200" y="1825624"/>
            <a:ext cx="10515600" cy="5032375"/>
          </a:xfrm>
        </p:spPr>
        <p:txBody>
          <a:bodyPr>
            <a:normAutofit lnSpcReduction="10000"/>
          </a:bodyPr>
          <a:lstStyle/>
          <a:p>
            <a:r>
              <a:rPr lang="en-US" dirty="0"/>
              <a:t>Panicum virgatum had the tallest overall growth of the species present and juncus had the longest sustained growth period, largest root diameter, and longest roots of the three species</a:t>
            </a:r>
          </a:p>
          <a:p>
            <a:r>
              <a:rPr lang="en-US" dirty="0"/>
              <a:t>Pontederia cordata died off early in the growth season so its hard to make comparisons on how it should’ve/could’ve performed</a:t>
            </a:r>
          </a:p>
          <a:p>
            <a:endParaRPr lang="en-US" dirty="0"/>
          </a:p>
          <a:p>
            <a:r>
              <a:rPr lang="en-US" dirty="0"/>
              <a:t>What to look forward too: seeing how plant growth relates to nutrient removal from the water column and where the nutrients were stored within the plant</a:t>
            </a:r>
          </a:p>
          <a:p>
            <a:endParaRPr lang="en-US" dirty="0"/>
          </a:p>
          <a:p>
            <a:r>
              <a:rPr lang="en-US" dirty="0"/>
              <a:t>What to change: organizing data differently initially, work on naming system so that they don’t end up super long </a:t>
            </a:r>
          </a:p>
        </p:txBody>
      </p:sp>
    </p:spTree>
    <p:extLst>
      <p:ext uri="{BB962C8B-B14F-4D97-AF65-F5344CB8AC3E}">
        <p14:creationId xmlns:p14="http://schemas.microsoft.com/office/powerpoint/2010/main" val="96421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A7574D-FDBF-54E7-E6C2-D08112416EC1}"/>
              </a:ext>
            </a:extLst>
          </p:cNvPr>
          <p:cNvSpPr>
            <a:spLocks noGrp="1"/>
          </p:cNvSpPr>
          <p:nvPr>
            <p:ph type="title"/>
          </p:nvPr>
        </p:nvSpPr>
        <p:spPr/>
        <p:txBody>
          <a:bodyPr/>
          <a:lstStyle/>
          <a:p>
            <a:r>
              <a:rPr lang="en-US" dirty="0" err="1"/>
              <a:t>Github</a:t>
            </a:r>
            <a:r>
              <a:rPr lang="en-US" dirty="0"/>
              <a:t>	</a:t>
            </a:r>
          </a:p>
        </p:txBody>
      </p:sp>
      <p:sp>
        <p:nvSpPr>
          <p:cNvPr id="6" name="Content Placeholder 5">
            <a:extLst>
              <a:ext uri="{FF2B5EF4-FFF2-40B4-BE49-F238E27FC236}">
                <a16:creationId xmlns:a16="http://schemas.microsoft.com/office/drawing/2014/main" id="{BCB277B0-7826-417A-7867-81B19EE2099D}"/>
              </a:ext>
            </a:extLst>
          </p:cNvPr>
          <p:cNvSpPr>
            <a:spLocks noGrp="1"/>
          </p:cNvSpPr>
          <p:nvPr>
            <p:ph idx="1"/>
          </p:nvPr>
        </p:nvSpPr>
        <p:spPr/>
        <p:txBody>
          <a:bodyPr/>
          <a:lstStyle/>
          <a:p>
            <a:r>
              <a:rPr lang="en-US" dirty="0"/>
              <a:t>https://</a:t>
            </a:r>
            <a:r>
              <a:rPr lang="en-US" dirty="0" err="1"/>
              <a:t>github.com</a:t>
            </a:r>
            <a:r>
              <a:rPr lang="en-US" dirty="0"/>
              <a:t>/Matt9120/PracComp2022</a:t>
            </a:r>
          </a:p>
        </p:txBody>
      </p:sp>
    </p:spTree>
    <p:extLst>
      <p:ext uri="{BB962C8B-B14F-4D97-AF65-F5344CB8AC3E}">
        <p14:creationId xmlns:p14="http://schemas.microsoft.com/office/powerpoint/2010/main" val="217691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3809-C2E6-D0B8-4A04-7B30C236037C}"/>
              </a:ext>
            </a:extLst>
          </p:cNvPr>
          <p:cNvSpPr>
            <a:spLocks noGrp="1"/>
          </p:cNvSpPr>
          <p:nvPr>
            <p:ph type="title"/>
          </p:nvPr>
        </p:nvSpPr>
        <p:spPr/>
        <p:txBody>
          <a:bodyPr/>
          <a:lstStyle/>
          <a:p>
            <a:r>
              <a:rPr lang="en-US"/>
              <a:t>Background Project Information</a:t>
            </a:r>
            <a:endParaRPr lang="en-US" dirty="0"/>
          </a:p>
        </p:txBody>
      </p:sp>
      <p:sp>
        <p:nvSpPr>
          <p:cNvPr id="3" name="Content Placeholder 2">
            <a:extLst>
              <a:ext uri="{FF2B5EF4-FFF2-40B4-BE49-F238E27FC236}">
                <a16:creationId xmlns:a16="http://schemas.microsoft.com/office/drawing/2014/main" id="{B554E56B-DE55-87F9-ED84-A00F1B576538}"/>
              </a:ext>
            </a:extLst>
          </p:cNvPr>
          <p:cNvSpPr>
            <a:spLocks noGrp="1"/>
          </p:cNvSpPr>
          <p:nvPr>
            <p:ph idx="1"/>
          </p:nvPr>
        </p:nvSpPr>
        <p:spPr>
          <a:xfrm>
            <a:off x="838200" y="1825624"/>
            <a:ext cx="10515600" cy="5032375"/>
          </a:xfrm>
        </p:spPr>
        <p:txBody>
          <a:bodyPr>
            <a:normAutofit/>
          </a:bodyPr>
          <a:lstStyle/>
          <a:p>
            <a:r>
              <a:rPr lang="en-US" dirty="0"/>
              <a:t>Consists of an 8 x 3 design of 150-gallon tanks with 18 plants each</a:t>
            </a:r>
          </a:p>
          <a:p>
            <a:r>
              <a:rPr lang="en-US" dirty="0"/>
              <a:t>Three species in total with treatments of 1,2,or 3 species per tank plus control</a:t>
            </a:r>
          </a:p>
          <a:p>
            <a:pPr lvl="1"/>
            <a:r>
              <a:rPr lang="en-US" i="1" dirty="0"/>
              <a:t>Juncus effusus, Pontederia cordata, and Panicum virgatum</a:t>
            </a:r>
          </a:p>
          <a:p>
            <a:r>
              <a:rPr lang="en-US" dirty="0"/>
              <a:t>Water source is </a:t>
            </a:r>
            <a:r>
              <a:rPr lang="en-US" dirty="0">
                <a:effectLst/>
                <a:ea typeface="Calibri" panose="020F0502020204030204" pitchFamily="34" charset="0"/>
              </a:rPr>
              <a:t>treated wastewater amended with additional </a:t>
            </a:r>
            <a:r>
              <a:rPr lang="en-US" dirty="0">
                <a:ea typeface="Calibri" panose="020F0502020204030204" pitchFamily="34" charset="0"/>
              </a:rPr>
              <a:t>nitrogen and phosphorus</a:t>
            </a:r>
            <a:endParaRPr lang="en-US" dirty="0">
              <a:effectLst/>
              <a:ea typeface="Calibri" panose="020F0502020204030204" pitchFamily="34" charset="0"/>
            </a:endParaRPr>
          </a:p>
          <a:p>
            <a:r>
              <a:rPr lang="en-US" dirty="0"/>
              <a:t>Project goal: Remediate N and P from</a:t>
            </a:r>
            <a:r>
              <a:rPr lang="en-US" dirty="0">
                <a:effectLst/>
              </a:rPr>
              <a:t> FTW tanks </a:t>
            </a:r>
          </a:p>
          <a:p>
            <a:r>
              <a:rPr lang="en-US" dirty="0"/>
              <a:t>Project Objective: To observe whether remediation is additive, synergistic, or antagonistic </a:t>
            </a:r>
          </a:p>
        </p:txBody>
      </p:sp>
    </p:spTree>
    <p:extLst>
      <p:ext uri="{BB962C8B-B14F-4D97-AF65-F5344CB8AC3E}">
        <p14:creationId xmlns:p14="http://schemas.microsoft.com/office/powerpoint/2010/main" val="189479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Free Rice Plant Vector - EPS, Illustrator, JPG, PNG, SVG | Template.net">
            <a:extLst>
              <a:ext uri="{FF2B5EF4-FFF2-40B4-BE49-F238E27FC236}">
                <a16:creationId xmlns:a16="http://schemas.microsoft.com/office/drawing/2014/main" id="{DF56CB16-98C2-A18F-E66A-FA6620266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489" y="2671889"/>
            <a:ext cx="1112109" cy="11121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Free Rice Plant Vector - EPS, Illustrator, JPG, PNG, SVG | Template.net">
            <a:extLst>
              <a:ext uri="{FF2B5EF4-FFF2-40B4-BE49-F238E27FC236}">
                <a16:creationId xmlns:a16="http://schemas.microsoft.com/office/drawing/2014/main" id="{C5BC7020-2704-149A-82A0-01F69AA16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2" y="2371983"/>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Free Rice Plant Vector - EPS, Illustrator, JPG, PNG, SVG | Template.net">
            <a:extLst>
              <a:ext uri="{FF2B5EF4-FFF2-40B4-BE49-F238E27FC236}">
                <a16:creationId xmlns:a16="http://schemas.microsoft.com/office/drawing/2014/main" id="{6B324FB8-B5E5-81F5-00CD-A29EC4A1B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685" y="2443805"/>
            <a:ext cx="1340193" cy="13401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E308A7-7C53-B132-D2C1-DE7DF1E2908A}"/>
              </a:ext>
            </a:extLst>
          </p:cNvPr>
          <p:cNvSpPr txBox="1"/>
          <p:nvPr/>
        </p:nvSpPr>
        <p:spPr>
          <a:xfrm>
            <a:off x="247650" y="2002651"/>
            <a:ext cx="2669060" cy="369332"/>
          </a:xfrm>
          <a:prstGeom prst="rect">
            <a:avLst/>
          </a:prstGeom>
          <a:noFill/>
        </p:spPr>
        <p:txBody>
          <a:bodyPr wrap="square" rtlCol="0">
            <a:spAutoFit/>
          </a:bodyPr>
          <a:lstStyle/>
          <a:p>
            <a:pPr algn="ctr"/>
            <a:r>
              <a:rPr lang="en-US" dirty="0"/>
              <a:t>Experimental Setup</a:t>
            </a:r>
          </a:p>
        </p:txBody>
      </p:sp>
      <p:sp>
        <p:nvSpPr>
          <p:cNvPr id="5" name="TextBox 4">
            <a:extLst>
              <a:ext uri="{FF2B5EF4-FFF2-40B4-BE49-F238E27FC236}">
                <a16:creationId xmlns:a16="http://schemas.microsoft.com/office/drawing/2014/main" id="{F3C5657A-EA5C-0071-3D25-4C253E57BE3C}"/>
              </a:ext>
            </a:extLst>
          </p:cNvPr>
          <p:cNvSpPr txBox="1"/>
          <p:nvPr/>
        </p:nvSpPr>
        <p:spPr>
          <a:xfrm>
            <a:off x="3307878" y="2002651"/>
            <a:ext cx="2669060" cy="369332"/>
          </a:xfrm>
          <a:prstGeom prst="rect">
            <a:avLst/>
          </a:prstGeom>
          <a:noFill/>
        </p:spPr>
        <p:txBody>
          <a:bodyPr wrap="square" rtlCol="0">
            <a:spAutoFit/>
          </a:bodyPr>
          <a:lstStyle/>
          <a:p>
            <a:pPr algn="ctr"/>
            <a:r>
              <a:rPr lang="en-US" dirty="0"/>
              <a:t>Data Collection</a:t>
            </a:r>
          </a:p>
        </p:txBody>
      </p:sp>
      <p:sp>
        <p:nvSpPr>
          <p:cNvPr id="6" name="TextBox 5">
            <a:extLst>
              <a:ext uri="{FF2B5EF4-FFF2-40B4-BE49-F238E27FC236}">
                <a16:creationId xmlns:a16="http://schemas.microsoft.com/office/drawing/2014/main" id="{89D550C4-DCD0-F5D4-ACAA-17A771FE9919}"/>
              </a:ext>
            </a:extLst>
          </p:cNvPr>
          <p:cNvSpPr txBox="1"/>
          <p:nvPr/>
        </p:nvSpPr>
        <p:spPr>
          <a:xfrm>
            <a:off x="5976938" y="2002651"/>
            <a:ext cx="2669060" cy="369332"/>
          </a:xfrm>
          <a:prstGeom prst="rect">
            <a:avLst/>
          </a:prstGeom>
          <a:noFill/>
        </p:spPr>
        <p:txBody>
          <a:bodyPr wrap="square" rtlCol="0">
            <a:spAutoFit/>
          </a:bodyPr>
          <a:lstStyle/>
          <a:p>
            <a:pPr algn="ctr"/>
            <a:r>
              <a:rPr lang="en-US" dirty="0"/>
              <a:t>Data Modification</a:t>
            </a:r>
          </a:p>
        </p:txBody>
      </p:sp>
      <p:sp>
        <p:nvSpPr>
          <p:cNvPr id="7" name="TextBox 6">
            <a:extLst>
              <a:ext uri="{FF2B5EF4-FFF2-40B4-BE49-F238E27FC236}">
                <a16:creationId xmlns:a16="http://schemas.microsoft.com/office/drawing/2014/main" id="{B059F710-A99F-2CCA-11C7-A424A9B8C29E}"/>
              </a:ext>
            </a:extLst>
          </p:cNvPr>
          <p:cNvSpPr txBox="1"/>
          <p:nvPr/>
        </p:nvSpPr>
        <p:spPr>
          <a:xfrm>
            <a:off x="8856229" y="2002651"/>
            <a:ext cx="2669060" cy="369332"/>
          </a:xfrm>
          <a:prstGeom prst="rect">
            <a:avLst/>
          </a:prstGeom>
          <a:noFill/>
        </p:spPr>
        <p:txBody>
          <a:bodyPr wrap="square" rtlCol="0">
            <a:spAutoFit/>
          </a:bodyPr>
          <a:lstStyle/>
          <a:p>
            <a:pPr algn="ctr"/>
            <a:r>
              <a:rPr lang="en-US" dirty="0"/>
              <a:t>Data Analysis</a:t>
            </a:r>
          </a:p>
        </p:txBody>
      </p:sp>
      <p:sp>
        <p:nvSpPr>
          <p:cNvPr id="8" name="Rectangle 7">
            <a:extLst>
              <a:ext uri="{FF2B5EF4-FFF2-40B4-BE49-F238E27FC236}">
                <a16:creationId xmlns:a16="http://schemas.microsoft.com/office/drawing/2014/main" id="{6086ACBF-EFB3-BD9E-4F3E-77F220CACFD4}"/>
              </a:ext>
            </a:extLst>
          </p:cNvPr>
          <p:cNvSpPr/>
          <p:nvPr/>
        </p:nvSpPr>
        <p:spPr>
          <a:xfrm>
            <a:off x="258976" y="3669957"/>
            <a:ext cx="2829698" cy="1309816"/>
          </a:xfrm>
          <a:prstGeom prst="rect">
            <a:avLst/>
          </a:prstGeom>
          <a:solidFill>
            <a:schemeClr val="accent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42" name="Picture 18" descr="Poop Daddy | The Emoji Movie Wiki | Fandom">
            <a:extLst>
              <a:ext uri="{FF2B5EF4-FFF2-40B4-BE49-F238E27FC236}">
                <a16:creationId xmlns:a16="http://schemas.microsoft.com/office/drawing/2014/main" id="{D3F58B09-BF57-CF71-5BAB-1BBBA9811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667" y="3669957"/>
            <a:ext cx="1076117" cy="165851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mazon.com: Soft Tape Measure Double Scale Body Sewing Flexible Ruler for  Weight Loss Medical Body Measurement Sewing Tailor Craft Vinyl Ruler, Has  Centimetre Scale on Reverse Side 60-inch（White）">
            <a:extLst>
              <a:ext uri="{FF2B5EF4-FFF2-40B4-BE49-F238E27FC236}">
                <a16:creationId xmlns:a16="http://schemas.microsoft.com/office/drawing/2014/main" id="{94DF9A4D-337C-FC64-889B-FA3748EFA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9676" y="3529414"/>
            <a:ext cx="2227262" cy="159090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Excel: Enable Slash Typing in Spreadsheets">
            <a:extLst>
              <a:ext uri="{FF2B5EF4-FFF2-40B4-BE49-F238E27FC236}">
                <a16:creationId xmlns:a16="http://schemas.microsoft.com/office/drawing/2014/main" id="{C2750930-83D9-5EB8-1A02-F06BCDB501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6938" y="3429000"/>
            <a:ext cx="2903023" cy="136300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Studio Logo Usage Guidelines - RStudio">
            <a:extLst>
              <a:ext uri="{FF2B5EF4-FFF2-40B4-BE49-F238E27FC236}">
                <a16:creationId xmlns:a16="http://schemas.microsoft.com/office/drawing/2014/main" id="{A420C275-A902-B35D-BD1F-1F8A4FEE8E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6229" y="3669957"/>
            <a:ext cx="2692792" cy="94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85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EC26-9745-8DC6-88B0-9BCFDDCDEFBC}"/>
              </a:ext>
            </a:extLst>
          </p:cNvPr>
          <p:cNvSpPr>
            <a:spLocks noGrp="1"/>
          </p:cNvSpPr>
          <p:nvPr>
            <p:ph type="title"/>
          </p:nvPr>
        </p:nvSpPr>
        <p:spPr/>
        <p:txBody>
          <a:bodyPr/>
          <a:lstStyle/>
          <a:p>
            <a:r>
              <a:rPr lang="en-US" dirty="0"/>
              <a:t>Data Organization</a:t>
            </a:r>
          </a:p>
        </p:txBody>
      </p:sp>
      <p:pic>
        <p:nvPicPr>
          <p:cNvPr id="5" name="Content Placeholder 4" descr="Table&#10;&#10;Description automatically generated">
            <a:extLst>
              <a:ext uri="{FF2B5EF4-FFF2-40B4-BE49-F238E27FC236}">
                <a16:creationId xmlns:a16="http://schemas.microsoft.com/office/drawing/2014/main" id="{0F1F21CD-5B09-5573-F3F3-9E95565ED6A4}"/>
              </a:ext>
            </a:extLst>
          </p:cNvPr>
          <p:cNvPicPr>
            <a:picLocks noGrp="1" noChangeAspect="1"/>
          </p:cNvPicPr>
          <p:nvPr>
            <p:ph idx="1"/>
          </p:nvPr>
        </p:nvPicPr>
        <p:blipFill>
          <a:blip r:embed="rId2"/>
          <a:stretch>
            <a:fillRect/>
          </a:stretch>
        </p:blipFill>
        <p:spPr>
          <a:xfrm>
            <a:off x="0" y="1825625"/>
            <a:ext cx="6096000" cy="4351338"/>
          </a:xfrm>
        </p:spPr>
      </p:pic>
      <p:pic>
        <p:nvPicPr>
          <p:cNvPr id="4" name="Picture 3" descr="Table&#10;&#10;Description automatically generated">
            <a:extLst>
              <a:ext uri="{FF2B5EF4-FFF2-40B4-BE49-F238E27FC236}">
                <a16:creationId xmlns:a16="http://schemas.microsoft.com/office/drawing/2014/main" id="{1BD1F284-0A00-8972-5064-BF79BC458212}"/>
              </a:ext>
            </a:extLst>
          </p:cNvPr>
          <p:cNvPicPr>
            <a:picLocks noChangeAspect="1"/>
          </p:cNvPicPr>
          <p:nvPr/>
        </p:nvPicPr>
        <p:blipFill>
          <a:blip r:embed="rId3"/>
          <a:stretch>
            <a:fillRect/>
          </a:stretch>
        </p:blipFill>
        <p:spPr>
          <a:xfrm>
            <a:off x="6096000" y="1825626"/>
            <a:ext cx="6096000" cy="4351337"/>
          </a:xfrm>
          <a:prstGeom prst="rect">
            <a:avLst/>
          </a:prstGeom>
        </p:spPr>
      </p:pic>
    </p:spTree>
    <p:extLst>
      <p:ext uri="{BB962C8B-B14F-4D97-AF65-F5344CB8AC3E}">
        <p14:creationId xmlns:p14="http://schemas.microsoft.com/office/powerpoint/2010/main" val="399152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D84F58-2EB5-F063-A6BB-21B4B1A17311}"/>
              </a:ext>
            </a:extLst>
          </p:cNvPr>
          <p:cNvSpPr>
            <a:spLocks noGrp="1"/>
          </p:cNvSpPr>
          <p:nvPr>
            <p:ph type="title"/>
          </p:nvPr>
        </p:nvSpPr>
        <p:spPr/>
        <p:txBody>
          <a:bodyPr/>
          <a:lstStyle/>
          <a:p>
            <a:r>
              <a:rPr lang="en-US"/>
              <a:t>Correlation Plot</a:t>
            </a:r>
            <a:endParaRPr lang="en-US" dirty="0"/>
          </a:p>
        </p:txBody>
      </p:sp>
      <p:sp>
        <p:nvSpPr>
          <p:cNvPr id="6" name="Text Placeholder 5">
            <a:extLst>
              <a:ext uri="{FF2B5EF4-FFF2-40B4-BE49-F238E27FC236}">
                <a16:creationId xmlns:a16="http://schemas.microsoft.com/office/drawing/2014/main" id="{8DDE415E-DD19-8ABE-FF9F-AC47CDF84E0C}"/>
              </a:ext>
            </a:extLst>
          </p:cNvPr>
          <p:cNvSpPr>
            <a:spLocks noGrp="1"/>
          </p:cNvSpPr>
          <p:nvPr>
            <p:ph type="body" sz="half" idx="2"/>
          </p:nvPr>
        </p:nvSpPr>
        <p:spPr>
          <a:xfrm>
            <a:off x="0" y="2057400"/>
            <a:ext cx="4929188" cy="4800600"/>
          </a:xfrm>
        </p:spPr>
        <p:txBody>
          <a:bodyPr>
            <a:normAutofit fontScale="77500" lnSpcReduction="20000"/>
          </a:bodyPr>
          <a:lstStyle/>
          <a:p>
            <a:r>
              <a:rPr lang="en-US" dirty="0"/>
              <a:t>```{r}</a:t>
            </a:r>
          </a:p>
          <a:p>
            <a:r>
              <a:rPr lang="en-US" dirty="0"/>
              <a:t>plot(</a:t>
            </a:r>
            <a:r>
              <a:rPr lang="en-US" dirty="0" err="1"/>
              <a:t>gucplant.Aseries$RootLength</a:t>
            </a:r>
            <a:r>
              <a:rPr lang="en-US" dirty="0"/>
              <a:t> ~ </a:t>
            </a:r>
            <a:r>
              <a:rPr lang="en-US" dirty="0" err="1"/>
              <a:t>gucplant.Aseries$ShootLength</a:t>
            </a:r>
            <a:r>
              <a:rPr lang="en-US" dirty="0"/>
              <a:t>, col=factor(</a:t>
            </a:r>
            <a:r>
              <a:rPr lang="en-US" dirty="0" err="1"/>
              <a:t>gucplant.Aseries$Species</a:t>
            </a:r>
            <a:r>
              <a:rPr lang="en-US" dirty="0"/>
              <a:t>))</a:t>
            </a:r>
          </a:p>
          <a:p>
            <a:endParaRPr lang="en-US" dirty="0"/>
          </a:p>
          <a:p>
            <a:r>
              <a:rPr lang="en-US" dirty="0"/>
              <a:t>Juncus &lt;- </a:t>
            </a:r>
            <a:r>
              <a:rPr lang="en-US" dirty="0" err="1"/>
              <a:t>gucplant.Aseries</a:t>
            </a:r>
            <a:r>
              <a:rPr lang="en-US" dirty="0"/>
              <a:t>[ which(</a:t>
            </a:r>
            <a:r>
              <a:rPr lang="en-US" dirty="0" err="1"/>
              <a:t>gucplant.Aseries$Species</a:t>
            </a:r>
            <a:r>
              <a:rPr lang="en-US" dirty="0"/>
              <a:t> == </a:t>
            </a:r>
            <a:r>
              <a:rPr lang="en-US" dirty="0">
                <a:solidFill>
                  <a:srgbClr val="00B050"/>
                </a:solidFill>
              </a:rPr>
              <a:t>"Juncus"</a:t>
            </a:r>
            <a:r>
              <a:rPr lang="en-US" dirty="0"/>
              <a:t>), ]</a:t>
            </a:r>
          </a:p>
          <a:p>
            <a:r>
              <a:rPr lang="en-US" dirty="0"/>
              <a:t>Panicum &lt;- </a:t>
            </a:r>
            <a:r>
              <a:rPr lang="en-US" dirty="0" err="1"/>
              <a:t>gucplant.Aseries</a:t>
            </a:r>
            <a:r>
              <a:rPr lang="en-US" dirty="0"/>
              <a:t>[ which(</a:t>
            </a:r>
            <a:r>
              <a:rPr lang="en-US" dirty="0" err="1"/>
              <a:t>gucplant.Aseries$Species</a:t>
            </a:r>
            <a:r>
              <a:rPr lang="en-US" dirty="0"/>
              <a:t> == </a:t>
            </a:r>
            <a:r>
              <a:rPr lang="en-US" dirty="0">
                <a:solidFill>
                  <a:srgbClr val="00B050"/>
                </a:solidFill>
              </a:rPr>
              <a:t>"Panicum"</a:t>
            </a:r>
            <a:r>
              <a:rPr lang="en-US" dirty="0"/>
              <a:t>), ]</a:t>
            </a:r>
          </a:p>
          <a:p>
            <a:r>
              <a:rPr lang="en-US" dirty="0"/>
              <a:t>Pontederia &lt;- </a:t>
            </a:r>
            <a:r>
              <a:rPr lang="en-US" dirty="0" err="1"/>
              <a:t>gucplant.Aseries</a:t>
            </a:r>
            <a:r>
              <a:rPr lang="en-US" dirty="0"/>
              <a:t>[ which(</a:t>
            </a:r>
            <a:r>
              <a:rPr lang="en-US" dirty="0" err="1"/>
              <a:t>gucplant.Aseries$Species</a:t>
            </a:r>
            <a:r>
              <a:rPr lang="en-US" dirty="0"/>
              <a:t> == </a:t>
            </a:r>
            <a:r>
              <a:rPr lang="en-US" dirty="0">
                <a:solidFill>
                  <a:srgbClr val="00B050"/>
                </a:solidFill>
              </a:rPr>
              <a:t>"Pontederia"</a:t>
            </a:r>
            <a:r>
              <a:rPr lang="en-US" dirty="0"/>
              <a:t>), ]</a:t>
            </a:r>
          </a:p>
          <a:p>
            <a:endParaRPr lang="en-US" dirty="0"/>
          </a:p>
          <a:p>
            <a:r>
              <a:rPr lang="en-US" dirty="0" err="1"/>
              <a:t>Juncus.reg</a:t>
            </a:r>
            <a:r>
              <a:rPr lang="en-US" dirty="0"/>
              <a:t> &lt;- </a:t>
            </a:r>
            <a:r>
              <a:rPr lang="en-US" dirty="0" err="1"/>
              <a:t>lm</a:t>
            </a:r>
            <a:r>
              <a:rPr lang="en-US" dirty="0"/>
              <a:t>(</a:t>
            </a:r>
            <a:r>
              <a:rPr lang="en-US" dirty="0" err="1"/>
              <a:t>Juncus$RootLength</a:t>
            </a:r>
            <a:r>
              <a:rPr lang="en-US" dirty="0"/>
              <a:t> ~ </a:t>
            </a:r>
            <a:r>
              <a:rPr lang="en-US" dirty="0" err="1"/>
              <a:t>Juncus$ShootLength</a:t>
            </a:r>
            <a:r>
              <a:rPr lang="en-US" dirty="0"/>
              <a:t>)</a:t>
            </a:r>
          </a:p>
          <a:p>
            <a:r>
              <a:rPr lang="en-US" dirty="0" err="1"/>
              <a:t>Panicum.reg</a:t>
            </a:r>
            <a:r>
              <a:rPr lang="en-US" dirty="0"/>
              <a:t> &lt;- </a:t>
            </a:r>
            <a:r>
              <a:rPr lang="en-US" dirty="0" err="1"/>
              <a:t>lm</a:t>
            </a:r>
            <a:r>
              <a:rPr lang="en-US" dirty="0"/>
              <a:t>(</a:t>
            </a:r>
            <a:r>
              <a:rPr lang="en-US" dirty="0" err="1"/>
              <a:t>Panicum$RootLength</a:t>
            </a:r>
            <a:r>
              <a:rPr lang="en-US" dirty="0"/>
              <a:t> ~ </a:t>
            </a:r>
            <a:r>
              <a:rPr lang="en-US" dirty="0" err="1"/>
              <a:t>Panicum$ShootLength</a:t>
            </a:r>
            <a:r>
              <a:rPr lang="en-US" dirty="0"/>
              <a:t>)</a:t>
            </a:r>
          </a:p>
          <a:p>
            <a:r>
              <a:rPr lang="en-US" dirty="0" err="1"/>
              <a:t>Pontederia.reg</a:t>
            </a:r>
            <a:r>
              <a:rPr lang="en-US" dirty="0"/>
              <a:t> &lt;- </a:t>
            </a:r>
            <a:r>
              <a:rPr lang="en-US" dirty="0" err="1"/>
              <a:t>lm</a:t>
            </a:r>
            <a:r>
              <a:rPr lang="en-US" dirty="0"/>
              <a:t>(</a:t>
            </a:r>
            <a:r>
              <a:rPr lang="en-US" dirty="0" err="1"/>
              <a:t>Pontederia$RootLength</a:t>
            </a:r>
            <a:r>
              <a:rPr lang="en-US" dirty="0"/>
              <a:t> ~ </a:t>
            </a:r>
            <a:r>
              <a:rPr lang="en-US" dirty="0" err="1"/>
              <a:t>Pontederia$ShootLength</a:t>
            </a:r>
            <a:r>
              <a:rPr lang="en-US" dirty="0"/>
              <a:t>)</a:t>
            </a:r>
          </a:p>
          <a:p>
            <a:endParaRPr lang="en-US" dirty="0"/>
          </a:p>
          <a:p>
            <a:r>
              <a:rPr lang="en-US" dirty="0" err="1"/>
              <a:t>abline</a:t>
            </a:r>
            <a:r>
              <a:rPr lang="en-US" dirty="0"/>
              <a:t>(</a:t>
            </a:r>
            <a:r>
              <a:rPr lang="en-US" dirty="0" err="1"/>
              <a:t>Juncus.reg</a:t>
            </a:r>
            <a:r>
              <a:rPr lang="en-US" dirty="0"/>
              <a:t>, col=</a:t>
            </a:r>
            <a:r>
              <a:rPr lang="en-US" dirty="0">
                <a:solidFill>
                  <a:srgbClr val="00B050"/>
                </a:solidFill>
              </a:rPr>
              <a:t>"black"</a:t>
            </a:r>
            <a:r>
              <a:rPr lang="en-US" dirty="0"/>
              <a:t>)</a:t>
            </a:r>
          </a:p>
          <a:p>
            <a:r>
              <a:rPr lang="en-US" dirty="0" err="1"/>
              <a:t>abline</a:t>
            </a:r>
            <a:r>
              <a:rPr lang="en-US" dirty="0"/>
              <a:t>(</a:t>
            </a:r>
            <a:r>
              <a:rPr lang="en-US" dirty="0" err="1"/>
              <a:t>Panicum.reg</a:t>
            </a:r>
            <a:r>
              <a:rPr lang="en-US" dirty="0"/>
              <a:t>, col=</a:t>
            </a:r>
            <a:r>
              <a:rPr lang="en-US" dirty="0">
                <a:solidFill>
                  <a:srgbClr val="00B050"/>
                </a:solidFill>
              </a:rPr>
              <a:t>"red"</a:t>
            </a:r>
            <a:r>
              <a:rPr lang="en-US" dirty="0"/>
              <a:t>,</a:t>
            </a:r>
            <a:r>
              <a:rPr lang="en-US" dirty="0">
                <a:solidFill>
                  <a:srgbClr val="00B050"/>
                </a:solidFill>
              </a:rPr>
              <a:t> </a:t>
            </a:r>
            <a:r>
              <a:rPr lang="en-US" dirty="0" err="1"/>
              <a:t>lty</a:t>
            </a:r>
            <a:r>
              <a:rPr lang="en-US" dirty="0"/>
              <a:t>=</a:t>
            </a:r>
            <a:r>
              <a:rPr lang="en-US" dirty="0">
                <a:solidFill>
                  <a:srgbClr val="0070C0"/>
                </a:solidFill>
              </a:rPr>
              <a:t>2</a:t>
            </a:r>
            <a:r>
              <a:rPr lang="en-US" dirty="0"/>
              <a:t>)</a:t>
            </a:r>
          </a:p>
          <a:p>
            <a:r>
              <a:rPr lang="en-US" dirty="0" err="1"/>
              <a:t>abline</a:t>
            </a:r>
            <a:r>
              <a:rPr lang="en-US" dirty="0"/>
              <a:t>(</a:t>
            </a:r>
            <a:r>
              <a:rPr lang="en-US" dirty="0" err="1"/>
              <a:t>Pontederia.reg</a:t>
            </a:r>
            <a:r>
              <a:rPr lang="en-US" dirty="0"/>
              <a:t>, col=</a:t>
            </a:r>
            <a:r>
              <a:rPr lang="en-US" dirty="0">
                <a:solidFill>
                  <a:srgbClr val="00B050"/>
                </a:solidFill>
              </a:rPr>
              <a:t>"green"</a:t>
            </a:r>
            <a:r>
              <a:rPr lang="en-US" dirty="0"/>
              <a:t>, </a:t>
            </a:r>
            <a:r>
              <a:rPr lang="en-US" dirty="0" err="1"/>
              <a:t>lty</a:t>
            </a:r>
            <a:r>
              <a:rPr lang="en-US" dirty="0"/>
              <a:t>=</a:t>
            </a:r>
            <a:r>
              <a:rPr lang="en-US" dirty="0">
                <a:solidFill>
                  <a:srgbClr val="0070C0"/>
                </a:solidFill>
              </a:rPr>
              <a:t>3</a:t>
            </a:r>
            <a:r>
              <a:rPr lang="en-US" dirty="0"/>
              <a:t>)</a:t>
            </a:r>
          </a:p>
          <a:p>
            <a:r>
              <a:rPr lang="en-US" dirty="0"/>
              <a:t>```</a:t>
            </a:r>
          </a:p>
        </p:txBody>
      </p:sp>
      <p:pic>
        <p:nvPicPr>
          <p:cNvPr id="8" name="Picture 7" descr="Chart, scatter chart&#10;&#10;Description automatically generated">
            <a:extLst>
              <a:ext uri="{FF2B5EF4-FFF2-40B4-BE49-F238E27FC236}">
                <a16:creationId xmlns:a16="http://schemas.microsoft.com/office/drawing/2014/main" id="{68A0ED39-C6DF-DDA5-F3A9-7A14EA34B16F}"/>
              </a:ext>
            </a:extLst>
          </p:cNvPr>
          <p:cNvPicPr>
            <a:picLocks noChangeAspect="1"/>
          </p:cNvPicPr>
          <p:nvPr/>
        </p:nvPicPr>
        <p:blipFill>
          <a:blip r:embed="rId3"/>
          <a:stretch>
            <a:fillRect/>
          </a:stretch>
        </p:blipFill>
        <p:spPr>
          <a:xfrm>
            <a:off x="4929188" y="1659082"/>
            <a:ext cx="7257218" cy="4486275"/>
          </a:xfrm>
          <a:prstGeom prst="rect">
            <a:avLst/>
          </a:prstGeom>
        </p:spPr>
      </p:pic>
    </p:spTree>
    <p:extLst>
      <p:ext uri="{BB962C8B-B14F-4D97-AF65-F5344CB8AC3E}">
        <p14:creationId xmlns:p14="http://schemas.microsoft.com/office/powerpoint/2010/main" val="160649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DB46-E488-22F3-F7B1-0FB9057210B9}"/>
              </a:ext>
            </a:extLst>
          </p:cNvPr>
          <p:cNvSpPr>
            <a:spLocks noGrp="1"/>
          </p:cNvSpPr>
          <p:nvPr>
            <p:ph type="title"/>
          </p:nvPr>
        </p:nvSpPr>
        <p:spPr/>
        <p:txBody>
          <a:bodyPr/>
          <a:lstStyle/>
          <a:p>
            <a:r>
              <a:rPr lang="en-US"/>
              <a:t>Plotting Growth </a:t>
            </a:r>
            <a:endParaRPr lang="en-US" dirty="0"/>
          </a:p>
        </p:txBody>
      </p:sp>
      <p:sp>
        <p:nvSpPr>
          <p:cNvPr id="4" name="Text Placeholder 3">
            <a:extLst>
              <a:ext uri="{FF2B5EF4-FFF2-40B4-BE49-F238E27FC236}">
                <a16:creationId xmlns:a16="http://schemas.microsoft.com/office/drawing/2014/main" id="{BAE119FA-4D3D-BB65-5D4B-4C6511191BB9}"/>
              </a:ext>
            </a:extLst>
          </p:cNvPr>
          <p:cNvSpPr>
            <a:spLocks noGrp="1"/>
          </p:cNvSpPr>
          <p:nvPr>
            <p:ph type="body" sz="half" idx="2"/>
          </p:nvPr>
        </p:nvSpPr>
        <p:spPr>
          <a:xfrm>
            <a:off x="0" y="2057400"/>
            <a:ext cx="4772025" cy="4343400"/>
          </a:xfrm>
        </p:spPr>
        <p:txBody>
          <a:bodyPr>
            <a:normAutofit lnSpcReduction="10000"/>
          </a:bodyPr>
          <a:lstStyle/>
          <a:p>
            <a:r>
              <a:rPr lang="en-US"/>
              <a:t>```{r}</a:t>
            </a:r>
          </a:p>
          <a:p>
            <a:r>
              <a:rPr lang="en-US"/>
              <a:t>gucplantbytankB1r &lt;- ggplot(data = gucplant, aes(x=gucplant$Date, y=gucplant$B1.r)) +</a:t>
            </a:r>
          </a:p>
          <a:p>
            <a:r>
              <a:rPr lang="en-US"/>
              <a:t>  geom_point(color=</a:t>
            </a:r>
            <a:r>
              <a:rPr lang="en-US">
                <a:solidFill>
                  <a:srgbClr val="00B050"/>
                </a:solidFill>
              </a:rPr>
              <a:t>"Blue", </a:t>
            </a:r>
            <a:r>
              <a:rPr lang="en-US"/>
              <a:t>linewidth=</a:t>
            </a:r>
            <a:r>
              <a:rPr lang="en-US">
                <a:solidFill>
                  <a:schemeClr val="accent1"/>
                </a:solidFill>
              </a:rPr>
              <a:t>2</a:t>
            </a:r>
            <a:r>
              <a:rPr lang="en-US"/>
              <a:t>, alpha=</a:t>
            </a:r>
            <a:r>
              <a:rPr lang="en-US">
                <a:solidFill>
                  <a:schemeClr val="accent1"/>
                </a:solidFill>
              </a:rPr>
              <a:t>0.9</a:t>
            </a:r>
            <a:r>
              <a:rPr lang="en-US"/>
              <a:t>) +</a:t>
            </a:r>
          </a:p>
          <a:p>
            <a:r>
              <a:rPr lang="en-US"/>
              <a:t>  theme_ipsum() +</a:t>
            </a:r>
          </a:p>
          <a:p>
            <a:r>
              <a:rPr lang="en-US"/>
              <a:t>  theme(axis.text.x = element_text(size = </a:t>
            </a:r>
            <a:r>
              <a:rPr lang="en-US">
                <a:solidFill>
                  <a:schemeClr val="accent1"/>
                </a:solidFill>
              </a:rPr>
              <a:t>8</a:t>
            </a:r>
            <a:r>
              <a:rPr lang="en-US"/>
              <a:t>))</a:t>
            </a:r>
          </a:p>
          <a:p>
            <a:r>
              <a:rPr lang="en-US"/>
              <a:t>gucplantbytankB1r</a:t>
            </a:r>
          </a:p>
          <a:p>
            <a:endParaRPr lang="en-US"/>
          </a:p>
          <a:p>
            <a:r>
              <a:rPr lang="en-US"/>
              <a:t>ggarrange(gucplantbytankB1r + rremove(</a:t>
            </a:r>
            <a:r>
              <a:rPr lang="en-US">
                <a:solidFill>
                  <a:srgbClr val="00B050"/>
                </a:solidFill>
              </a:rPr>
              <a:t>"x.text"</a:t>
            </a:r>
            <a:r>
              <a:rPr lang="en-US"/>
              <a:t>), gucplantbytankB2r + rremove(</a:t>
            </a:r>
            <a:r>
              <a:rPr lang="en-US">
                <a:solidFill>
                  <a:srgbClr val="00B050"/>
                </a:solidFill>
              </a:rPr>
              <a:t>"x.text"</a:t>
            </a:r>
            <a:r>
              <a:rPr lang="en-US"/>
              <a:t>),</a:t>
            </a:r>
            <a:r>
              <a:rPr lang="en-US">
                <a:solidFill>
                  <a:srgbClr val="00B050"/>
                </a:solidFill>
              </a:rPr>
              <a:t> </a:t>
            </a:r>
            <a:r>
              <a:rPr lang="en-US"/>
              <a:t>gucplantbytankB3r + rremove(</a:t>
            </a:r>
            <a:r>
              <a:rPr lang="en-US">
                <a:solidFill>
                  <a:schemeClr val="accent6"/>
                </a:solidFill>
              </a:rPr>
              <a:t>"x.text"</a:t>
            </a:r>
            <a:r>
              <a:rPr lang="en-US"/>
              <a:t>),</a:t>
            </a:r>
          </a:p>
          <a:p>
            <a:r>
              <a:rPr lang="en-US"/>
              <a:t>          labels = c(</a:t>
            </a:r>
            <a:r>
              <a:rPr lang="en-US">
                <a:solidFill>
                  <a:srgbClr val="00B050"/>
                </a:solidFill>
              </a:rPr>
              <a:t>"A", "B", "C"</a:t>
            </a:r>
            <a:r>
              <a:rPr lang="en-US"/>
              <a:t>), </a:t>
            </a:r>
          </a:p>
          <a:p>
            <a:r>
              <a:rPr lang="en-US"/>
              <a:t>          ncol =</a:t>
            </a:r>
            <a:r>
              <a:rPr lang="en-US">
                <a:solidFill>
                  <a:schemeClr val="accent1"/>
                </a:solidFill>
              </a:rPr>
              <a:t>2</a:t>
            </a:r>
            <a:r>
              <a:rPr lang="en-US"/>
              <a:t>, nrow =</a:t>
            </a:r>
            <a:r>
              <a:rPr lang="en-US">
                <a:solidFill>
                  <a:schemeClr val="accent1"/>
                </a:solidFill>
              </a:rPr>
              <a:t>2</a:t>
            </a:r>
            <a:r>
              <a:rPr lang="en-US"/>
              <a:t>)</a:t>
            </a:r>
          </a:p>
          <a:p>
            <a:r>
              <a:rPr lang="en-US"/>
              <a:t>```</a:t>
            </a:r>
            <a:endParaRPr lang="en-US" dirty="0"/>
          </a:p>
        </p:txBody>
      </p:sp>
      <p:pic>
        <p:nvPicPr>
          <p:cNvPr id="6" name="Picture 5" descr="Chart&#10;&#10;Description automatically generated">
            <a:extLst>
              <a:ext uri="{FF2B5EF4-FFF2-40B4-BE49-F238E27FC236}">
                <a16:creationId xmlns:a16="http://schemas.microsoft.com/office/drawing/2014/main" id="{A925C973-46E0-CE9C-507E-4201E27B24A4}"/>
              </a:ext>
            </a:extLst>
          </p:cNvPr>
          <p:cNvPicPr>
            <a:picLocks noChangeAspect="1"/>
          </p:cNvPicPr>
          <p:nvPr/>
        </p:nvPicPr>
        <p:blipFill>
          <a:blip r:embed="rId3"/>
          <a:stretch>
            <a:fillRect/>
          </a:stretch>
        </p:blipFill>
        <p:spPr>
          <a:xfrm>
            <a:off x="4595813" y="2369695"/>
            <a:ext cx="7462837" cy="4313960"/>
          </a:xfrm>
          <a:prstGeom prst="rect">
            <a:avLst/>
          </a:prstGeom>
        </p:spPr>
      </p:pic>
    </p:spTree>
    <p:extLst>
      <p:ext uri="{BB962C8B-B14F-4D97-AF65-F5344CB8AC3E}">
        <p14:creationId xmlns:p14="http://schemas.microsoft.com/office/powerpoint/2010/main" val="379120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7D8A2F-177D-7D6C-D465-BBCA6F185627}"/>
              </a:ext>
            </a:extLst>
          </p:cNvPr>
          <p:cNvSpPr>
            <a:spLocks noGrp="1"/>
          </p:cNvSpPr>
          <p:nvPr>
            <p:ph type="title"/>
          </p:nvPr>
        </p:nvSpPr>
        <p:spPr/>
        <p:txBody>
          <a:bodyPr/>
          <a:lstStyle/>
          <a:p>
            <a:r>
              <a:rPr lang="en-US"/>
              <a:t>Pairwise Testing</a:t>
            </a:r>
            <a:endParaRPr lang="en-US" dirty="0"/>
          </a:p>
        </p:txBody>
      </p:sp>
      <p:sp>
        <p:nvSpPr>
          <p:cNvPr id="6" name="Text Placeholder 5">
            <a:extLst>
              <a:ext uri="{FF2B5EF4-FFF2-40B4-BE49-F238E27FC236}">
                <a16:creationId xmlns:a16="http://schemas.microsoft.com/office/drawing/2014/main" id="{1D591F80-89CE-0153-087B-9F08D6E7DEBB}"/>
              </a:ext>
            </a:extLst>
          </p:cNvPr>
          <p:cNvSpPr>
            <a:spLocks noGrp="1"/>
          </p:cNvSpPr>
          <p:nvPr>
            <p:ph type="body" sz="half" idx="2"/>
          </p:nvPr>
        </p:nvSpPr>
        <p:spPr>
          <a:xfrm>
            <a:off x="0" y="2057400"/>
            <a:ext cx="4772025" cy="4800600"/>
          </a:xfrm>
        </p:spPr>
        <p:txBody>
          <a:bodyPr/>
          <a:lstStyle/>
          <a:p>
            <a:r>
              <a:rPr lang="en-US"/>
              <a:t>```{r}</a:t>
            </a:r>
          </a:p>
          <a:p>
            <a:r>
              <a:rPr lang="en-US"/>
              <a:t>plt2 &lt;- ggbetweenstats(</a:t>
            </a:r>
          </a:p>
          <a:p>
            <a:r>
              <a:rPr lang="en-US"/>
              <a:t>  data = gucplant.Aseries,</a:t>
            </a:r>
          </a:p>
          <a:p>
            <a:r>
              <a:rPr lang="en-US"/>
              <a:t>  x = Species,</a:t>
            </a:r>
          </a:p>
          <a:p>
            <a:r>
              <a:rPr lang="en-US"/>
              <a:t>  y = ShootLength, </a:t>
            </a:r>
          </a:p>
          <a:p>
            <a:r>
              <a:rPr lang="en-US"/>
              <a:t>  ylab=</a:t>
            </a:r>
            <a:r>
              <a:rPr lang="en-US">
                <a:solidFill>
                  <a:srgbClr val="00B050"/>
                </a:solidFill>
              </a:rPr>
              <a:t>"Shoot Length"</a:t>
            </a:r>
          </a:p>
          <a:p>
            <a:r>
              <a:rPr lang="en-US"/>
              <a:t>)</a:t>
            </a:r>
          </a:p>
          <a:p>
            <a:endParaRPr lang="en-US"/>
          </a:p>
          <a:p>
            <a:r>
              <a:rPr lang="en-US"/>
              <a:t>plt2</a:t>
            </a:r>
          </a:p>
          <a:p>
            <a:r>
              <a:rPr lang="en-US"/>
              <a:t>```</a:t>
            </a:r>
            <a:endParaRPr lang="en-US" dirty="0"/>
          </a:p>
        </p:txBody>
      </p:sp>
      <p:pic>
        <p:nvPicPr>
          <p:cNvPr id="8" name="Picture 7" descr="Chart&#10;&#10;Description automatically generated">
            <a:extLst>
              <a:ext uri="{FF2B5EF4-FFF2-40B4-BE49-F238E27FC236}">
                <a16:creationId xmlns:a16="http://schemas.microsoft.com/office/drawing/2014/main" id="{D94B6E98-B7B3-5BA8-77C0-DA635AD54229}"/>
              </a:ext>
            </a:extLst>
          </p:cNvPr>
          <p:cNvPicPr>
            <a:picLocks noChangeAspect="1"/>
          </p:cNvPicPr>
          <p:nvPr/>
        </p:nvPicPr>
        <p:blipFill>
          <a:blip r:embed="rId3"/>
          <a:stretch>
            <a:fillRect/>
          </a:stretch>
        </p:blipFill>
        <p:spPr>
          <a:xfrm>
            <a:off x="3851275" y="1257300"/>
            <a:ext cx="7772400" cy="4804948"/>
          </a:xfrm>
          <a:prstGeom prst="rect">
            <a:avLst/>
          </a:prstGeom>
        </p:spPr>
      </p:pic>
    </p:spTree>
    <p:extLst>
      <p:ext uri="{BB962C8B-B14F-4D97-AF65-F5344CB8AC3E}">
        <p14:creationId xmlns:p14="http://schemas.microsoft.com/office/powerpoint/2010/main" val="239257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8265-E2AB-83B1-1AF1-324598CF695B}"/>
              </a:ext>
            </a:extLst>
          </p:cNvPr>
          <p:cNvSpPr>
            <a:spLocks noGrp="1"/>
          </p:cNvSpPr>
          <p:nvPr>
            <p:ph type="title"/>
          </p:nvPr>
        </p:nvSpPr>
        <p:spPr>
          <a:xfrm>
            <a:off x="838199" y="114906"/>
            <a:ext cx="10515600" cy="1325563"/>
          </a:xfrm>
        </p:spPr>
        <p:txBody>
          <a:bodyPr/>
          <a:lstStyle/>
          <a:p>
            <a:r>
              <a:rPr lang="en-US" dirty="0"/>
              <a:t>ANOVA and Tukey for Species x Species</a:t>
            </a:r>
          </a:p>
        </p:txBody>
      </p:sp>
      <p:pic>
        <p:nvPicPr>
          <p:cNvPr id="5" name="Picture 4" descr="Graphical user interface, text, application, Teams&#10;&#10;Description automatically generated">
            <a:extLst>
              <a:ext uri="{FF2B5EF4-FFF2-40B4-BE49-F238E27FC236}">
                <a16:creationId xmlns:a16="http://schemas.microsoft.com/office/drawing/2014/main" id="{A0875081-B961-4E7F-920D-52EA408F2422}"/>
              </a:ext>
            </a:extLst>
          </p:cNvPr>
          <p:cNvPicPr>
            <a:picLocks noChangeAspect="1"/>
          </p:cNvPicPr>
          <p:nvPr/>
        </p:nvPicPr>
        <p:blipFill>
          <a:blip r:embed="rId3"/>
          <a:stretch>
            <a:fillRect/>
          </a:stretch>
        </p:blipFill>
        <p:spPr>
          <a:xfrm>
            <a:off x="366712" y="1440469"/>
            <a:ext cx="11458575" cy="4641676"/>
          </a:xfrm>
          <a:prstGeom prst="rect">
            <a:avLst/>
          </a:prstGeom>
        </p:spPr>
      </p:pic>
    </p:spTree>
    <p:extLst>
      <p:ext uri="{BB962C8B-B14F-4D97-AF65-F5344CB8AC3E}">
        <p14:creationId xmlns:p14="http://schemas.microsoft.com/office/powerpoint/2010/main" val="69582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C69B-8002-02A5-F653-B4CF4FCFD76B}"/>
              </a:ext>
            </a:extLst>
          </p:cNvPr>
          <p:cNvSpPr>
            <a:spLocks noGrp="1"/>
          </p:cNvSpPr>
          <p:nvPr>
            <p:ph type="title"/>
          </p:nvPr>
        </p:nvSpPr>
        <p:spPr/>
        <p:txBody>
          <a:bodyPr/>
          <a:lstStyle/>
          <a:p>
            <a:r>
              <a:rPr lang="en-US"/>
              <a:t>Anova for Tank x Tank </a:t>
            </a:r>
            <a:endParaRPr lang="en-US" dirty="0"/>
          </a:p>
        </p:txBody>
      </p:sp>
      <p:pic>
        <p:nvPicPr>
          <p:cNvPr id="4" name="Content Placeholder 3" descr="Graphical user interface, text, application, Teams&#10;&#10;Description automatically generated">
            <a:extLst>
              <a:ext uri="{FF2B5EF4-FFF2-40B4-BE49-F238E27FC236}">
                <a16:creationId xmlns:a16="http://schemas.microsoft.com/office/drawing/2014/main" id="{81642784-6BC3-D778-EF69-A7293BD957A1}"/>
              </a:ext>
            </a:extLst>
          </p:cNvPr>
          <p:cNvPicPr>
            <a:picLocks noGrp="1" noChangeAspect="1"/>
          </p:cNvPicPr>
          <p:nvPr>
            <p:ph idx="1"/>
          </p:nvPr>
        </p:nvPicPr>
        <p:blipFill>
          <a:blip r:embed="rId3"/>
          <a:stretch>
            <a:fillRect/>
          </a:stretch>
        </p:blipFill>
        <p:spPr>
          <a:xfrm>
            <a:off x="838200" y="2015452"/>
            <a:ext cx="10515600" cy="3971683"/>
          </a:xfrm>
          <a:prstGeom prst="rect">
            <a:avLst/>
          </a:prstGeom>
        </p:spPr>
      </p:pic>
    </p:spTree>
    <p:extLst>
      <p:ext uri="{BB962C8B-B14F-4D97-AF65-F5344CB8AC3E}">
        <p14:creationId xmlns:p14="http://schemas.microsoft.com/office/powerpoint/2010/main" val="2202482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1374</Words>
  <Application>Microsoft Macintosh PowerPoint</Application>
  <PresentationFormat>Widescreen</PresentationFormat>
  <Paragraphs>77</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Nitrogen and Phosphorus Remediation in Mesocosm Floating Treatment Wetlands receiving Municipal and Aquacultural Wastewater</vt:lpstr>
      <vt:lpstr>Background Project Information</vt:lpstr>
      <vt:lpstr>PowerPoint Presentation</vt:lpstr>
      <vt:lpstr>Data Organization</vt:lpstr>
      <vt:lpstr>Correlation Plot</vt:lpstr>
      <vt:lpstr>Plotting Growth </vt:lpstr>
      <vt:lpstr>Pairwise Testing</vt:lpstr>
      <vt:lpstr>ANOVA and Tukey for Species x Species</vt:lpstr>
      <vt:lpstr>Anova for Tank x Tank </vt:lpstr>
      <vt:lpstr>Summary </vt:lpstr>
      <vt:lpstr>Github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 6220: Practical Computing Final Project</dc:title>
  <dc:creator>Barnes, Matthew</dc:creator>
  <cp:lastModifiedBy>Barnes, Matthew</cp:lastModifiedBy>
  <cp:revision>33</cp:revision>
  <dcterms:created xsi:type="dcterms:W3CDTF">2022-11-30T18:25:26Z</dcterms:created>
  <dcterms:modified xsi:type="dcterms:W3CDTF">2022-12-07T23:29:04Z</dcterms:modified>
</cp:coreProperties>
</file>