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4"/>
  </p:normalViewPr>
  <p:slideViewPr>
    <p:cSldViewPr snapToGrid="0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BF43-DF3D-F70E-DDD9-6EA85E14C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5DBB0-803A-093A-DF7F-3C37C40C3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D82EC-A93B-1020-FF39-B39FC97B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562E-BC32-B843-9BB2-A9CE5A5D38F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E96C2-4D1A-82EC-AB03-40C5947C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0F7A3-DB30-97FA-CDA2-649D9C50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212F-890C-4E4F-B298-FEDAE074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B35-8919-4C82-AC19-32C0B372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03C30-4A93-3B04-946D-6A1E1B132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CF8A5-EA11-4AC6-17C1-C9683B2F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562E-BC32-B843-9BB2-A9CE5A5D38F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97B21-607D-56A5-6309-30EAC57F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12894-46F6-DBE0-411E-D88EF972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212F-890C-4E4F-B298-FEDAE074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9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9A3E4-BC58-613B-2109-1AC0CD0A3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761C4-7B79-3444-E33F-642C9F070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A9697-21E7-C73F-0FDA-F3FD40F5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562E-BC32-B843-9BB2-A9CE5A5D38F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21461-2B0B-1B9F-B1FB-EC486EB1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5D0B2-6930-513D-87FD-730FCE80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212F-890C-4E4F-B298-FEDAE074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1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1B8A-6F5B-3705-45B2-A745B68B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A868A-047F-3B55-676A-784E00882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080B4-2E51-7710-FBF9-EB3E11D86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562E-BC32-B843-9BB2-A9CE5A5D38F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89645-6637-5C64-7917-43915D03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61171-D22A-543F-A5B7-11DFDF2F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212F-890C-4E4F-B298-FEDAE074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2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896D-33BB-3F29-7B33-497D872D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6E397-289D-B5AA-13D3-D485026DF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C3B97-15B6-79E0-61EF-DD8B00F1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562E-BC32-B843-9BB2-A9CE5A5D38F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A5C77-B79B-0FA0-FF37-92A40112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32173-6678-17CB-DAE9-42A60ACB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212F-890C-4E4F-B298-FEDAE074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2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0EAF-8D31-3837-172A-DA2ED197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CDF5-8378-B41F-7DC4-E8B926429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9F27F-96C6-25BB-0BD2-DC90F35B6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8E61E-6181-2633-EC9C-A39CB251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562E-BC32-B843-9BB2-A9CE5A5D38F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07619-1A81-2231-ED64-8856C1F8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974B2-EEEB-CDB7-4782-94842B98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212F-890C-4E4F-B298-FEDAE074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6CE9-3D7B-6924-61E3-C02F99A5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94EAC-A1F7-4DF6-9715-3DAB793E2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91C5E-1600-1EB4-F370-D2266A4B5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CA662-DF1A-B329-E03D-7CBC3C161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43E80-36FC-994A-4B8B-7DAEFDA3D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EC7E03-794C-210E-EA9C-A1F3B53D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562E-BC32-B843-9BB2-A9CE5A5D38F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EFB84-98A2-C154-75E4-35EC1B19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72834-4F02-3F3F-0186-AD66C802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212F-890C-4E4F-B298-FEDAE074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7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B67F-DFC5-DDE4-7B03-65BFC728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7F0B7-8818-0F62-E27A-BAD1CFFC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562E-BC32-B843-9BB2-A9CE5A5D38F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665E7-F4AE-B24E-D21C-261A9F39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7AF1E-EBBE-2C1E-C333-B438C3CB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212F-890C-4E4F-B298-FEDAE074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2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CC2069-4CAB-7421-220B-FFF812E2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562E-BC32-B843-9BB2-A9CE5A5D38F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BB4D0-7BBB-EE6D-3279-4A70374E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1B03F-FC9F-CA93-AF84-D8EB8049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212F-890C-4E4F-B298-FEDAE074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6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0531-108B-C758-2F25-9E82D5684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701F0-F7DA-178D-D781-72B920C98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594D2-0AFD-20CB-F7BB-F284FCEC1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38A84-991B-CD41-5FBF-2A31A189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562E-BC32-B843-9BB2-A9CE5A5D38F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BCE98-1FD4-34FB-12B1-FB372E2A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1190C-F3FA-C89E-FA51-49AF623C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212F-890C-4E4F-B298-FEDAE074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8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DE1BB-E36A-A6C3-DBD6-D211F7A9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1CBB3-23A8-05E6-39DE-0B27C8CA8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DE179-0AD7-3F65-B851-8F044B0EF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AEF13-6FEC-ECEA-1550-81824F6E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562E-BC32-B843-9BB2-A9CE5A5D38F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03284-ACCC-EED1-DC32-414FE09B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05198-FB89-EE88-AF03-B1D23FE9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212F-890C-4E4F-B298-FEDAE074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9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776ECB-E948-01F6-BA20-FAC6FEB8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383BB-35B9-15B4-F747-6B8FD046B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D4FD-411A-990A-8843-808A4365C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4562E-BC32-B843-9BB2-A9CE5A5D38F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F2A93-46B5-3E90-50B1-FDB286E6E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FA08E-82F4-9F82-17F9-9EDEA7B05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0212F-890C-4E4F-B298-FEDAE074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0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40DA-0DB3-02DD-2379-830094EA4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BIOL 6220: Practical </a:t>
            </a:r>
            <a:r>
              <a:rPr lang="en-US" dirty="0"/>
              <a:t>Computing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0C15A-7B7A-7176-0DDE-93602A78D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Matthew Barnes </a:t>
            </a:r>
          </a:p>
          <a:p>
            <a:r>
              <a:rPr lang="en-US" dirty="0"/>
              <a:t>Bell Lab </a:t>
            </a:r>
          </a:p>
          <a:p>
            <a:r>
              <a:rPr lang="en-US" dirty="0"/>
              <a:t>MSB Student </a:t>
            </a:r>
          </a:p>
        </p:txBody>
      </p:sp>
    </p:spTree>
    <p:extLst>
      <p:ext uri="{BB962C8B-B14F-4D97-AF65-F5344CB8AC3E}">
        <p14:creationId xmlns:p14="http://schemas.microsoft.com/office/powerpoint/2010/main" val="342110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13809-C2E6-D0B8-4A04-7B30C236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Project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4E56B-DE55-87F9-ED84-A00F1B576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an 8 x 3 design of 150-gallon tanks with 18 plants each</a:t>
            </a:r>
          </a:p>
          <a:p>
            <a:pPr lvl="1"/>
            <a:r>
              <a:rPr lang="en-US" dirty="0"/>
              <a:t>Apart from control</a:t>
            </a:r>
          </a:p>
          <a:p>
            <a:r>
              <a:rPr lang="en-US" dirty="0"/>
              <a:t>Three species in total with treatments of 1,2,3 species per tank plus control</a:t>
            </a:r>
          </a:p>
          <a:p>
            <a:pPr lvl="1"/>
            <a:r>
              <a:rPr lang="en-US" i="1" dirty="0"/>
              <a:t>Juncus effusus, Pontederia cordata, and Panicum virgatum</a:t>
            </a:r>
          </a:p>
          <a:p>
            <a:r>
              <a:rPr lang="en-US" dirty="0"/>
              <a:t>Water source is </a:t>
            </a:r>
            <a:r>
              <a:rPr lang="en-US" dirty="0">
                <a:effectLst/>
                <a:ea typeface="Calibri" panose="020F0502020204030204" pitchFamily="34" charset="0"/>
              </a:rPr>
              <a:t>treated wastewater amended with additional N and P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9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Free Rice Plant Vector - EPS, Illustrator, JPG, PNG, SVG | Template.net">
            <a:extLst>
              <a:ext uri="{FF2B5EF4-FFF2-40B4-BE49-F238E27FC236}">
                <a16:creationId xmlns:a16="http://schemas.microsoft.com/office/drawing/2014/main" id="{DF56CB16-98C2-A18F-E66A-FA6620266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89" y="2671889"/>
            <a:ext cx="1112109" cy="111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Free Rice Plant Vector - EPS, Illustrator, JPG, PNG, SVG | Template.net">
            <a:extLst>
              <a:ext uri="{FF2B5EF4-FFF2-40B4-BE49-F238E27FC236}">
                <a16:creationId xmlns:a16="http://schemas.microsoft.com/office/drawing/2014/main" id="{C5BC7020-2704-149A-82A0-01F69AA16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" y="237198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Free Rice Plant Vector - EPS, Illustrator, JPG, PNG, SVG | Template.net">
            <a:extLst>
              <a:ext uri="{FF2B5EF4-FFF2-40B4-BE49-F238E27FC236}">
                <a16:creationId xmlns:a16="http://schemas.microsoft.com/office/drawing/2014/main" id="{6B324FB8-B5E5-81F5-00CD-A29EC4A1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685" y="2443805"/>
            <a:ext cx="1340193" cy="134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1575F0-4634-FDEB-124B-A028EF8C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Got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E308A7-7C53-B132-D2C1-DE7DF1E2908A}"/>
              </a:ext>
            </a:extLst>
          </p:cNvPr>
          <p:cNvSpPr txBox="1"/>
          <p:nvPr/>
        </p:nvSpPr>
        <p:spPr>
          <a:xfrm>
            <a:off x="247650" y="2002651"/>
            <a:ext cx="266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Preparation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5657A-EA5C-0071-3D25-4C253E57BE3C}"/>
              </a:ext>
            </a:extLst>
          </p:cNvPr>
          <p:cNvSpPr txBox="1"/>
          <p:nvPr/>
        </p:nvSpPr>
        <p:spPr>
          <a:xfrm>
            <a:off x="3307878" y="2002651"/>
            <a:ext cx="266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550C4-DCD0-F5D4-ACAA-17A771FE9919}"/>
              </a:ext>
            </a:extLst>
          </p:cNvPr>
          <p:cNvSpPr txBox="1"/>
          <p:nvPr/>
        </p:nvSpPr>
        <p:spPr>
          <a:xfrm>
            <a:off x="5976938" y="2002651"/>
            <a:ext cx="266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Modification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9F710-A99F-2CCA-11C7-A424A9B8C29E}"/>
              </a:ext>
            </a:extLst>
          </p:cNvPr>
          <p:cNvSpPr txBox="1"/>
          <p:nvPr/>
        </p:nvSpPr>
        <p:spPr>
          <a:xfrm>
            <a:off x="8856229" y="2002651"/>
            <a:ext cx="266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86ACBF-EFB3-BD9E-4F3E-77F220CACFD4}"/>
              </a:ext>
            </a:extLst>
          </p:cNvPr>
          <p:cNvSpPr/>
          <p:nvPr/>
        </p:nvSpPr>
        <p:spPr>
          <a:xfrm>
            <a:off x="258976" y="3669957"/>
            <a:ext cx="2829698" cy="13098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2" name="Picture 18" descr="Poop Daddy | The Emoji Movie Wiki | Fandom">
            <a:extLst>
              <a:ext uri="{FF2B5EF4-FFF2-40B4-BE49-F238E27FC236}">
                <a16:creationId xmlns:a16="http://schemas.microsoft.com/office/drawing/2014/main" id="{D3F58B09-BF57-CF71-5BAB-1BBBA9811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67" y="3669957"/>
            <a:ext cx="1076117" cy="165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mazon.com: Soft Tape Measure Double Scale Body Sewing Flexible Ruler for  Weight Loss Medical Body Measurement Sewing Tailor Craft Vinyl Ruler, Has  Centimetre Scale on Reverse Side 60-inch（White）">
            <a:extLst>
              <a:ext uri="{FF2B5EF4-FFF2-40B4-BE49-F238E27FC236}">
                <a16:creationId xmlns:a16="http://schemas.microsoft.com/office/drawing/2014/main" id="{94DF9A4D-337C-FC64-889B-FA3748EFA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57" y="3529414"/>
            <a:ext cx="2227262" cy="159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Excel: Enable Slash Typing in Spreadsheets">
            <a:extLst>
              <a:ext uri="{FF2B5EF4-FFF2-40B4-BE49-F238E27FC236}">
                <a16:creationId xmlns:a16="http://schemas.microsoft.com/office/drawing/2014/main" id="{C2750930-83D9-5EB8-1A02-F06BCDB50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38" y="3429000"/>
            <a:ext cx="2903023" cy="136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Studio Logo Usage Guidelines - RStudio">
            <a:extLst>
              <a:ext uri="{FF2B5EF4-FFF2-40B4-BE49-F238E27FC236}">
                <a16:creationId xmlns:a16="http://schemas.microsoft.com/office/drawing/2014/main" id="{A420C275-A902-B35D-BD1F-1F8A4FEE8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229" y="3669957"/>
            <a:ext cx="2692792" cy="94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85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7D8A2F-177D-7D6C-D465-BBCA6F18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 Testing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91F80-89CE-0153-087B-9F08D6E7D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057400"/>
            <a:ext cx="4772025" cy="4800600"/>
          </a:xfrm>
        </p:spPr>
        <p:txBody>
          <a:bodyPr/>
          <a:lstStyle/>
          <a:p>
            <a:r>
              <a:rPr lang="en-US" dirty="0"/>
              <a:t>```{r}</a:t>
            </a:r>
          </a:p>
          <a:p>
            <a:r>
              <a:rPr lang="en-US" dirty="0"/>
              <a:t>plt2 &lt;- </a:t>
            </a:r>
            <a:r>
              <a:rPr lang="en-US" dirty="0" err="1"/>
              <a:t>ggbetweenstats</a:t>
            </a:r>
            <a:r>
              <a:rPr lang="en-US" dirty="0"/>
              <a:t>(</a:t>
            </a:r>
          </a:p>
          <a:p>
            <a:r>
              <a:rPr lang="en-US" dirty="0"/>
              <a:t>  data = </a:t>
            </a:r>
            <a:r>
              <a:rPr lang="en-US" dirty="0" err="1"/>
              <a:t>gucplant.Aseries</a:t>
            </a:r>
            <a:r>
              <a:rPr lang="en-US" dirty="0"/>
              <a:t>,</a:t>
            </a:r>
          </a:p>
          <a:p>
            <a:r>
              <a:rPr lang="en-US" dirty="0"/>
              <a:t>  x = Species,</a:t>
            </a:r>
          </a:p>
          <a:p>
            <a:r>
              <a:rPr lang="en-US" dirty="0"/>
              <a:t>  y = </a:t>
            </a:r>
            <a:r>
              <a:rPr lang="en-US" dirty="0" err="1"/>
              <a:t>ShootLength</a:t>
            </a:r>
            <a:r>
              <a:rPr lang="en-US" dirty="0"/>
              <a:t>, </a:t>
            </a:r>
          </a:p>
          <a:p>
            <a:r>
              <a:rPr lang="en-US" dirty="0"/>
              <a:t>  </a:t>
            </a:r>
            <a:r>
              <a:rPr lang="en-US" dirty="0" err="1"/>
              <a:t>ylab</a:t>
            </a:r>
            <a:r>
              <a:rPr lang="en-US" dirty="0"/>
              <a:t>=</a:t>
            </a:r>
            <a:r>
              <a:rPr lang="en-US" dirty="0">
                <a:solidFill>
                  <a:srgbClr val="00B050"/>
                </a:solidFill>
              </a:rPr>
              <a:t>"Shoot Length"</a:t>
            </a:r>
          </a:p>
          <a:p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plt2</a:t>
            </a:r>
          </a:p>
          <a:p>
            <a:r>
              <a:rPr lang="en-US" dirty="0"/>
              <a:t>```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94B6E98-B7B3-5BA8-77C0-DA635AD54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275" y="1257300"/>
            <a:ext cx="7772400" cy="48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D84F58-2EB5-F063-A6BB-21B4B1A1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Plot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DE415E-DD19-8ABE-FF9F-AC47CDF84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057400"/>
            <a:ext cx="4929188" cy="381158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‘’’{r}</a:t>
            </a:r>
          </a:p>
          <a:p>
            <a:r>
              <a:rPr lang="en-US" dirty="0"/>
              <a:t>plot(</a:t>
            </a:r>
            <a:r>
              <a:rPr lang="en-US" dirty="0" err="1"/>
              <a:t>gucplant.Aseries$RootLength</a:t>
            </a:r>
            <a:r>
              <a:rPr lang="en-US" dirty="0"/>
              <a:t> ~ </a:t>
            </a:r>
            <a:r>
              <a:rPr lang="en-US" dirty="0" err="1"/>
              <a:t>gucplant.Aseries$ShootLength</a:t>
            </a:r>
            <a:r>
              <a:rPr lang="en-US" dirty="0"/>
              <a:t>, col=factor(</a:t>
            </a:r>
            <a:r>
              <a:rPr lang="en-US" dirty="0" err="1"/>
              <a:t>gucplant.Aseries$Species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Juncus &lt;- </a:t>
            </a:r>
            <a:r>
              <a:rPr lang="en-US" dirty="0" err="1"/>
              <a:t>gucplant.Aseries</a:t>
            </a:r>
            <a:r>
              <a:rPr lang="en-US" dirty="0"/>
              <a:t>[ which(</a:t>
            </a:r>
            <a:r>
              <a:rPr lang="en-US" dirty="0" err="1"/>
              <a:t>gucplant.Aseries$Species</a:t>
            </a:r>
            <a:r>
              <a:rPr lang="en-US" dirty="0"/>
              <a:t> == </a:t>
            </a:r>
            <a:r>
              <a:rPr lang="en-US" dirty="0">
                <a:solidFill>
                  <a:srgbClr val="00B050"/>
                </a:solidFill>
              </a:rPr>
              <a:t>"Juncus"</a:t>
            </a:r>
            <a:r>
              <a:rPr lang="en-US" dirty="0"/>
              <a:t>), ]</a:t>
            </a:r>
          </a:p>
          <a:p>
            <a:r>
              <a:rPr lang="en-US" dirty="0"/>
              <a:t>Panicum &lt;- </a:t>
            </a:r>
            <a:r>
              <a:rPr lang="en-US" dirty="0" err="1"/>
              <a:t>gucplant.Aseries</a:t>
            </a:r>
            <a:r>
              <a:rPr lang="en-US" dirty="0"/>
              <a:t>[ which(</a:t>
            </a:r>
            <a:r>
              <a:rPr lang="en-US" dirty="0" err="1"/>
              <a:t>gucplant.Aseries$Species</a:t>
            </a:r>
            <a:r>
              <a:rPr lang="en-US" dirty="0"/>
              <a:t> == </a:t>
            </a:r>
            <a:r>
              <a:rPr lang="en-US" dirty="0">
                <a:solidFill>
                  <a:srgbClr val="00B050"/>
                </a:solidFill>
              </a:rPr>
              <a:t>"Panicum"</a:t>
            </a:r>
            <a:r>
              <a:rPr lang="en-US" dirty="0"/>
              <a:t>), ]</a:t>
            </a:r>
          </a:p>
          <a:p>
            <a:r>
              <a:rPr lang="en-US" dirty="0"/>
              <a:t>Pontederia &lt;- </a:t>
            </a:r>
            <a:r>
              <a:rPr lang="en-US" dirty="0" err="1"/>
              <a:t>gucplant.Aseries</a:t>
            </a:r>
            <a:r>
              <a:rPr lang="en-US" dirty="0"/>
              <a:t>[ which(</a:t>
            </a:r>
            <a:r>
              <a:rPr lang="en-US" dirty="0" err="1"/>
              <a:t>gucplant.Aseries$Species</a:t>
            </a:r>
            <a:r>
              <a:rPr lang="en-US" dirty="0"/>
              <a:t> == </a:t>
            </a:r>
            <a:r>
              <a:rPr lang="en-US" dirty="0">
                <a:solidFill>
                  <a:srgbClr val="00B050"/>
                </a:solidFill>
              </a:rPr>
              <a:t>"Pontederia"</a:t>
            </a:r>
            <a:r>
              <a:rPr lang="en-US" dirty="0"/>
              <a:t>), ]</a:t>
            </a:r>
          </a:p>
          <a:p>
            <a:endParaRPr lang="en-US" dirty="0"/>
          </a:p>
          <a:p>
            <a:r>
              <a:rPr lang="en-US" dirty="0" err="1"/>
              <a:t>Juncus.reg</a:t>
            </a:r>
            <a:r>
              <a:rPr lang="en-US" dirty="0"/>
              <a:t> &lt;- </a:t>
            </a: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Juncus$RootLength</a:t>
            </a:r>
            <a:r>
              <a:rPr lang="en-US" dirty="0"/>
              <a:t> ~ </a:t>
            </a:r>
            <a:r>
              <a:rPr lang="en-US" dirty="0" err="1"/>
              <a:t>Juncus$ShootLength</a:t>
            </a:r>
            <a:r>
              <a:rPr lang="en-US" dirty="0"/>
              <a:t>)</a:t>
            </a:r>
          </a:p>
          <a:p>
            <a:r>
              <a:rPr lang="en-US" dirty="0" err="1"/>
              <a:t>Panicum.reg</a:t>
            </a:r>
            <a:r>
              <a:rPr lang="en-US" dirty="0"/>
              <a:t> &lt;- </a:t>
            </a: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Panicum$RootLength</a:t>
            </a:r>
            <a:r>
              <a:rPr lang="en-US" dirty="0"/>
              <a:t> ~ </a:t>
            </a:r>
            <a:r>
              <a:rPr lang="en-US" dirty="0" err="1"/>
              <a:t>Panicum$ShootLength</a:t>
            </a:r>
            <a:r>
              <a:rPr lang="en-US" dirty="0"/>
              <a:t>)</a:t>
            </a:r>
          </a:p>
          <a:p>
            <a:r>
              <a:rPr lang="en-US" dirty="0" err="1"/>
              <a:t>Pontederia.reg</a:t>
            </a:r>
            <a:r>
              <a:rPr lang="en-US" dirty="0"/>
              <a:t> &lt;- </a:t>
            </a: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Pontederia$RootLength</a:t>
            </a:r>
            <a:r>
              <a:rPr lang="en-US" dirty="0"/>
              <a:t> ~ </a:t>
            </a:r>
            <a:r>
              <a:rPr lang="en-US" dirty="0" err="1"/>
              <a:t>Pontederia$ShootLength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abline</a:t>
            </a:r>
            <a:r>
              <a:rPr lang="en-US" dirty="0"/>
              <a:t>(</a:t>
            </a:r>
            <a:r>
              <a:rPr lang="en-US" dirty="0" err="1"/>
              <a:t>Juncus.reg</a:t>
            </a:r>
            <a:r>
              <a:rPr lang="en-US" dirty="0"/>
              <a:t>, col=</a:t>
            </a:r>
            <a:r>
              <a:rPr lang="en-US" dirty="0">
                <a:solidFill>
                  <a:srgbClr val="00B050"/>
                </a:solidFill>
              </a:rPr>
              <a:t>"black"</a:t>
            </a:r>
            <a:r>
              <a:rPr lang="en-US" dirty="0"/>
              <a:t>)</a:t>
            </a:r>
          </a:p>
          <a:p>
            <a:r>
              <a:rPr lang="en-US" dirty="0" err="1"/>
              <a:t>abline</a:t>
            </a:r>
            <a:r>
              <a:rPr lang="en-US" dirty="0"/>
              <a:t>(</a:t>
            </a:r>
            <a:r>
              <a:rPr lang="en-US" dirty="0" err="1"/>
              <a:t>Panicum.reg</a:t>
            </a:r>
            <a:r>
              <a:rPr lang="en-US" dirty="0"/>
              <a:t>, col=</a:t>
            </a:r>
            <a:r>
              <a:rPr lang="en-US" dirty="0">
                <a:solidFill>
                  <a:srgbClr val="00B050"/>
                </a:solidFill>
              </a:rPr>
              <a:t>"red"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/>
              <a:t>lty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dirty="0"/>
              <a:t>)</a:t>
            </a:r>
          </a:p>
          <a:p>
            <a:r>
              <a:rPr lang="en-US" dirty="0" err="1"/>
              <a:t>abline</a:t>
            </a:r>
            <a:r>
              <a:rPr lang="en-US" dirty="0"/>
              <a:t>(</a:t>
            </a:r>
            <a:r>
              <a:rPr lang="en-US" dirty="0" err="1"/>
              <a:t>Pontederia.reg</a:t>
            </a:r>
            <a:r>
              <a:rPr lang="en-US" dirty="0"/>
              <a:t>, col=</a:t>
            </a:r>
            <a:r>
              <a:rPr lang="en-US" dirty="0">
                <a:solidFill>
                  <a:srgbClr val="00B050"/>
                </a:solidFill>
              </a:rPr>
              <a:t>"green"</a:t>
            </a:r>
            <a:r>
              <a:rPr lang="en-US" dirty="0"/>
              <a:t>, </a:t>
            </a:r>
            <a:r>
              <a:rPr lang="en-US" dirty="0" err="1"/>
              <a:t>lty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)</a:t>
            </a:r>
          </a:p>
          <a:p>
            <a:r>
              <a:rPr lang="en-US" dirty="0"/>
              <a:t>‘’’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68A0ED39-C6DF-DDA5-F3A9-7A14EA34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88" y="1257300"/>
            <a:ext cx="7257218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9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8265-E2AB-83B1-1AF1-324598CF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and Tukey</a:t>
            </a:r>
          </a:p>
        </p:txBody>
      </p:sp>
      <p:pic>
        <p:nvPicPr>
          <p:cNvPr id="5" name="Picture 4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A0875081-B961-4E7F-920D-52EA408F2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440469"/>
            <a:ext cx="11458575" cy="473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2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DB46-E488-22F3-F7B1-0FB90572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Growth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119FA-4D3D-BB65-5D4B-4C6511191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057400"/>
            <a:ext cx="4772025" cy="4343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‘’’{r}</a:t>
            </a:r>
          </a:p>
          <a:p>
            <a:r>
              <a:rPr lang="en-US" dirty="0"/>
              <a:t>gucplantbytankB1r &lt;- </a:t>
            </a:r>
            <a:r>
              <a:rPr lang="en-US" dirty="0" err="1"/>
              <a:t>ggplot</a:t>
            </a:r>
            <a:r>
              <a:rPr lang="en-US" dirty="0"/>
              <a:t>(data = </a:t>
            </a:r>
            <a:r>
              <a:rPr lang="en-US" dirty="0" err="1"/>
              <a:t>gucplant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gucplant$Date</a:t>
            </a:r>
            <a:r>
              <a:rPr lang="en-US" dirty="0"/>
              <a:t>, y=gucplant$B1.r)) +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(color=</a:t>
            </a:r>
            <a:r>
              <a:rPr lang="en-US" dirty="0">
                <a:solidFill>
                  <a:srgbClr val="00B050"/>
                </a:solidFill>
              </a:rPr>
              <a:t>"Blue", </a:t>
            </a:r>
            <a:r>
              <a:rPr lang="en-US" dirty="0"/>
              <a:t>linewidth=</a:t>
            </a:r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/>
              <a:t>, alpha=</a:t>
            </a:r>
            <a:r>
              <a:rPr lang="en-US" dirty="0">
                <a:solidFill>
                  <a:schemeClr val="accent1"/>
                </a:solidFill>
              </a:rPr>
              <a:t>0.9</a:t>
            </a:r>
            <a:r>
              <a:rPr lang="en-US" dirty="0"/>
              <a:t>) +</a:t>
            </a:r>
          </a:p>
          <a:p>
            <a:r>
              <a:rPr lang="en-US" dirty="0"/>
              <a:t>  </a:t>
            </a:r>
            <a:r>
              <a:rPr lang="en-US" dirty="0" err="1"/>
              <a:t>theme_ipsum</a:t>
            </a:r>
            <a:r>
              <a:rPr lang="en-US" dirty="0"/>
              <a:t>() +</a:t>
            </a:r>
          </a:p>
          <a:p>
            <a:r>
              <a:rPr lang="en-US" dirty="0"/>
              <a:t>  theme(</a:t>
            </a:r>
            <a:r>
              <a:rPr lang="en-US" dirty="0" err="1"/>
              <a:t>axis.text.x</a:t>
            </a:r>
            <a:r>
              <a:rPr lang="en-US" dirty="0"/>
              <a:t> = </a:t>
            </a:r>
            <a:r>
              <a:rPr lang="en-US" dirty="0" err="1"/>
              <a:t>element_text</a:t>
            </a:r>
            <a:r>
              <a:rPr lang="en-US" dirty="0"/>
              <a:t>(size = </a:t>
            </a:r>
            <a:r>
              <a:rPr lang="en-US" dirty="0">
                <a:solidFill>
                  <a:schemeClr val="accent1"/>
                </a:solidFill>
              </a:rPr>
              <a:t>8</a:t>
            </a:r>
            <a:r>
              <a:rPr lang="en-US" dirty="0"/>
              <a:t>))</a:t>
            </a:r>
          </a:p>
          <a:p>
            <a:r>
              <a:rPr lang="en-US" dirty="0"/>
              <a:t>gucplantbytankB1r</a:t>
            </a:r>
          </a:p>
          <a:p>
            <a:endParaRPr lang="en-US" dirty="0"/>
          </a:p>
          <a:p>
            <a:r>
              <a:rPr lang="en-US" dirty="0" err="1"/>
              <a:t>ggarrange</a:t>
            </a:r>
            <a:r>
              <a:rPr lang="en-US" dirty="0"/>
              <a:t>(gucplantbytankB1r + </a:t>
            </a:r>
            <a:r>
              <a:rPr lang="en-US" dirty="0" err="1"/>
              <a:t>rremove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x.text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), gucplantbytankB2r + </a:t>
            </a:r>
            <a:r>
              <a:rPr lang="en-US" dirty="0" err="1"/>
              <a:t>rremove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x.text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),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gucplantbytankB3r + </a:t>
            </a:r>
            <a:r>
              <a:rPr lang="en-US" dirty="0" err="1"/>
              <a:t>rremove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 err="1">
                <a:solidFill>
                  <a:schemeClr val="accent6"/>
                </a:solidFill>
              </a:rPr>
              <a:t>x.text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),</a:t>
            </a:r>
          </a:p>
          <a:p>
            <a:r>
              <a:rPr lang="en-US" dirty="0"/>
              <a:t>          labels = c(</a:t>
            </a:r>
            <a:r>
              <a:rPr lang="en-US" dirty="0">
                <a:solidFill>
                  <a:srgbClr val="00B050"/>
                </a:solidFill>
              </a:rPr>
              <a:t>"A", "B", "C"</a:t>
            </a:r>
            <a:r>
              <a:rPr lang="en-US" dirty="0"/>
              <a:t>), </a:t>
            </a:r>
          </a:p>
          <a:p>
            <a:r>
              <a:rPr lang="en-US" dirty="0"/>
              <a:t>          </a:t>
            </a:r>
            <a:r>
              <a:rPr lang="en-US" dirty="0" err="1"/>
              <a:t>ncol</a:t>
            </a:r>
            <a:r>
              <a:rPr lang="en-US" dirty="0"/>
              <a:t> =</a:t>
            </a:r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/>
              <a:t>, </a:t>
            </a:r>
            <a:r>
              <a:rPr lang="en-US" dirty="0" err="1"/>
              <a:t>nrow</a:t>
            </a:r>
            <a:r>
              <a:rPr lang="en-US" dirty="0"/>
              <a:t> =</a:t>
            </a:r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/>
              <a:t>)</a:t>
            </a:r>
          </a:p>
          <a:p>
            <a:r>
              <a:rPr lang="en-US" dirty="0"/>
              <a:t>‘’’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A925C973-46E0-CE9C-507E-4201E27B2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813" y="2369695"/>
            <a:ext cx="7462837" cy="431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0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A7574D-FDBF-54E7-E6C2-D0811241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277B0-7826-417A-7867-81B19EE20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/Matt9120/PracComp2022</a:t>
            </a:r>
          </a:p>
        </p:txBody>
      </p:sp>
    </p:spTree>
    <p:extLst>
      <p:ext uri="{BB962C8B-B14F-4D97-AF65-F5344CB8AC3E}">
        <p14:creationId xmlns:p14="http://schemas.microsoft.com/office/powerpoint/2010/main" val="2176917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412</Words>
  <Application>Microsoft Macintosh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BIOL 6220: Practical Computing Final Project</vt:lpstr>
      <vt:lpstr>Background Project Information</vt:lpstr>
      <vt:lpstr>How We Got Here</vt:lpstr>
      <vt:lpstr>Pairwise Testing</vt:lpstr>
      <vt:lpstr>Correlation Plot</vt:lpstr>
      <vt:lpstr>ANOVA and Tukey</vt:lpstr>
      <vt:lpstr>Plotting Growth </vt:lpstr>
      <vt:lpstr>Github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 6220: Practical Computing Final Project</dc:title>
  <dc:creator>Barnes, Matthew</dc:creator>
  <cp:lastModifiedBy>Barnes, Matthew</cp:lastModifiedBy>
  <cp:revision>11</cp:revision>
  <dcterms:created xsi:type="dcterms:W3CDTF">2022-11-30T18:25:26Z</dcterms:created>
  <dcterms:modified xsi:type="dcterms:W3CDTF">2022-12-05T16:18:46Z</dcterms:modified>
</cp:coreProperties>
</file>