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B0604020202020204" charset="0"/>
      <p:regular r:id="rId18"/>
      <p:bold r:id="rId19"/>
      <p:italic r:id="rId20"/>
      <p:boldItalic r:id="rId21"/>
    </p:embeddedFont>
    <p:embeddedFont>
      <p:font typeface="Roboto Light" panose="020B0604020202020204" charset="0"/>
      <p:regular r:id="rId22"/>
      <p:italic r:id="rId23"/>
    </p:embeddedFont>
    <p:embeddedFont>
      <p:font typeface="Roboto Medium" panose="020B060402020202020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104" d="100"/>
          <a:sy n="104" d="100"/>
        </p:scale>
        <p:origin x="1236" y="10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14/08/2020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Successful Trials </a:t>
            </a:r>
          </a:p>
        </p:txBody>
      </p:sp>
      <p:pic>
        <p:nvPicPr>
          <p:cNvPr id="3" name="Picture 2">
            <a:extLst>
              <a:ext uri="{FF2B5EF4-FFF2-40B4-BE49-F238E27FC236}">
                <a16:creationId xmlns:a16="http://schemas.microsoft.com/office/drawing/2014/main" id="{1E3FBBE2-5B95-4925-9BF7-56231E1E61F2}"/>
              </a:ext>
            </a:extLst>
          </p:cNvPr>
          <p:cNvPicPr>
            <a:picLocks noChangeAspect="1"/>
          </p:cNvPicPr>
          <p:nvPr/>
        </p:nvPicPr>
        <p:blipFill>
          <a:blip r:embed="rId2"/>
          <a:stretch>
            <a:fillRect/>
          </a:stretch>
        </p:blipFill>
        <p:spPr>
          <a:xfrm>
            <a:off x="4457411" y="1393407"/>
            <a:ext cx="3436879" cy="2287103"/>
          </a:xfrm>
          <a:prstGeom prst="rect">
            <a:avLst/>
          </a:prstGeom>
        </p:spPr>
      </p:pic>
      <p:pic>
        <p:nvPicPr>
          <p:cNvPr id="5" name="Picture 4">
            <a:extLst>
              <a:ext uri="{FF2B5EF4-FFF2-40B4-BE49-F238E27FC236}">
                <a16:creationId xmlns:a16="http://schemas.microsoft.com/office/drawing/2014/main" id="{628E507B-BD02-4C4F-91FE-10997595A5EF}"/>
              </a:ext>
            </a:extLst>
          </p:cNvPr>
          <p:cNvPicPr>
            <a:picLocks noChangeAspect="1"/>
          </p:cNvPicPr>
          <p:nvPr/>
        </p:nvPicPr>
        <p:blipFill>
          <a:blip r:embed="rId3"/>
          <a:stretch>
            <a:fillRect/>
          </a:stretch>
        </p:blipFill>
        <p:spPr>
          <a:xfrm>
            <a:off x="4457410" y="3796145"/>
            <a:ext cx="3436879" cy="2316339"/>
          </a:xfrm>
          <a:prstGeom prst="rect">
            <a:avLst/>
          </a:prstGeom>
        </p:spPr>
      </p:pic>
      <p:sp>
        <p:nvSpPr>
          <p:cNvPr id="7" name="TextBox 6">
            <a:extLst>
              <a:ext uri="{FF2B5EF4-FFF2-40B4-BE49-F238E27FC236}">
                <a16:creationId xmlns:a16="http://schemas.microsoft.com/office/drawing/2014/main" id="{887E307C-4BA2-45D8-9EB3-6738293BF6C6}"/>
              </a:ext>
            </a:extLst>
          </p:cNvPr>
          <p:cNvSpPr txBox="1"/>
          <p:nvPr/>
        </p:nvSpPr>
        <p:spPr>
          <a:xfrm>
            <a:off x="5704319" y="1162586"/>
            <a:ext cx="1213716" cy="230369"/>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Trial Store 86</a:t>
            </a:r>
          </a:p>
        </p:txBody>
      </p:sp>
      <p:pic>
        <p:nvPicPr>
          <p:cNvPr id="8" name="Picture 7">
            <a:extLst>
              <a:ext uri="{FF2B5EF4-FFF2-40B4-BE49-F238E27FC236}">
                <a16:creationId xmlns:a16="http://schemas.microsoft.com/office/drawing/2014/main" id="{2B8DEF22-AEA0-4CA0-9800-5E63252ED962}"/>
              </a:ext>
            </a:extLst>
          </p:cNvPr>
          <p:cNvPicPr>
            <a:picLocks noChangeAspect="1"/>
          </p:cNvPicPr>
          <p:nvPr/>
        </p:nvPicPr>
        <p:blipFill>
          <a:blip r:embed="rId4"/>
          <a:stretch>
            <a:fillRect/>
          </a:stretch>
        </p:blipFill>
        <p:spPr>
          <a:xfrm>
            <a:off x="8164943" y="1392955"/>
            <a:ext cx="3587611" cy="2287102"/>
          </a:xfrm>
          <a:prstGeom prst="rect">
            <a:avLst/>
          </a:prstGeom>
        </p:spPr>
      </p:pic>
      <p:pic>
        <p:nvPicPr>
          <p:cNvPr id="9" name="Picture 8">
            <a:extLst>
              <a:ext uri="{FF2B5EF4-FFF2-40B4-BE49-F238E27FC236}">
                <a16:creationId xmlns:a16="http://schemas.microsoft.com/office/drawing/2014/main" id="{4440D9B0-EE64-43BF-A622-305F69B632AE}"/>
              </a:ext>
            </a:extLst>
          </p:cNvPr>
          <p:cNvPicPr>
            <a:picLocks noChangeAspect="1"/>
          </p:cNvPicPr>
          <p:nvPr/>
        </p:nvPicPr>
        <p:blipFill>
          <a:blip r:embed="rId5"/>
          <a:stretch>
            <a:fillRect/>
          </a:stretch>
        </p:blipFill>
        <p:spPr>
          <a:xfrm>
            <a:off x="8164943" y="3680057"/>
            <a:ext cx="3376791" cy="2287102"/>
          </a:xfrm>
          <a:prstGeom prst="rect">
            <a:avLst/>
          </a:prstGeom>
        </p:spPr>
      </p:pic>
      <p:sp>
        <p:nvSpPr>
          <p:cNvPr id="10" name="TextBox 9">
            <a:extLst>
              <a:ext uri="{FF2B5EF4-FFF2-40B4-BE49-F238E27FC236}">
                <a16:creationId xmlns:a16="http://schemas.microsoft.com/office/drawing/2014/main" id="{C4699945-9D27-4561-9B30-1ACD55FD2D2F}"/>
              </a:ext>
            </a:extLst>
          </p:cNvPr>
          <p:cNvSpPr txBox="1"/>
          <p:nvPr/>
        </p:nvSpPr>
        <p:spPr>
          <a:xfrm>
            <a:off x="9351890" y="1162586"/>
            <a:ext cx="1213716" cy="230369"/>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Trial Store 88</a:t>
            </a:r>
          </a:p>
        </p:txBody>
      </p:sp>
      <p:pic>
        <p:nvPicPr>
          <p:cNvPr id="11" name="Picture 10">
            <a:extLst>
              <a:ext uri="{FF2B5EF4-FFF2-40B4-BE49-F238E27FC236}">
                <a16:creationId xmlns:a16="http://schemas.microsoft.com/office/drawing/2014/main" id="{F600393C-902D-4529-9ABA-F4441BD1A326}"/>
              </a:ext>
            </a:extLst>
          </p:cNvPr>
          <p:cNvPicPr>
            <a:picLocks noChangeAspect="1"/>
          </p:cNvPicPr>
          <p:nvPr/>
        </p:nvPicPr>
        <p:blipFill>
          <a:blip r:embed="rId6"/>
          <a:stretch>
            <a:fillRect/>
          </a:stretch>
        </p:blipFill>
        <p:spPr>
          <a:xfrm>
            <a:off x="951230" y="1392955"/>
            <a:ext cx="3486285" cy="2287102"/>
          </a:xfrm>
          <a:prstGeom prst="rect">
            <a:avLst/>
          </a:prstGeom>
        </p:spPr>
      </p:pic>
      <p:pic>
        <p:nvPicPr>
          <p:cNvPr id="12" name="Picture 11">
            <a:extLst>
              <a:ext uri="{FF2B5EF4-FFF2-40B4-BE49-F238E27FC236}">
                <a16:creationId xmlns:a16="http://schemas.microsoft.com/office/drawing/2014/main" id="{E165A787-F23B-4CA1-919A-D8C850B6B877}"/>
              </a:ext>
            </a:extLst>
          </p:cNvPr>
          <p:cNvPicPr>
            <a:picLocks noChangeAspect="1"/>
          </p:cNvPicPr>
          <p:nvPr/>
        </p:nvPicPr>
        <p:blipFill>
          <a:blip r:embed="rId7"/>
          <a:stretch>
            <a:fillRect/>
          </a:stretch>
        </p:blipFill>
        <p:spPr>
          <a:xfrm>
            <a:off x="951230" y="3795241"/>
            <a:ext cx="3376791" cy="2297052"/>
          </a:xfrm>
          <a:prstGeom prst="rect">
            <a:avLst/>
          </a:prstGeom>
        </p:spPr>
      </p:pic>
      <p:sp>
        <p:nvSpPr>
          <p:cNvPr id="13" name="TextBox 12">
            <a:extLst>
              <a:ext uri="{FF2B5EF4-FFF2-40B4-BE49-F238E27FC236}">
                <a16:creationId xmlns:a16="http://schemas.microsoft.com/office/drawing/2014/main" id="{869C1380-384A-4032-BCBB-99DCC2277185}"/>
              </a:ext>
            </a:extLst>
          </p:cNvPr>
          <p:cNvSpPr txBox="1"/>
          <p:nvPr/>
        </p:nvSpPr>
        <p:spPr>
          <a:xfrm>
            <a:off x="2087514" y="1104994"/>
            <a:ext cx="1213716" cy="230369"/>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Trial Store 77</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Target store layout to Mainstream- Young and Mid-age Singles/Couples</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Trial stores were successful</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Sales are mainly due to Budget-Old Families, Mainstream-Young Single/Couples, and Mainstream Retirees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These group of people like the Kettle Brand and chips that are in the 175g pack size</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Control store 233, 138, and 7 for trial store 7, 88, 86 showed significant difference in sales and total customers</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Store 86 did not perform as well in terms of sales, however customers increased significantly.</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a:t>
            </a:r>
          </a:p>
        </p:txBody>
      </p:sp>
      <p:pic>
        <p:nvPicPr>
          <p:cNvPr id="3" name="Picture 2">
            <a:extLst>
              <a:ext uri="{FF2B5EF4-FFF2-40B4-BE49-F238E27FC236}">
                <a16:creationId xmlns:a16="http://schemas.microsoft.com/office/drawing/2014/main" id="{59C102B5-921C-4738-A0FD-CBA5951701D3}"/>
              </a:ext>
            </a:extLst>
          </p:cNvPr>
          <p:cNvPicPr>
            <a:picLocks noChangeAspect="1"/>
          </p:cNvPicPr>
          <p:nvPr/>
        </p:nvPicPr>
        <p:blipFill>
          <a:blip r:embed="rId2"/>
          <a:stretch>
            <a:fillRect/>
          </a:stretch>
        </p:blipFill>
        <p:spPr>
          <a:xfrm>
            <a:off x="2038350" y="838200"/>
            <a:ext cx="8115300" cy="5181600"/>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170g and Kettle seems to be the most popular</a:t>
            </a:r>
          </a:p>
        </p:txBody>
      </p:sp>
      <p:pic>
        <p:nvPicPr>
          <p:cNvPr id="7" name="Picture 6">
            <a:extLst>
              <a:ext uri="{FF2B5EF4-FFF2-40B4-BE49-F238E27FC236}">
                <a16:creationId xmlns:a16="http://schemas.microsoft.com/office/drawing/2014/main" id="{36CFF3C1-501E-4B27-8049-A7FD2EB248E3}"/>
              </a:ext>
            </a:extLst>
          </p:cNvPr>
          <p:cNvPicPr>
            <a:picLocks noChangeAspect="1"/>
          </p:cNvPicPr>
          <p:nvPr/>
        </p:nvPicPr>
        <p:blipFill>
          <a:blip r:embed="rId2"/>
          <a:stretch>
            <a:fillRect/>
          </a:stretch>
        </p:blipFill>
        <p:spPr>
          <a:xfrm>
            <a:off x="3236451" y="1004707"/>
            <a:ext cx="5719097" cy="5399922"/>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Mainstream Mid-Age and Young Singles/Couples dominates</a:t>
            </a:r>
          </a:p>
        </p:txBody>
      </p:sp>
      <p:pic>
        <p:nvPicPr>
          <p:cNvPr id="6" name="Picture 5">
            <a:extLst>
              <a:ext uri="{FF2B5EF4-FFF2-40B4-BE49-F238E27FC236}">
                <a16:creationId xmlns:a16="http://schemas.microsoft.com/office/drawing/2014/main" id="{1C3F9FB9-DCF2-4653-BB46-3CE137FBE761}"/>
              </a:ext>
            </a:extLst>
          </p:cNvPr>
          <p:cNvPicPr>
            <a:picLocks noChangeAspect="1"/>
          </p:cNvPicPr>
          <p:nvPr/>
        </p:nvPicPr>
        <p:blipFill>
          <a:blip r:embed="rId2"/>
          <a:stretch>
            <a:fillRect/>
          </a:stretch>
        </p:blipFill>
        <p:spPr>
          <a:xfrm>
            <a:off x="3075710" y="1277771"/>
            <a:ext cx="6280728" cy="4821501"/>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3" name="Picture 2">
            <a:extLst>
              <a:ext uri="{FF2B5EF4-FFF2-40B4-BE49-F238E27FC236}">
                <a16:creationId xmlns:a16="http://schemas.microsoft.com/office/drawing/2014/main" id="{E40C7510-D924-4110-8636-BAA68B3637F7}"/>
              </a:ext>
            </a:extLst>
          </p:cNvPr>
          <p:cNvPicPr>
            <a:picLocks noChangeAspect="1"/>
          </p:cNvPicPr>
          <p:nvPr/>
        </p:nvPicPr>
        <p:blipFill>
          <a:blip r:embed="rId2"/>
          <a:stretch>
            <a:fillRect/>
          </a:stretch>
        </p:blipFill>
        <p:spPr>
          <a:xfrm>
            <a:off x="955477" y="1409699"/>
            <a:ext cx="3450269" cy="4682508"/>
          </a:xfrm>
          <a:prstGeom prst="rect">
            <a:avLst/>
          </a:prstGeom>
        </p:spPr>
      </p:pic>
      <p:sp>
        <p:nvSpPr>
          <p:cNvPr id="6" name="TextBox 5">
            <a:extLst>
              <a:ext uri="{FF2B5EF4-FFF2-40B4-BE49-F238E27FC236}">
                <a16:creationId xmlns:a16="http://schemas.microsoft.com/office/drawing/2014/main" id="{54F2067B-7631-429F-A33F-CB8AE163638C}"/>
              </a:ext>
            </a:extLst>
          </p:cNvPr>
          <p:cNvSpPr txBox="1"/>
          <p:nvPr/>
        </p:nvSpPr>
        <p:spPr>
          <a:xfrm>
            <a:off x="2360757" y="1179330"/>
            <a:ext cx="992341" cy="230369"/>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77 vs 233</a:t>
            </a:r>
          </a:p>
        </p:txBody>
      </p:sp>
      <p:pic>
        <p:nvPicPr>
          <p:cNvPr id="7" name="Picture 6">
            <a:extLst>
              <a:ext uri="{FF2B5EF4-FFF2-40B4-BE49-F238E27FC236}">
                <a16:creationId xmlns:a16="http://schemas.microsoft.com/office/drawing/2014/main" id="{0BABB7B0-5DA1-400E-B3AB-96D372346C6E}"/>
              </a:ext>
            </a:extLst>
          </p:cNvPr>
          <p:cNvPicPr>
            <a:picLocks noChangeAspect="1"/>
          </p:cNvPicPr>
          <p:nvPr/>
        </p:nvPicPr>
        <p:blipFill>
          <a:blip r:embed="rId3"/>
          <a:stretch>
            <a:fillRect/>
          </a:stretch>
        </p:blipFill>
        <p:spPr>
          <a:xfrm>
            <a:off x="4610857" y="1449395"/>
            <a:ext cx="3450269" cy="4642812"/>
          </a:xfrm>
          <a:prstGeom prst="rect">
            <a:avLst/>
          </a:prstGeom>
        </p:spPr>
      </p:pic>
      <p:sp>
        <p:nvSpPr>
          <p:cNvPr id="8" name="TextBox 7">
            <a:extLst>
              <a:ext uri="{FF2B5EF4-FFF2-40B4-BE49-F238E27FC236}">
                <a16:creationId xmlns:a16="http://schemas.microsoft.com/office/drawing/2014/main" id="{2EE32720-D1B7-4B49-9B5E-0F705CB1934E}"/>
              </a:ext>
            </a:extLst>
          </p:cNvPr>
          <p:cNvSpPr txBox="1"/>
          <p:nvPr/>
        </p:nvSpPr>
        <p:spPr>
          <a:xfrm>
            <a:off x="5940604" y="1179330"/>
            <a:ext cx="992341" cy="230369"/>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86 vs 138</a:t>
            </a:r>
          </a:p>
        </p:txBody>
      </p:sp>
      <p:pic>
        <p:nvPicPr>
          <p:cNvPr id="9" name="Picture 8">
            <a:extLst>
              <a:ext uri="{FF2B5EF4-FFF2-40B4-BE49-F238E27FC236}">
                <a16:creationId xmlns:a16="http://schemas.microsoft.com/office/drawing/2014/main" id="{37E90947-326D-4B6C-AA5F-7E1A2BFE2575}"/>
              </a:ext>
            </a:extLst>
          </p:cNvPr>
          <p:cNvPicPr>
            <a:picLocks noChangeAspect="1"/>
          </p:cNvPicPr>
          <p:nvPr/>
        </p:nvPicPr>
        <p:blipFill>
          <a:blip r:embed="rId4"/>
          <a:stretch>
            <a:fillRect/>
          </a:stretch>
        </p:blipFill>
        <p:spPr>
          <a:xfrm>
            <a:off x="8297270" y="1449395"/>
            <a:ext cx="3486533" cy="4642812"/>
          </a:xfrm>
          <a:prstGeom prst="rect">
            <a:avLst/>
          </a:prstGeom>
        </p:spPr>
      </p:pic>
      <p:sp>
        <p:nvSpPr>
          <p:cNvPr id="10" name="TextBox 9">
            <a:extLst>
              <a:ext uri="{FF2B5EF4-FFF2-40B4-BE49-F238E27FC236}">
                <a16:creationId xmlns:a16="http://schemas.microsoft.com/office/drawing/2014/main" id="{B8525617-AE80-40E0-A96E-D8FF83D60725}"/>
              </a:ext>
            </a:extLst>
          </p:cNvPr>
          <p:cNvSpPr txBox="1"/>
          <p:nvPr/>
        </p:nvSpPr>
        <p:spPr>
          <a:xfrm>
            <a:off x="9797284" y="1179330"/>
            <a:ext cx="992341" cy="230369"/>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88 vs 7</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6357</TotalTime>
  <Words>404</Words>
  <Application>Microsoft Office PowerPoint</Application>
  <PresentationFormat>Widescreen</PresentationFormat>
  <Paragraphs>43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Roboto</vt:lpstr>
      <vt:lpstr>Arial</vt:lpstr>
      <vt:lpstr>Calibri</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Linda Widjaya</cp:lastModifiedBy>
  <cp:revision>468</cp:revision>
  <dcterms:created xsi:type="dcterms:W3CDTF">2018-02-07T23:23:24Z</dcterms:created>
  <dcterms:modified xsi:type="dcterms:W3CDTF">2020-08-14T16:34:35Z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