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9" r:id="rId14"/>
    <p:sldId id="268" r:id="rId15"/>
    <p:sldId id="267" r:id="rId16"/>
    <p:sldId id="270" r:id="rId17"/>
    <p:sldId id="276" r:id="rId18"/>
    <p:sldId id="271" r:id="rId19"/>
    <p:sldId id="278" r:id="rId20"/>
    <p:sldId id="272" r:id="rId21"/>
    <p:sldId id="279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15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7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9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3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6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5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9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5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7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7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05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3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09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" TargetMode="External"/><Relationship Id="rId2" Type="http://schemas.openxmlformats.org/officeDocument/2006/relationships/hyperlink" Target="https://electron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Javascript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4D9D19-C8E8-4988-958E-99008945A6F2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9F9D-6FCE-42AE-9359-AFF206B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B40B2-E411-4334-A428-8AD609E4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EDA49-3234-415A-9F82-21E6A27F7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3332-97DF-4A5C-B8BC-47F3086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16A13-4530-4F14-957A-3CF8B245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são um dos recursos mais básicos das linguagens de programação. </a:t>
            </a:r>
          </a:p>
          <a:p>
            <a:r>
              <a:rPr lang="pt-BR" dirty="0"/>
              <a:t>Utilizadas para armazenar valores em memória, elas nos permitem gravar e ler esses dados com facilidade a partir de um nome definido por nós.</a:t>
            </a:r>
          </a:p>
          <a:p>
            <a:r>
              <a:rPr lang="pt-BR" dirty="0"/>
              <a:t>No JavaScript utilizamos a palavra </a:t>
            </a:r>
            <a:r>
              <a:rPr lang="pt-BR" dirty="0" err="1"/>
              <a:t>let</a:t>
            </a:r>
            <a:r>
              <a:rPr lang="pt-BR" dirty="0"/>
              <a:t> para criar uma variável, especificando o nome que será utilizado.</a:t>
            </a:r>
          </a:p>
          <a:p>
            <a:pPr marL="400050" lvl="1" indent="0">
              <a:buNone/>
            </a:pPr>
            <a:r>
              <a:rPr lang="pt-BR" b="1" dirty="0" err="1"/>
              <a:t>let</a:t>
            </a:r>
            <a:r>
              <a:rPr lang="pt-BR" b="1" dirty="0"/>
              <a:t> nota1;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nota1 = 8;</a:t>
            </a:r>
          </a:p>
          <a:p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let</a:t>
            </a:r>
            <a:r>
              <a:rPr lang="pt-BR" b="1" dirty="0"/>
              <a:t> nota1 = 8;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0565-BB56-4A6B-BF35-F0B252A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 Números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FDD90-B341-43C5-9BC9-1B8194B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JavaScript os números são de dois tipos: inteiro (</a:t>
            </a:r>
            <a:r>
              <a:rPr lang="pt-BR" dirty="0" err="1"/>
              <a:t>Integer</a:t>
            </a:r>
            <a:r>
              <a:rPr lang="pt-BR" dirty="0"/>
              <a:t> ou </a:t>
            </a:r>
            <a:r>
              <a:rPr lang="pt-BR" dirty="0" err="1"/>
              <a:t>int</a:t>
            </a:r>
            <a:r>
              <a:rPr lang="pt-BR" dirty="0"/>
              <a:t>) e decimais (flutuante ou float).</a:t>
            </a:r>
          </a:p>
          <a:p>
            <a:pPr marL="400050" lvl="1" indent="0">
              <a:buNone/>
            </a:pPr>
            <a:r>
              <a:rPr lang="pt-BR" b="1" dirty="0" err="1"/>
              <a:t>let</a:t>
            </a:r>
            <a:r>
              <a:rPr lang="pt-BR" b="1" dirty="0"/>
              <a:t> idade = 18; // inteiro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 err="1"/>
              <a:t>let</a:t>
            </a:r>
            <a:r>
              <a:rPr lang="pt-BR" b="1" dirty="0"/>
              <a:t> nota = 6.7; // decimal</a:t>
            </a:r>
          </a:p>
          <a:p>
            <a:r>
              <a:rPr lang="pt-BR" dirty="0" err="1"/>
              <a:t>Obs</a:t>
            </a:r>
            <a:r>
              <a:rPr lang="pt-BR" dirty="0"/>
              <a:t>: Operações matemáticas são escritas naturalmente observando à precedência.</a:t>
            </a:r>
          </a:p>
          <a:p>
            <a:pPr marL="400050" lvl="1" indent="0">
              <a:buNone/>
            </a:pP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mediaFinal</a:t>
            </a:r>
            <a:r>
              <a:rPr lang="pt-BR" b="1" dirty="0"/>
              <a:t> = ( 6 + 5 + 7 + 9 ) / 4;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mediaClasse</a:t>
            </a:r>
            <a:r>
              <a:rPr lang="pt-BR" b="1" dirty="0"/>
              <a:t> = (nota1 + nota2) / 2;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0565-BB56-4A6B-BF35-F0B252A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FDD90-B341-43C5-9BC9-1B8194B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cadeias de caracteres, podendo ser letras, números, símbolos, sinais de pontuação e espaços.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/>
              <a:t>let</a:t>
            </a:r>
            <a:r>
              <a:rPr lang="pt-BR" b="1" dirty="0"/>
              <a:t> nome = ‘Mateus’;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</a:t>
            </a:r>
            <a:r>
              <a:rPr lang="pt-BR" b="1" dirty="0" err="1"/>
              <a:t>let</a:t>
            </a:r>
            <a:r>
              <a:rPr lang="pt-BR" b="1" dirty="0"/>
              <a:t> sobrenome = “Oliveira”;</a:t>
            </a:r>
          </a:p>
          <a:p>
            <a:r>
              <a:rPr lang="pt-BR" dirty="0"/>
              <a:t>As </a:t>
            </a:r>
            <a:r>
              <a:rPr lang="pt-BR" dirty="0" err="1"/>
              <a:t>strings</a:t>
            </a:r>
            <a:r>
              <a:rPr lang="pt-BR" dirty="0"/>
              <a:t> permitem operações de concatenações.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nomeCompleto</a:t>
            </a:r>
            <a:r>
              <a:rPr lang="pt-BR" b="1" dirty="0"/>
              <a:t> = nome + sobrenome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2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0565-BB56-4A6B-BF35-F0B252A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 Booleanos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FDD90-B341-43C5-9BC9-1B8194B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de verdadeiro ou false (</a:t>
            </a:r>
            <a:r>
              <a:rPr lang="pt-BR" dirty="0" err="1"/>
              <a:t>true</a:t>
            </a:r>
            <a:r>
              <a:rPr lang="pt-BR" dirty="0"/>
              <a:t> e false).</a:t>
            </a:r>
          </a:p>
          <a:p>
            <a:pPr marL="400050" lvl="1" indent="0">
              <a:buNone/>
            </a:pPr>
            <a:r>
              <a:rPr lang="pt-BR" b="1" dirty="0" err="1"/>
              <a:t>let</a:t>
            </a:r>
            <a:r>
              <a:rPr lang="pt-BR" b="1" dirty="0"/>
              <a:t> verdadeiro = </a:t>
            </a:r>
            <a:r>
              <a:rPr lang="pt-BR" b="1" dirty="0" err="1"/>
              <a:t>true</a:t>
            </a:r>
            <a:r>
              <a:rPr lang="pt-BR" b="1" dirty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 err="1"/>
              <a:t>let</a:t>
            </a:r>
            <a:r>
              <a:rPr lang="pt-BR" b="1" dirty="0"/>
              <a:t> falso = false;</a:t>
            </a:r>
          </a:p>
          <a:p>
            <a:r>
              <a:rPr lang="pt-BR" dirty="0"/>
              <a:t>Utilizamos este tipo de dados para variáveis que terão apenas dois tipos de status...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let</a:t>
            </a:r>
            <a:r>
              <a:rPr lang="pt-BR" b="1" dirty="0"/>
              <a:t> fumante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</a:t>
            </a:r>
            <a:r>
              <a:rPr lang="pt-BR" b="1" dirty="0" err="1"/>
              <a:t>let</a:t>
            </a:r>
            <a:r>
              <a:rPr lang="pt-BR" b="1" dirty="0"/>
              <a:t> aprovado = </a:t>
            </a:r>
            <a:r>
              <a:rPr lang="pt-BR" b="1" dirty="0" err="1"/>
              <a:t>true</a:t>
            </a:r>
            <a:r>
              <a:rPr lang="pt-BR" b="1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1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0565-BB56-4A6B-BF35-F0B252A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FDD90-B341-43C5-9BC9-1B8194B5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do tipo </a:t>
            </a:r>
            <a:r>
              <a:rPr lang="pt-BR" dirty="0" err="1"/>
              <a:t>array</a:t>
            </a:r>
            <a:r>
              <a:rPr lang="pt-BR" dirty="0"/>
              <a:t> podem ser chamadas de vetores, são como coleções de dados.</a:t>
            </a:r>
          </a:p>
          <a:p>
            <a:r>
              <a:rPr lang="pt-BR" dirty="0"/>
              <a:t>Permite criar uma lista de informações, vamos entrar em mais detalhes em uma aula futura.</a:t>
            </a:r>
          </a:p>
          <a:p>
            <a:r>
              <a:rPr lang="pt-BR" dirty="0"/>
              <a:t>Para se criar os </a:t>
            </a:r>
            <a:r>
              <a:rPr lang="pt-BR" dirty="0" err="1"/>
              <a:t>arrays</a:t>
            </a:r>
            <a:r>
              <a:rPr lang="pt-BR" dirty="0"/>
              <a:t> usamos como marcadores os [].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let</a:t>
            </a:r>
            <a:r>
              <a:rPr lang="pt-BR" b="1" dirty="0"/>
              <a:t> vetor = 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vetor[0]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vetor[1] = 20;</a:t>
            </a:r>
          </a:p>
          <a:p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let</a:t>
            </a:r>
            <a:r>
              <a:rPr lang="pt-BR" b="1" dirty="0"/>
              <a:t> vetor = [10,20];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7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as variáveis em ação no </a:t>
            </a:r>
            <a:r>
              <a:rPr lang="pt-BR" dirty="0" err="1"/>
              <a:t>Ex</a:t>
            </a:r>
            <a:r>
              <a:rPr lang="pt-BR" dirty="0"/>
              <a:t> 2:</a:t>
            </a:r>
          </a:p>
          <a:p>
            <a:r>
              <a:rPr lang="pt-BR" dirty="0"/>
              <a:t>Crie um novo arquivo.</a:t>
            </a:r>
          </a:p>
          <a:p>
            <a:r>
              <a:rPr lang="pt-BR" dirty="0"/>
              <a:t>Salve na pasta</a:t>
            </a:r>
            <a:r>
              <a:rPr lang="pt-BR" b="1" dirty="0"/>
              <a:t> 1-Primeiros passos</a:t>
            </a:r>
            <a:r>
              <a:rPr lang="pt-BR" dirty="0"/>
              <a:t> com o nome </a:t>
            </a:r>
            <a:r>
              <a:rPr lang="pt-BR" b="1" dirty="0"/>
              <a:t>Ex2.html</a:t>
            </a:r>
            <a:r>
              <a:rPr lang="pt-BR" dirty="0"/>
              <a:t>.</a:t>
            </a:r>
          </a:p>
          <a:p>
            <a:r>
              <a:rPr lang="pt-BR" dirty="0"/>
              <a:t>Digite o código do exemplo.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0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8975F-BD23-437E-B170-B73E3695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44EB0-78B8-4438-A221-0CE39EFE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269A31-CA07-4253-B38B-A12EDC21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36861-00EE-432B-990B-1FFB10E2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E9C49-03D1-4F0A-BB97-D44B4864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Criamos um script onde declaramos 3 variáveis e atribuímos a elas valores.</a:t>
            </a:r>
          </a:p>
          <a:p>
            <a:r>
              <a:rPr lang="pt-BR" dirty="0"/>
              <a:t>Agora vamos escrever no documento o valor que foi atribuído as nossas variáveis.</a:t>
            </a:r>
          </a:p>
          <a:p>
            <a:r>
              <a:rPr lang="pt-BR" dirty="0"/>
              <a:t>Adicione mais estas linhas e teste a aplicação no seu navegador.</a:t>
            </a:r>
          </a:p>
        </p:txBody>
      </p:sp>
    </p:spTree>
    <p:extLst>
      <p:ext uri="{BB962C8B-B14F-4D97-AF65-F5344CB8AC3E}">
        <p14:creationId xmlns:p14="http://schemas.microsoft.com/office/powerpoint/2010/main" val="60162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C316-4C5B-4D5B-97D5-A4CDE3D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53E6FE-C8D4-49BA-ADAD-7A2D4CE80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70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6D35D-C53E-44FF-84B8-CEEE1F47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47125-87AF-4DF8-B1B6-0E7C96E6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97496"/>
            <a:ext cx="10548730" cy="4750903"/>
          </a:xfrm>
        </p:spPr>
        <p:txBody>
          <a:bodyPr>
            <a:normAutofit/>
          </a:bodyPr>
          <a:lstStyle/>
          <a:p>
            <a:r>
              <a:rPr lang="pt-BR" sz="2200" dirty="0"/>
              <a:t>JavaScript foi desenvolvido por Brendan </a:t>
            </a:r>
            <a:r>
              <a:rPr lang="pt-BR" sz="2200" dirty="0" err="1"/>
              <a:t>Eich</a:t>
            </a:r>
            <a:r>
              <a:rPr lang="pt-BR" sz="2200" dirty="0"/>
              <a:t> quando trabalhou na Netscape e recebeu o nome Mocha, posteriormente teve seu nome mudado para </a:t>
            </a:r>
            <a:r>
              <a:rPr lang="pt-BR" sz="2200" dirty="0" err="1"/>
              <a:t>LiveScript</a:t>
            </a:r>
            <a:r>
              <a:rPr lang="pt-BR" sz="2200" dirty="0"/>
              <a:t> e por fim JavaScript. </a:t>
            </a:r>
          </a:p>
          <a:p>
            <a:r>
              <a:rPr lang="pt-BR" sz="2200" dirty="0"/>
              <a:t>JavaScript tem se transformado na linguagem de programação mais popular da web. Porém no começo muitos profissionais denegriram a linguagem pois ela tinha como alvo principal o público leigo. </a:t>
            </a:r>
          </a:p>
          <a:p>
            <a:r>
              <a:rPr lang="pt-BR" sz="2200" dirty="0"/>
              <a:t>Com a chegada do Ajax, JavaScript voltou aos holofotes e despertou o interesse dos profissionais.</a:t>
            </a:r>
          </a:p>
          <a:p>
            <a:r>
              <a:rPr lang="pt-BR" sz="2200" dirty="0"/>
              <a:t>Isso causou o surgimento de frameworks e bibliotecas, práticas de programação melhoradas e o aumento no uso do JavaScript fora do ambiente de navegadores, desenvolvimento Desktop e Mobile por exemplo. 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168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BFF4E-C2D7-4B48-A2C6-96F45BB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AB2D-E135-4959-B7D4-DD025917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Ih rapaz, ficou estranho... </a:t>
            </a:r>
          </a:p>
          <a:p>
            <a:r>
              <a:rPr lang="pt-BR" dirty="0"/>
              <a:t>Vamos melhorar isso....</a:t>
            </a:r>
          </a:p>
        </p:txBody>
      </p:sp>
    </p:spTree>
    <p:extLst>
      <p:ext uri="{BB962C8B-B14F-4D97-AF65-F5344CB8AC3E}">
        <p14:creationId xmlns:p14="http://schemas.microsoft.com/office/powerpoint/2010/main" val="24682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47AA9-7FF5-42A7-A12C-E0EB1E3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CD5042C-25D7-4355-B80E-3F9607F6F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4114F0-25DD-4975-ADC3-662828EBE9E7}"/>
              </a:ext>
            </a:extLst>
          </p:cNvPr>
          <p:cNvSpPr txBox="1"/>
          <p:nvPr/>
        </p:nvSpPr>
        <p:spPr>
          <a:xfrm>
            <a:off x="0" y="61490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>
                  <a:solidFill>
                    <a:schemeClr val="bg1"/>
                  </a:solidFill>
                </a:ln>
              </a:rPr>
              <a:t>Com o sinal de + podemos concatenar outros conteúdos ao valor das variáveis.</a:t>
            </a:r>
          </a:p>
          <a:p>
            <a:endParaRPr lang="pt-BR" sz="24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244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526389"/>
            <a:ext cx="7566433" cy="47286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na qual você declara duas variáveis: nome e idade, atribuindo a elas seu nome e sua idade, depois escreva no documento: </a:t>
            </a:r>
            <a:r>
              <a:rPr lang="pt-BR" sz="2400" b="1" dirty="0"/>
              <a:t>Olá meu nome é “</a:t>
            </a:r>
            <a:r>
              <a:rPr lang="pt-BR" sz="2400" b="1" i="1" u="sng" dirty="0"/>
              <a:t>seu nome</a:t>
            </a:r>
            <a:r>
              <a:rPr lang="pt-BR" sz="2400" b="1" dirty="0"/>
              <a:t>”! Tenho “</a:t>
            </a:r>
            <a:r>
              <a:rPr lang="pt-BR" sz="2400" b="1" i="1" u="sng" dirty="0"/>
              <a:t>sua idade</a:t>
            </a:r>
            <a:r>
              <a:rPr lang="pt-BR" sz="2400" b="1" dirty="0"/>
              <a:t>” anos! </a:t>
            </a:r>
            <a:r>
              <a:rPr lang="pt-BR" sz="2400" dirty="0"/>
              <a:t>Salve como </a:t>
            </a:r>
            <a:r>
              <a:rPr lang="pt-BR" sz="2400" b="1" dirty="0"/>
              <a:t>Desafio1.html</a:t>
            </a:r>
            <a:r>
              <a:rPr lang="pt-BR" sz="2400" dirty="0"/>
              <a:t>, na pasta </a:t>
            </a:r>
            <a:r>
              <a:rPr lang="pt-BR" sz="2400" b="1" dirty="0"/>
              <a:t>1-Primeiros passos</a:t>
            </a:r>
            <a:r>
              <a:rPr lang="pt-BR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Recrie a aplicação do desafio 1, fazendo com que a frase apareça em uma caixa de alerta além de aparecer no documento. Salve como </a:t>
            </a:r>
            <a:r>
              <a:rPr lang="pt-BR" sz="2400" b="1" dirty="0"/>
              <a:t>Desafio2.html</a:t>
            </a:r>
            <a:r>
              <a:rPr lang="pt-BR" sz="2400" dirty="0"/>
              <a:t>, na pasta </a:t>
            </a:r>
            <a:r>
              <a:rPr lang="pt-BR" sz="2400" b="1" dirty="0"/>
              <a:t>1-Primeiros passos</a:t>
            </a:r>
            <a:r>
              <a:rPr lang="pt-BR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06" y="1747230"/>
            <a:ext cx="4557294" cy="278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526389"/>
            <a:ext cx="9991581" cy="47286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400" dirty="0"/>
              <a:t>Crie uma aplicação na qual você deve declarar duas variáveis </a:t>
            </a:r>
            <a:r>
              <a:rPr lang="pt-BR" sz="2400" dirty="0" err="1"/>
              <a:t>int</a:t>
            </a:r>
            <a:r>
              <a:rPr lang="pt-BR" sz="2400" dirty="0"/>
              <a:t>, duas </a:t>
            </a:r>
            <a:r>
              <a:rPr lang="pt-BR" sz="2400" dirty="0" err="1"/>
              <a:t>float</a:t>
            </a:r>
            <a:r>
              <a:rPr lang="pt-BR" sz="2400" dirty="0"/>
              <a:t>, duas </a:t>
            </a:r>
            <a:r>
              <a:rPr lang="pt-BR" sz="2400" dirty="0" err="1"/>
              <a:t>String</a:t>
            </a:r>
            <a:r>
              <a:rPr lang="pt-BR" sz="2400" dirty="0"/>
              <a:t> e duas </a:t>
            </a:r>
            <a:r>
              <a:rPr lang="pt-BR" sz="2400" dirty="0" err="1"/>
              <a:t>boolean</a:t>
            </a:r>
            <a:r>
              <a:rPr lang="pt-BR" sz="2400" dirty="0"/>
              <a:t>. E depois o valor de cada variável deve ser escrito no documento.</a:t>
            </a:r>
            <a:r>
              <a:rPr lang="pt-BR" sz="2400" b="1" dirty="0"/>
              <a:t> </a:t>
            </a:r>
            <a:r>
              <a:rPr lang="pt-BR" sz="2400" dirty="0"/>
              <a:t>Lembre-se de concatenar para que o conteúdo exibido fique organizado</a:t>
            </a:r>
            <a:r>
              <a:rPr lang="pt-BR" sz="2400" b="1" dirty="0"/>
              <a:t>. </a:t>
            </a:r>
            <a:r>
              <a:rPr lang="pt-BR" sz="2400" dirty="0"/>
              <a:t>Salve como </a:t>
            </a:r>
            <a:r>
              <a:rPr lang="pt-BR" sz="2400" b="1" dirty="0"/>
              <a:t>Desafio3.html</a:t>
            </a:r>
            <a:r>
              <a:rPr lang="pt-BR" sz="2400" dirty="0"/>
              <a:t>, na pasta </a:t>
            </a:r>
            <a:r>
              <a:rPr lang="pt-BR" sz="2400" b="1" dirty="0"/>
              <a:t>1-Primeiros passos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45" y="3620269"/>
            <a:ext cx="4557294" cy="278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C3A1-AAA2-4D19-BD48-4308866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FE176-4D54-4658-A1B3-2D9596B1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7" y="1768366"/>
            <a:ext cx="10174288" cy="4195481"/>
          </a:xfrm>
        </p:spPr>
        <p:txBody>
          <a:bodyPr>
            <a:normAutofit/>
          </a:bodyPr>
          <a:lstStyle/>
          <a:p>
            <a:r>
              <a:rPr lang="pt-BR" sz="2200" dirty="0"/>
              <a:t>Imperativa e Estruturada</a:t>
            </a:r>
          </a:p>
          <a:p>
            <a:r>
              <a:rPr lang="pt-BR" sz="2200" dirty="0"/>
              <a:t>Dinamicamente tipada </a:t>
            </a:r>
          </a:p>
          <a:p>
            <a:r>
              <a:rPr lang="pt-BR" sz="2200" dirty="0"/>
              <a:t>Baseada em Objetos</a:t>
            </a:r>
          </a:p>
          <a:p>
            <a:r>
              <a:rPr lang="pt-BR" sz="2200" dirty="0"/>
              <a:t>Funcional</a:t>
            </a:r>
          </a:p>
          <a:p>
            <a:r>
              <a:rPr lang="pt-BR" sz="2200" dirty="0"/>
              <a:t>Multi-ambiente:</a:t>
            </a:r>
          </a:p>
          <a:p>
            <a:pPr lvl="1"/>
            <a:r>
              <a:rPr lang="pt-BR" dirty="0">
                <a:hlinkClick r:id="rId2"/>
              </a:rPr>
              <a:t>Electron</a:t>
            </a:r>
            <a:r>
              <a:rPr lang="pt-BR" dirty="0"/>
              <a:t> para aplicações Desktop.</a:t>
            </a:r>
          </a:p>
          <a:p>
            <a:pPr lvl="1"/>
            <a:r>
              <a:rPr lang="pt-BR" dirty="0">
                <a:hlinkClick r:id="rId3"/>
              </a:rPr>
              <a:t>Cordova</a:t>
            </a:r>
            <a:r>
              <a:rPr lang="pt-BR" dirty="0"/>
              <a:t> para aplicações Mobile.</a:t>
            </a:r>
          </a:p>
          <a:p>
            <a:pPr lvl="1"/>
            <a:r>
              <a:rPr lang="pt-BR" dirty="0">
                <a:hlinkClick r:id="rId4"/>
              </a:rPr>
              <a:t>Node.js </a:t>
            </a:r>
            <a:r>
              <a:rPr lang="pt-BR" dirty="0"/>
              <a:t>criação de código backend(Servers).</a:t>
            </a:r>
          </a:p>
        </p:txBody>
      </p:sp>
    </p:spTree>
    <p:extLst>
      <p:ext uri="{BB962C8B-B14F-4D97-AF65-F5344CB8AC3E}">
        <p14:creationId xmlns:p14="http://schemas.microsoft.com/office/powerpoint/2010/main" val="21824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394D-2214-49C5-988D-99848460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35118-4055-4994-B3B6-06D6CBA6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Toda programação JavaScript precisa ser anexada a um documento, nesse caso no HTML. </a:t>
            </a:r>
          </a:p>
          <a:p>
            <a:r>
              <a:rPr lang="pt-BR" sz="2200" dirty="0"/>
              <a:t>Um script não precisa ser necessariamente JavaScript, portanto é uma boa prática avisar o navegador qual script será utilizado, adicionando o atributo </a:t>
            </a:r>
            <a:r>
              <a:rPr lang="pt-BR" sz="2200" dirty="0" err="1"/>
              <a:t>type</a:t>
            </a:r>
            <a:r>
              <a:rPr lang="pt-BR" sz="2200" dirty="0"/>
              <a:t> com o valor </a:t>
            </a:r>
            <a:r>
              <a:rPr lang="pt-BR" sz="2200" dirty="0" err="1"/>
              <a:t>text</a:t>
            </a:r>
            <a:r>
              <a:rPr lang="pt-BR" sz="2200" dirty="0"/>
              <a:t>/</a:t>
            </a:r>
            <a:r>
              <a:rPr lang="pt-BR" sz="2200" dirty="0" err="1"/>
              <a:t>javascript</a:t>
            </a:r>
            <a:r>
              <a:rPr lang="pt-B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2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890F0-5249-423F-87D1-367CD9D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inserir o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CBBB6-7967-48D6-A324-F1A66446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 CSS, podemos incluir o JavaScript de maneiras diferentes:</a:t>
            </a:r>
          </a:p>
          <a:p>
            <a:r>
              <a:rPr lang="pt-BR" dirty="0"/>
              <a:t>Diretamente no conteúdo HTML: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=”pagina.html” </a:t>
            </a:r>
            <a:r>
              <a:rPr lang="pt-BR" b="1" dirty="0" err="1"/>
              <a:t>onclick</a:t>
            </a:r>
            <a:r>
              <a:rPr lang="pt-BR" b="1" dirty="0"/>
              <a:t>=”</a:t>
            </a:r>
            <a:r>
              <a:rPr lang="pt-BR" b="1" dirty="0" err="1"/>
              <a:t>códigojavascript</a:t>
            </a:r>
            <a:r>
              <a:rPr lang="pt-BR" b="1" dirty="0"/>
              <a:t>”&gt;</a:t>
            </a:r>
          </a:p>
          <a:p>
            <a:r>
              <a:rPr lang="pt-BR" dirty="0"/>
              <a:t>Dentro do documento com a </a:t>
            </a:r>
            <a:r>
              <a:rPr lang="pt-BR" dirty="0" err="1"/>
              <a:t>tag</a:t>
            </a:r>
            <a:r>
              <a:rPr lang="pt-BR" dirty="0"/>
              <a:t> &lt;script&gt;, antes de fechar o HEAD ou o BODY: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/>
              <a:t>&lt;script </a:t>
            </a:r>
            <a:r>
              <a:rPr lang="pt-BR" b="1" dirty="0" err="1"/>
              <a:t>type</a:t>
            </a:r>
            <a:r>
              <a:rPr lang="pt-BR" b="1" dirty="0"/>
              <a:t>=”</a:t>
            </a:r>
            <a:r>
              <a:rPr lang="pt-BR" b="1" dirty="0" err="1"/>
              <a:t>text</a:t>
            </a:r>
            <a:r>
              <a:rPr lang="pt-BR" b="1" dirty="0"/>
              <a:t>/</a:t>
            </a:r>
            <a:r>
              <a:rPr lang="pt-BR" b="1" dirty="0" err="1"/>
              <a:t>javascript</a:t>
            </a:r>
            <a:r>
              <a:rPr lang="pt-BR" b="1" dirty="0"/>
              <a:t>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código </a:t>
            </a:r>
            <a:r>
              <a:rPr lang="pt-BR" b="1" dirty="0" err="1"/>
              <a:t>javascript</a:t>
            </a:r>
            <a:endParaRPr lang="pt-BR" b="1" dirty="0"/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&lt;/script&gt;</a:t>
            </a:r>
          </a:p>
          <a:p>
            <a:r>
              <a:rPr lang="pt-BR" dirty="0"/>
              <a:t>Ou em um arquivo separado: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&lt;script </a:t>
            </a:r>
            <a:r>
              <a:rPr lang="pt-BR" b="1" dirty="0" err="1"/>
              <a:t>type</a:t>
            </a:r>
            <a:r>
              <a:rPr lang="pt-BR" b="1" dirty="0"/>
              <a:t>=”</a:t>
            </a:r>
            <a:r>
              <a:rPr lang="pt-BR" b="1" dirty="0" err="1"/>
              <a:t>text</a:t>
            </a:r>
            <a:r>
              <a:rPr lang="pt-BR" b="1" dirty="0"/>
              <a:t>/</a:t>
            </a:r>
            <a:r>
              <a:rPr lang="pt-BR" b="1" dirty="0" err="1"/>
              <a:t>javascript</a:t>
            </a:r>
            <a:r>
              <a:rPr lang="pt-BR" b="1" dirty="0"/>
              <a:t>” </a:t>
            </a:r>
            <a:r>
              <a:rPr lang="pt-BR" b="1" dirty="0" err="1"/>
              <a:t>src</a:t>
            </a:r>
            <a:r>
              <a:rPr lang="pt-BR" b="1" dirty="0"/>
              <a:t>=”arquivo.js”&gt;&lt;/script&gt;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3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79E-3B2A-4703-B567-492BC43B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D094C-77BE-44F8-A12D-45BBEAA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1417"/>
            <a:ext cx="10545607" cy="4641796"/>
          </a:xfrm>
        </p:spPr>
        <p:txBody>
          <a:bodyPr>
            <a:normAutofit/>
          </a:bodyPr>
          <a:lstStyle/>
          <a:p>
            <a:r>
              <a:rPr lang="pt-BR" dirty="0"/>
              <a:t>Toda instrução precisa ser separada por uma nova linha ou por ponto-e-vírgula, assim instruções podem ser escritas da seguinte forma: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/>
              <a:t>Comando 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Comando dois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Comando três</a:t>
            </a:r>
          </a:p>
          <a:p>
            <a:r>
              <a:rPr lang="pt-BR" dirty="0"/>
              <a:t>Ou: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Comando um; Comando dois; Comando três;</a:t>
            </a:r>
          </a:p>
          <a:p>
            <a:r>
              <a:rPr lang="pt-BR" dirty="0"/>
              <a:t>Geralmente é considerado como a melhor prática de programação fazer as duas coisas: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Comando um;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Comando dois;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Comando três;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6A96-F300-43D5-8C69-27F173CD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81E74-4716-412E-B521-A7AFECBA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comentários são uma maneira de organizar os nossos códigos com informações extras.</a:t>
            </a:r>
          </a:p>
          <a:p>
            <a:r>
              <a:rPr lang="pt-BR" dirty="0"/>
              <a:t>As informações neles contidas são ignoradas durante a execução, assim não atrapalhando a aplicação.</a:t>
            </a:r>
          </a:p>
          <a:p>
            <a:r>
              <a:rPr lang="pt-BR" dirty="0"/>
              <a:t>Facilita para nós mesmos entendermos caso voltarmos a analisar o código após muito tempo.</a:t>
            </a:r>
          </a:p>
          <a:p>
            <a:r>
              <a:rPr lang="pt-BR" dirty="0"/>
              <a:t>Facilita o entendimento do nosso código para outros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0873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6A96-F300-43D5-8C69-27F173CD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81E74-4716-412E-B521-A7AFECBA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Comentário por linha, pode ser representado por duas barras (//).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/>
              <a:t>// </a:t>
            </a: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aqui o meu comentário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Comando um; // </a:t>
            </a: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aqui outro comentário</a:t>
            </a:r>
          </a:p>
          <a:p>
            <a:r>
              <a:rPr lang="pt-BR" dirty="0"/>
              <a:t>Blocos de comentário podem ser representados pelos limitadores (/* */).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/* </a:t>
            </a: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aqui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um bloco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de Comentários </a:t>
            </a:r>
            <a:r>
              <a:rPr lang="pt-BR" b="1" dirty="0"/>
              <a:t>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b="1" dirty="0"/>
              <a:t>Comando um;</a:t>
            </a:r>
          </a:p>
        </p:txBody>
      </p:sp>
    </p:spTree>
    <p:extLst>
      <p:ext uri="{BB962C8B-B14F-4D97-AF65-F5344CB8AC3E}">
        <p14:creationId xmlns:p14="http://schemas.microsoft.com/office/powerpoint/2010/main" val="40284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D5E78-A53F-4384-A004-FDAE5E98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9AF4D-F7C3-4A38-A7BF-F888FB03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entendermos melhor o que foi explicado até aqui, vamos por a mão na massa.</a:t>
            </a:r>
          </a:p>
          <a:p>
            <a:r>
              <a:rPr lang="pt-BR" dirty="0"/>
              <a:t>Abra o </a:t>
            </a:r>
            <a:r>
              <a:rPr lang="pt-BR" dirty="0">
                <a:hlinkClick r:id="rId2"/>
              </a:rPr>
              <a:t>Notepad++</a:t>
            </a:r>
            <a:r>
              <a:rPr lang="pt-BR" dirty="0"/>
              <a:t>, </a:t>
            </a:r>
            <a:r>
              <a:rPr lang="pt-BR" dirty="0">
                <a:hlinkClick r:id="rId3"/>
              </a:rPr>
              <a:t>Sublime </a:t>
            </a:r>
            <a:r>
              <a:rPr lang="pt-BR" dirty="0" err="1">
                <a:hlinkClick r:id="rId3"/>
              </a:rPr>
              <a:t>Text</a:t>
            </a:r>
            <a:r>
              <a:rPr lang="pt-BR" dirty="0">
                <a:hlinkClick r:id="rId3"/>
              </a:rPr>
              <a:t> </a:t>
            </a:r>
            <a:r>
              <a:rPr lang="pt-BR" dirty="0"/>
              <a:t>ou seu editor de preferencia.</a:t>
            </a:r>
          </a:p>
          <a:p>
            <a:r>
              <a:rPr lang="pt-BR" dirty="0"/>
              <a:t>Crie um novo arquivo e realize as configurações de linguagem.</a:t>
            </a:r>
          </a:p>
          <a:p>
            <a:r>
              <a:rPr lang="pt-BR" dirty="0"/>
              <a:t>Para melhor organização, no seu local de armazenamento, crie uma pasta chamada </a:t>
            </a:r>
            <a:r>
              <a:rPr lang="pt-BR" b="1" dirty="0"/>
              <a:t>PWI – Mayra </a:t>
            </a:r>
            <a:r>
              <a:rPr lang="pt-BR" dirty="0"/>
              <a:t>e dentro desta pasta crie outra chamada </a:t>
            </a:r>
            <a:r>
              <a:rPr lang="pt-BR" b="1" dirty="0"/>
              <a:t>1-Primeiros passos.</a:t>
            </a:r>
          </a:p>
          <a:p>
            <a:r>
              <a:rPr lang="pt-BR" dirty="0"/>
              <a:t>Vamos salvar este arquivo com o nome </a:t>
            </a:r>
            <a:r>
              <a:rPr lang="pt-BR" b="1" dirty="0"/>
              <a:t>Ex1.html</a:t>
            </a:r>
            <a:r>
              <a:rPr lang="pt-BR" dirty="0"/>
              <a:t> na pasta criada.</a:t>
            </a:r>
          </a:p>
          <a:p>
            <a:r>
              <a:rPr lang="pt-BR" dirty="0"/>
              <a:t>Em seguida vamos digitar o código deste primeiro exemplo: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35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60CF2-5915-4C2A-8E35-751A53870D38}"/>
</file>

<file path=customXml/itemProps2.xml><?xml version="1.0" encoding="utf-8"?>
<ds:datastoreItem xmlns:ds="http://schemas.openxmlformats.org/officeDocument/2006/customXml" ds:itemID="{6D4735C4-33CF-4B29-8384-90FCCC7193D1}"/>
</file>

<file path=customXml/itemProps3.xml><?xml version="1.0" encoding="utf-8"?>
<ds:datastoreItem xmlns:ds="http://schemas.openxmlformats.org/officeDocument/2006/customXml" ds:itemID="{4F443901-5AE3-4468-AD91-AE57D2940DC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3943</TotalTime>
  <Words>1139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Íon</vt:lpstr>
      <vt:lpstr>Conceitos Iniciais</vt:lpstr>
      <vt:lpstr>História</vt:lpstr>
      <vt:lpstr>Características </vt:lpstr>
      <vt:lpstr>Primeiros passos</vt:lpstr>
      <vt:lpstr>Onde inserir o código?</vt:lpstr>
      <vt:lpstr>Instruções</vt:lpstr>
      <vt:lpstr>Comentários </vt:lpstr>
      <vt:lpstr>Comentários </vt:lpstr>
      <vt:lpstr>Exemplo 1</vt:lpstr>
      <vt:lpstr>Apresentação do PowerPoint</vt:lpstr>
      <vt:lpstr>variáveis</vt:lpstr>
      <vt:lpstr>Tipos de dados: Números </vt:lpstr>
      <vt:lpstr>Tipos de dados: String</vt:lpstr>
      <vt:lpstr>Tipos de dados: Booleanos</vt:lpstr>
      <vt:lpstr>Tipos de dados: Array</vt:lpstr>
      <vt:lpstr>Exemplo 2</vt:lpstr>
      <vt:lpstr>Apresentação do PowerPoint</vt:lpstr>
      <vt:lpstr>Exemplo 2</vt:lpstr>
      <vt:lpstr>Apresentação do PowerPoint</vt:lpstr>
      <vt:lpstr>Exemplo 2</vt:lpstr>
      <vt:lpstr>Apresentação do PowerPoint</vt:lpstr>
      <vt:lpstr>Desafio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174</cp:revision>
  <dcterms:created xsi:type="dcterms:W3CDTF">2018-10-10T03:51:50Z</dcterms:created>
  <dcterms:modified xsi:type="dcterms:W3CDTF">2020-08-25T17:59:04Z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