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6" r:id="rId4"/>
    <p:sldId id="277" r:id="rId5"/>
    <p:sldId id="273" r:id="rId6"/>
    <p:sldId id="283" r:id="rId7"/>
    <p:sldId id="278" r:id="rId8"/>
    <p:sldId id="279" r:id="rId9"/>
    <p:sldId id="280" r:id="rId10"/>
    <p:sldId id="284" r:id="rId11"/>
    <p:sldId id="281" r:id="rId12"/>
    <p:sldId id="285" r:id="rId13"/>
    <p:sldId id="282" r:id="rId14"/>
    <p:sldId id="290" r:id="rId15"/>
    <p:sldId id="291" r:id="rId16"/>
    <p:sldId id="292" r:id="rId17"/>
    <p:sldId id="274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7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36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10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3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3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60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01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29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1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4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32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23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8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71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17/05/2021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772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IF, Else e Switch case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BC42C0-5E9F-4ED3-A8A3-2838FB24F188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0920-F494-4B6F-8BF4-06486998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77A244-D331-4DD1-A1FD-560218AB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297" cy="6858000"/>
          </a:xfrm>
        </p:spPr>
      </p:pic>
    </p:spTree>
    <p:extLst>
      <p:ext uri="{BB962C8B-B14F-4D97-AF65-F5344CB8AC3E}">
        <p14:creationId xmlns:p14="http://schemas.microsoft.com/office/powerpoint/2010/main" val="166797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4B12F-4DC9-442F-A004-FE9C75CA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ELSE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B1A3F-AAA3-4A15-9240-FD437DF7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problemas com três condições ou mais, para não termos que utilizar um monte de IF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podemos usar o </a:t>
            </a:r>
            <a:r>
              <a:rPr lang="pt-BR" b="1" dirty="0"/>
              <a:t>ELSE IF</a:t>
            </a:r>
            <a:r>
              <a:rPr lang="pt-BR" dirty="0"/>
              <a:t>, que consiste em realizar mais um teste lógico atrelado ao </a:t>
            </a:r>
            <a:r>
              <a:rPr lang="pt-BR" b="1" dirty="0" err="1"/>
              <a:t>Else</a:t>
            </a:r>
            <a:r>
              <a:rPr lang="pt-BR" dirty="0"/>
              <a:t>, que só será executado caso a condição do IF não seja satisfeita.</a:t>
            </a:r>
          </a:p>
          <a:p>
            <a:r>
              <a:rPr lang="pt-BR" dirty="0"/>
              <a:t>Vamos mais longe ainda do que no nosso </a:t>
            </a:r>
            <a:r>
              <a:rPr lang="pt-BR" b="1" dirty="0"/>
              <a:t>Ex2</a:t>
            </a:r>
            <a:r>
              <a:rPr lang="pt-BR" dirty="0"/>
              <a:t>, adicionaremos uma terceira condição... </a:t>
            </a:r>
          </a:p>
          <a:p>
            <a:pPr marL="0" indent="0">
              <a:buNone/>
            </a:pPr>
            <a:r>
              <a:rPr lang="pt-BR" dirty="0"/>
              <a:t>	media maior ou igual a 7 estará aprovado.</a:t>
            </a:r>
          </a:p>
          <a:p>
            <a:pPr marL="0" indent="0">
              <a:buNone/>
            </a:pPr>
            <a:r>
              <a:rPr lang="pt-BR" dirty="0"/>
              <a:t>	media menor que 5 estará reprovado.</a:t>
            </a:r>
          </a:p>
          <a:p>
            <a:pPr marL="0" indent="0">
              <a:buNone/>
            </a:pPr>
            <a:r>
              <a:rPr lang="pt-BR" dirty="0"/>
              <a:t>	media no intervalo de 5 até 7 (Sem incluir o 7) estará </a:t>
            </a:r>
            <a:r>
              <a:rPr lang="pt-BR"/>
              <a:t>de 	recuperação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86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sz="2200" b="1" dirty="0"/>
              <a:t>3</a:t>
            </a:r>
            <a:r>
              <a:rPr lang="pt-BR" b="1" dirty="0"/>
              <a:t> - </a:t>
            </a:r>
            <a:r>
              <a:rPr lang="en-US" b="1" dirty="0"/>
              <a:t>IF, Else e Switch Case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Ex3.html</a:t>
            </a:r>
            <a:r>
              <a:rPr lang="pt-BR" sz="2200" dirty="0"/>
              <a:t>.</a:t>
            </a:r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7889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4921F55-AE71-4F0F-B412-2BA7C0D85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5000"/>
          </a:xfrm>
        </p:spPr>
      </p:pic>
    </p:spTree>
    <p:extLst>
      <p:ext uri="{BB962C8B-B14F-4D97-AF65-F5344CB8AC3E}">
        <p14:creationId xmlns:p14="http://schemas.microsoft.com/office/powerpoint/2010/main" val="402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7FA8-4C39-4935-A74E-1D6F731C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-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44589-82DE-455C-AA27-7B3040EF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 comando importante para decisão é o comando “</a:t>
            </a:r>
            <a:r>
              <a:rPr lang="pt-BR" b="1" dirty="0"/>
              <a:t>switch</a:t>
            </a:r>
            <a:r>
              <a:rPr lang="pt-BR" dirty="0"/>
              <a:t>”.</a:t>
            </a:r>
          </a:p>
          <a:p>
            <a:r>
              <a:rPr lang="pt-BR" dirty="0"/>
              <a:t>Neste caso testamos uma expressão e definimos valores possíveis para esta expressão (</a:t>
            </a:r>
            <a:r>
              <a:rPr lang="pt-BR" b="1" dirty="0"/>
              <a:t>cases</a:t>
            </a:r>
            <a:r>
              <a:rPr lang="pt-BR" dirty="0"/>
              <a:t>).</a:t>
            </a:r>
          </a:p>
          <a:p>
            <a:r>
              <a:rPr lang="pt-BR" dirty="0"/>
              <a:t>Cada “case” possui os comandos a serem executados, vamos ver como funciona e depois voltamos a comentar.</a:t>
            </a:r>
          </a:p>
        </p:txBody>
      </p:sp>
    </p:spTree>
    <p:extLst>
      <p:ext uri="{BB962C8B-B14F-4D97-AF65-F5344CB8AC3E}">
        <p14:creationId xmlns:p14="http://schemas.microsoft.com/office/powerpoint/2010/main" val="171583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3217-09FF-498D-A45B-10A59EA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D84AD1-F282-42E2-B564-2BA388F5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352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57FA8-4C39-4935-A74E-1D6F731C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-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44589-82DE-455C-AA27-7B3040EF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case compara seu valor com a variável </a:t>
            </a:r>
            <a:r>
              <a:rPr lang="pt-BR" b="1" dirty="0" err="1"/>
              <a:t>posicao</a:t>
            </a:r>
            <a:r>
              <a:rPr lang="pt-BR" dirty="0"/>
              <a:t>.</a:t>
            </a:r>
          </a:p>
          <a:p>
            <a:r>
              <a:rPr lang="pt-BR" dirty="0"/>
              <a:t>O que for equivalente, executa seus comandos.</a:t>
            </a:r>
          </a:p>
          <a:p>
            <a:r>
              <a:rPr lang="pt-BR" dirty="0"/>
              <a:t>A última opção, </a:t>
            </a:r>
            <a:r>
              <a:rPr lang="pt-BR" b="1" dirty="0"/>
              <a:t>default</a:t>
            </a:r>
            <a:r>
              <a:rPr lang="pt-BR" dirty="0"/>
              <a:t>, será a opção executada caso nenhum dos cases anteriores tiver o valor igual à expressão.</a:t>
            </a:r>
          </a:p>
          <a:p>
            <a:r>
              <a:rPr lang="pt-BR" dirty="0"/>
              <a:t>Ou seja, se nenhum case for igual a variável </a:t>
            </a:r>
            <a:r>
              <a:rPr lang="pt-BR" b="1" dirty="0" err="1"/>
              <a:t>posicao</a:t>
            </a:r>
            <a:r>
              <a:rPr lang="pt-BR" dirty="0"/>
              <a:t>, os comandos executados serão os comandos do default.</a:t>
            </a:r>
          </a:p>
        </p:txBody>
      </p:sp>
    </p:spTree>
    <p:extLst>
      <p:ext uri="{BB962C8B-B14F-4D97-AF65-F5344CB8AC3E}">
        <p14:creationId xmlns:p14="http://schemas.microsoft.com/office/powerpoint/2010/main" val="286730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8480833" cy="52125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receba a idade do usuário e escreva no documento </a:t>
            </a:r>
            <a:r>
              <a:rPr lang="pt-BR" sz="2400" b="1" dirty="0"/>
              <a:t>Entrada permitida</a:t>
            </a:r>
            <a:r>
              <a:rPr lang="pt-BR" sz="2400" dirty="0"/>
              <a:t>, caso ele tenha 18 ou mais, senão escreva </a:t>
            </a:r>
            <a:r>
              <a:rPr lang="pt-BR" sz="2400" b="1" dirty="0"/>
              <a:t>Entrada proibida</a:t>
            </a:r>
            <a:r>
              <a:rPr lang="pt-B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Escreva uma aplicação solicite duas notas do aluno e calcule a média. Caso ela seja maior ou igual 7 ele esta </a:t>
            </a:r>
            <a:r>
              <a:rPr lang="pt-BR" sz="2400" b="1" dirty="0"/>
              <a:t>Aprovado</a:t>
            </a:r>
            <a:r>
              <a:rPr lang="pt-BR" sz="2400" dirty="0"/>
              <a:t>, caso seja menor que 5 ele esta </a:t>
            </a:r>
            <a:r>
              <a:rPr lang="pt-BR" sz="2400" b="1" dirty="0"/>
              <a:t>Reprovado</a:t>
            </a:r>
            <a:r>
              <a:rPr lang="pt-BR" sz="2400" dirty="0"/>
              <a:t>, senão ele esta de </a:t>
            </a:r>
            <a:r>
              <a:rPr lang="pt-BR" sz="2400" b="1" dirty="0"/>
              <a:t>Recuperação</a:t>
            </a:r>
            <a:r>
              <a:rPr lang="pt-BR" sz="2400" dirty="0"/>
              <a:t>. Escreva no documento a média e a situação.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Faça uma aplicação que solicite um numero depois outro. Então solicite a opção: </a:t>
            </a:r>
            <a:r>
              <a:rPr lang="pt-BR" sz="2400" b="1" dirty="0"/>
              <a:t>1 – Soma</a:t>
            </a:r>
            <a:r>
              <a:rPr lang="pt-BR" sz="2400" dirty="0"/>
              <a:t>, </a:t>
            </a:r>
            <a:r>
              <a:rPr lang="pt-BR" sz="2400" b="1" dirty="0"/>
              <a:t>2 – Subtração, 3 – Multiplicação ou 4 – Divisão.</a:t>
            </a:r>
            <a:r>
              <a:rPr lang="pt-BR" sz="2400" dirty="0"/>
              <a:t> Após receber os dados fazer a conta escolhida e escrever o resultado no documento.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81" y="1873479"/>
            <a:ext cx="4465983" cy="27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Extras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8480833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que receba um número então escreva no documento se ele é Par ou Impar. </a:t>
            </a:r>
            <a:r>
              <a:rPr lang="pt-BR" sz="2400" dirty="0" err="1"/>
              <a:t>Ex</a:t>
            </a:r>
            <a:r>
              <a:rPr lang="pt-BR" sz="2400" dirty="0"/>
              <a:t> de mensagem na tela: 3 é impar!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que receba dois números e escreva qual é o maior e qual o menor ou que são iguais. </a:t>
            </a:r>
            <a:r>
              <a:rPr lang="pt-BR" sz="2400" dirty="0" err="1"/>
              <a:t>Ex</a:t>
            </a:r>
            <a:r>
              <a:rPr lang="pt-BR" sz="2400" dirty="0"/>
              <a:t> de mensagem na tela: 9 é maior que 6.</a:t>
            </a:r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81" y="1873479"/>
            <a:ext cx="4465983" cy="27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8555-F138-4D8D-B743-5751ABB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 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9792C-21C1-453B-8958-BC76F44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8361"/>
            <a:ext cx="10210102" cy="4997239"/>
          </a:xfrm>
        </p:spPr>
        <p:txBody>
          <a:bodyPr>
            <a:normAutofit/>
          </a:bodyPr>
          <a:lstStyle/>
          <a:p>
            <a:r>
              <a:rPr lang="pt-BR" dirty="0"/>
              <a:t>Em qualquer linguagem de programação é extremamente importante podermos analisar um certo conteúdo ou resultado para direcionar a execução do nosso programa e determinar uma rotina ou outra a ser executada.</a:t>
            </a:r>
          </a:p>
          <a:p>
            <a:r>
              <a:rPr lang="pt-BR" dirty="0"/>
              <a:t>A principal estrutura de decisão em programação é definida pelo comando </a:t>
            </a:r>
            <a:r>
              <a:rPr lang="pt-BR" b="1" dirty="0"/>
              <a:t>IF</a:t>
            </a:r>
            <a:r>
              <a:rPr lang="pt-BR" dirty="0"/>
              <a:t>, que traduzindo do inglês é </a:t>
            </a:r>
            <a:r>
              <a:rPr lang="pt-BR" b="1" dirty="0"/>
              <a:t>SE</a:t>
            </a:r>
            <a:r>
              <a:rPr lang="pt-BR" dirty="0"/>
              <a:t>, sua sintaxe básica é bem simples: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err="1"/>
              <a:t>if</a:t>
            </a:r>
            <a:r>
              <a:rPr lang="pt-BR" b="1" dirty="0"/>
              <a:t>(teste lógico){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	//comandos a serem executados se o teste for verdadeiro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b="1" dirty="0"/>
              <a:t>	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1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78EB-0A5B-44F2-B018-36B3CEE8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7FA97-163B-443F-AD91-2510AD8D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sintaxe o IF verifica o resultado do </a:t>
            </a:r>
            <a:r>
              <a:rPr lang="pt-BR" b="1" dirty="0"/>
              <a:t>“teste lógico” </a:t>
            </a:r>
            <a:r>
              <a:rPr lang="pt-BR" dirty="0"/>
              <a:t>e se for verdadeiro </a:t>
            </a:r>
            <a:r>
              <a:rPr lang="pt-BR" b="1" dirty="0"/>
              <a:t>“</a:t>
            </a:r>
            <a:r>
              <a:rPr lang="pt-BR" b="1" dirty="0" err="1"/>
              <a:t>true</a:t>
            </a:r>
            <a:r>
              <a:rPr lang="pt-BR" b="1" dirty="0"/>
              <a:t>” </a:t>
            </a:r>
            <a:r>
              <a:rPr lang="pt-BR" dirty="0"/>
              <a:t>ele executa os comandos entre suas chaves </a:t>
            </a:r>
            <a:r>
              <a:rPr lang="pt-BR" b="1" dirty="0"/>
              <a:t>{ }</a:t>
            </a:r>
            <a:r>
              <a:rPr lang="pt-BR" dirty="0"/>
              <a:t>.</a:t>
            </a:r>
          </a:p>
          <a:p>
            <a:r>
              <a:rPr lang="pt-BR" dirty="0"/>
              <a:t>Caso contrário, se for falso, os comandos não serão executados e pulará para a próxima instrução após o IF.</a:t>
            </a:r>
          </a:p>
        </p:txBody>
      </p:sp>
    </p:spTree>
    <p:extLst>
      <p:ext uri="{BB962C8B-B14F-4D97-AF65-F5344CB8AC3E}">
        <p14:creationId xmlns:p14="http://schemas.microsoft.com/office/powerpoint/2010/main" val="41219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BB613-E434-499B-BD97-5ED096BE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“teste lógico”?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7C766-9D74-4A9C-9225-CD72722C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Basicamente o comando IF necessita de uma expressão que retorne “verdadeiro (</a:t>
            </a:r>
            <a:r>
              <a:rPr lang="pt-BR" dirty="0" err="1"/>
              <a:t>true</a:t>
            </a:r>
            <a:r>
              <a:rPr lang="pt-BR" dirty="0"/>
              <a:t>)” ou “falso (false)” e estes são os valores de retorno de qualquer teste lógico.</a:t>
            </a:r>
          </a:p>
          <a:p>
            <a:r>
              <a:rPr lang="pt-BR" dirty="0"/>
              <a:t>Basicamente é uma comparação que usa os operadores lógicos descritos a seguir: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0DD52-7D11-49EC-845F-FE311008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29" y="3747590"/>
            <a:ext cx="4471920" cy="276206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A3BAABC-6C83-4AE2-BDFA-F172AB329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85" y="3327785"/>
            <a:ext cx="2741936" cy="34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dirty="0"/>
              <a:t>Como se trata de um novo tema, vamos criar uma nova pasta para organizar nosso conteúdo, na sua unidade de armazenamento dentro da patas </a:t>
            </a:r>
            <a:r>
              <a:rPr lang="pt-BR" b="1" dirty="0"/>
              <a:t>PWI – Mayra </a:t>
            </a:r>
            <a:r>
              <a:rPr lang="pt-BR" dirty="0"/>
              <a:t>crie uma pasta chamada </a:t>
            </a:r>
            <a:r>
              <a:rPr lang="pt-BR" b="1" dirty="0"/>
              <a:t>3 - </a:t>
            </a:r>
            <a:r>
              <a:rPr lang="en-US" b="1" dirty="0"/>
              <a:t>IF, Else e Switch Case</a:t>
            </a:r>
            <a:r>
              <a:rPr lang="pt-BR" dirty="0"/>
              <a:t>.</a:t>
            </a:r>
            <a:endParaRPr lang="pt-BR" sz="2200" dirty="0"/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Ex1.html</a:t>
            </a:r>
            <a:r>
              <a:rPr lang="pt-BR" sz="2200" dirty="0"/>
              <a:t>.</a:t>
            </a:r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861E-ACC4-4D5D-8517-F84C4ECF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5F40D5-CF35-4B22-8049-9CE4DF878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05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466E-8503-474B-AD22-3913882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49BBC-AAD8-4272-8955-9AD405AB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89167"/>
            <a:ext cx="10210102" cy="5017650"/>
          </a:xfrm>
        </p:spPr>
        <p:txBody>
          <a:bodyPr>
            <a:normAutofit/>
          </a:bodyPr>
          <a:lstStyle/>
          <a:p>
            <a:r>
              <a:rPr lang="pt-BR" dirty="0"/>
              <a:t>O exemplo que acabamos de ver cria uma variável chamada </a:t>
            </a:r>
            <a:r>
              <a:rPr lang="pt-BR" b="1" dirty="0"/>
              <a:t>media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dirty="0"/>
              <a:t>IF</a:t>
            </a:r>
            <a:r>
              <a:rPr lang="pt-BR" dirty="0"/>
              <a:t> compara se o valor da variável é maior que 5, caso seja, o comando do bloco deste IF, dentro das chaves { }, será executado.</a:t>
            </a:r>
          </a:p>
          <a:p>
            <a:r>
              <a:rPr lang="pt-BR" dirty="0"/>
              <a:t>Neste caso se o teste retornar </a:t>
            </a:r>
            <a:r>
              <a:rPr lang="pt-BR" b="1" dirty="0"/>
              <a:t>verdadeiro</a:t>
            </a:r>
            <a:r>
              <a:rPr lang="pt-BR" dirty="0"/>
              <a:t>, então, será impresso na tela o texto </a:t>
            </a:r>
            <a:r>
              <a:rPr lang="pt-BR" b="1" dirty="0"/>
              <a:t>“Você está Aprovado”.</a:t>
            </a:r>
          </a:p>
          <a:p>
            <a:r>
              <a:rPr lang="pt-BR" dirty="0"/>
              <a:t>Caso digitemos uma nota inferior a 5 o resultado será uma tela em branco.</a:t>
            </a:r>
          </a:p>
          <a:p>
            <a:r>
              <a:rPr lang="pt-BR" dirty="0"/>
              <a:t>Isso porque após o IF não existe comando nenhum e como o teste lógico do IF retornou </a:t>
            </a:r>
            <a:r>
              <a:rPr lang="pt-BR" b="1" dirty="0"/>
              <a:t>falso</a:t>
            </a:r>
            <a:r>
              <a:rPr lang="pt-BR" dirty="0"/>
              <a:t>, o comando </a:t>
            </a:r>
            <a:r>
              <a:rPr lang="pt-BR" b="1" dirty="0" err="1"/>
              <a:t>document.write</a:t>
            </a:r>
            <a:r>
              <a:rPr lang="pt-BR" b="1" dirty="0"/>
              <a:t> </a:t>
            </a:r>
            <a:r>
              <a:rPr lang="pt-BR" dirty="0"/>
              <a:t>dentro do IF não foi executado.</a:t>
            </a:r>
          </a:p>
        </p:txBody>
      </p:sp>
    </p:spTree>
    <p:extLst>
      <p:ext uri="{BB962C8B-B14F-4D97-AF65-F5344CB8AC3E}">
        <p14:creationId xmlns:p14="http://schemas.microsoft.com/office/powerpoint/2010/main" val="210150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3B0E0-D956-4F81-AB05-AE6CFD4B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– 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91172-A990-4B4C-8060-4A5630E7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incrementar nosso comando </a:t>
            </a:r>
            <a:r>
              <a:rPr lang="pt-BR" b="1" dirty="0"/>
              <a:t>IF</a:t>
            </a:r>
            <a:r>
              <a:rPr lang="pt-BR" dirty="0"/>
              <a:t> com o uso do </a:t>
            </a:r>
            <a:r>
              <a:rPr lang="pt-BR" b="1" dirty="0"/>
              <a:t>ELSE</a:t>
            </a:r>
            <a:r>
              <a:rPr lang="pt-BR" dirty="0"/>
              <a:t>, que pode ser entendido como “caso contrário / se não”.</a:t>
            </a:r>
          </a:p>
          <a:p>
            <a:r>
              <a:rPr lang="pt-BR" dirty="0"/>
              <a:t>Veja bem, falamos que o bloco de comandos do IF é executado somente quando o teste for verdadeiro correto? E se o valor do teste for falso? </a:t>
            </a:r>
          </a:p>
          <a:p>
            <a:r>
              <a:rPr lang="pt-BR" dirty="0"/>
              <a:t>Ai é que entra o ELSE, o bloco de comandos do ELSE é executado sempre que o teste tiver um resultado falso.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8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sz="2200" b="1" dirty="0"/>
              <a:t>3</a:t>
            </a:r>
            <a:r>
              <a:rPr lang="pt-BR" b="1" dirty="0"/>
              <a:t> - </a:t>
            </a:r>
            <a:r>
              <a:rPr lang="en-US" b="1" dirty="0"/>
              <a:t>IF, Else e Switch Case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Ex2.html</a:t>
            </a:r>
            <a:r>
              <a:rPr lang="pt-BR" sz="2200" dirty="0"/>
              <a:t>.</a:t>
            </a:r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9796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3AE3F0-6658-4A6A-8ADE-FE09BFBBA7BB}"/>
</file>

<file path=customXml/itemProps2.xml><?xml version="1.0" encoding="utf-8"?>
<ds:datastoreItem xmlns:ds="http://schemas.openxmlformats.org/officeDocument/2006/customXml" ds:itemID="{4835166E-BE99-450E-99A2-7B4C3EA43886}"/>
</file>

<file path=customXml/itemProps3.xml><?xml version="1.0" encoding="utf-8"?>
<ds:datastoreItem xmlns:ds="http://schemas.openxmlformats.org/officeDocument/2006/customXml" ds:itemID="{2C85F2EE-7F08-4846-8A4B-B88B3712B7CE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5386</TotalTime>
  <Words>948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Íon</vt:lpstr>
      <vt:lpstr>JavaScript</vt:lpstr>
      <vt:lpstr>Estrutura de decisão IF</vt:lpstr>
      <vt:lpstr>IF</vt:lpstr>
      <vt:lpstr>O que é o “teste lógico”?</vt:lpstr>
      <vt:lpstr>Exemplo 1</vt:lpstr>
      <vt:lpstr>Apresentação do PowerPoint</vt:lpstr>
      <vt:lpstr>IF</vt:lpstr>
      <vt:lpstr>IF – ELSE</vt:lpstr>
      <vt:lpstr>Exemplo 2</vt:lpstr>
      <vt:lpstr>Apresentação do PowerPoint</vt:lpstr>
      <vt:lpstr>ELSE IF</vt:lpstr>
      <vt:lpstr>Exemplo 3</vt:lpstr>
      <vt:lpstr>Exemplo 3</vt:lpstr>
      <vt:lpstr>Switch - Case</vt:lpstr>
      <vt:lpstr>Apresentação do PowerPoint</vt:lpstr>
      <vt:lpstr>Switch - Case</vt:lpstr>
      <vt:lpstr>Desafio</vt:lpstr>
      <vt:lpstr>Desafio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MARCELO</cp:lastModifiedBy>
  <cp:revision>300</cp:revision>
  <dcterms:created xsi:type="dcterms:W3CDTF">2018-10-10T03:51:50Z</dcterms:created>
  <dcterms:modified xsi:type="dcterms:W3CDTF">2021-05-18T01:09:48Z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