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75" r:id="rId3"/>
    <p:sldId id="276" r:id="rId4"/>
    <p:sldId id="277" r:id="rId5"/>
    <p:sldId id="273" r:id="rId6"/>
    <p:sldId id="289" r:id="rId7"/>
    <p:sldId id="278" r:id="rId8"/>
    <p:sldId id="279" r:id="rId9"/>
    <p:sldId id="280" r:id="rId10"/>
    <p:sldId id="290" r:id="rId11"/>
    <p:sldId id="295" r:id="rId12"/>
    <p:sldId id="281" r:id="rId13"/>
    <p:sldId id="282" r:id="rId14"/>
    <p:sldId id="291" r:id="rId15"/>
    <p:sldId id="296" r:id="rId16"/>
    <p:sldId id="283" r:id="rId17"/>
    <p:sldId id="284" r:id="rId18"/>
    <p:sldId id="292" r:id="rId19"/>
    <p:sldId id="297" r:id="rId20"/>
    <p:sldId id="285" r:id="rId21"/>
    <p:sldId id="287" r:id="rId22"/>
    <p:sldId id="293" r:id="rId23"/>
    <p:sldId id="298" r:id="rId24"/>
    <p:sldId id="288" r:id="rId25"/>
    <p:sldId id="294" r:id="rId26"/>
    <p:sldId id="299"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31D"/>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p:cViewPr varScale="1">
        <p:scale>
          <a:sx n="69" d="100"/>
          <a:sy n="69"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88731A3-A974-4332-8D5E-1FABAA2F8430}" type="datetimeFigureOut">
              <a:rPr lang="pt-BR" smtClean="0"/>
              <a:t>21/10/2020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C2150F-1972-4382-8965-7D763DA7296B}" type="slidenum">
              <a:rPr lang="pt-BR" smtClean="0"/>
              <a:t>‹nº›</a:t>
            </a:fld>
            <a:endParaRPr lang="pt-BR"/>
          </a:p>
        </p:txBody>
      </p:sp>
    </p:spTree>
    <p:extLst>
      <p:ext uri="{BB962C8B-B14F-4D97-AF65-F5344CB8AC3E}">
        <p14:creationId xmlns:p14="http://schemas.microsoft.com/office/powerpoint/2010/main" val="147483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8731A3-A974-4332-8D5E-1FABAA2F8430}" type="datetimeFigureOut">
              <a:rPr lang="pt-BR" smtClean="0"/>
              <a:t>21/10/2020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C2150F-1972-4382-8965-7D763DA7296B}" type="slidenum">
              <a:rPr lang="pt-BR" smtClean="0"/>
              <a:t>‹nº›</a:t>
            </a:fld>
            <a:endParaRPr lang="pt-BR"/>
          </a:p>
        </p:txBody>
      </p:sp>
    </p:spTree>
    <p:extLst>
      <p:ext uri="{BB962C8B-B14F-4D97-AF65-F5344CB8AC3E}">
        <p14:creationId xmlns:p14="http://schemas.microsoft.com/office/powerpoint/2010/main" val="107033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8731A3-A974-4332-8D5E-1FABAA2F8430}" type="datetimeFigureOut">
              <a:rPr lang="pt-BR" smtClean="0"/>
              <a:t>21/10/2020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C2150F-1972-4382-8965-7D763DA7296B}" type="slidenum">
              <a:rPr lang="pt-BR" smtClean="0"/>
              <a:t>‹nº›</a:t>
            </a:fld>
            <a:endParaRPr lang="pt-BR"/>
          </a:p>
        </p:txBody>
      </p:sp>
    </p:spTree>
    <p:extLst>
      <p:ext uri="{BB962C8B-B14F-4D97-AF65-F5344CB8AC3E}">
        <p14:creationId xmlns:p14="http://schemas.microsoft.com/office/powerpoint/2010/main" val="2165087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pt-BR"/>
              <a:t>Clique para editar o título Mestre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8731A3-A974-4332-8D5E-1FABAA2F8430}" type="datetimeFigureOut">
              <a:rPr lang="pt-BR" smtClean="0"/>
              <a:t>21/10/2020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C2150F-1972-4382-8965-7D763DA7296B}" type="slidenum">
              <a:rPr lang="pt-BR" smtClean="0"/>
              <a:t>‹nº›</a:t>
            </a:fld>
            <a:endParaRPr lang="pt-BR"/>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22716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8731A3-A974-4332-8D5E-1FABAA2F8430}" type="datetimeFigureOut">
              <a:rPr lang="pt-BR" smtClean="0"/>
              <a:t>21/10/2020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C2150F-1972-4382-8965-7D763DA7296B}" type="slidenum">
              <a:rPr lang="pt-BR" smtClean="0"/>
              <a:t>‹nº›</a:t>
            </a:fld>
            <a:endParaRPr lang="pt-BR"/>
          </a:p>
        </p:txBody>
      </p:sp>
    </p:spTree>
    <p:extLst>
      <p:ext uri="{BB962C8B-B14F-4D97-AF65-F5344CB8AC3E}">
        <p14:creationId xmlns:p14="http://schemas.microsoft.com/office/powerpoint/2010/main" val="2733463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8731A3-A974-4332-8D5E-1FABAA2F8430}" type="datetimeFigureOut">
              <a:rPr lang="pt-BR" smtClean="0"/>
              <a:t>21/10/2020</a:t>
            </a:fld>
            <a:endParaRPr lang="pt-BR"/>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C2150F-1972-4382-8965-7D763DA7296B}" type="slidenum">
              <a:rPr lang="pt-BR" smtClean="0"/>
              <a:t>‹nº›</a:t>
            </a:fld>
            <a:endParaRPr lang="pt-BR"/>
          </a:p>
        </p:txBody>
      </p:sp>
    </p:spTree>
    <p:extLst>
      <p:ext uri="{BB962C8B-B14F-4D97-AF65-F5344CB8AC3E}">
        <p14:creationId xmlns:p14="http://schemas.microsoft.com/office/powerpoint/2010/main" val="2069625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8731A3-A974-4332-8D5E-1FABAA2F8430}" type="datetimeFigureOut">
              <a:rPr lang="pt-BR" smtClean="0"/>
              <a:t>21/10/2020</a:t>
            </a:fld>
            <a:endParaRPr lang="pt-BR"/>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C2150F-1972-4382-8965-7D763DA7296B}" type="slidenum">
              <a:rPr lang="pt-BR" smtClean="0"/>
              <a:t>‹nº›</a:t>
            </a:fld>
            <a:endParaRPr lang="pt-BR"/>
          </a:p>
        </p:txBody>
      </p:sp>
    </p:spTree>
    <p:extLst>
      <p:ext uri="{BB962C8B-B14F-4D97-AF65-F5344CB8AC3E}">
        <p14:creationId xmlns:p14="http://schemas.microsoft.com/office/powerpoint/2010/main" val="851111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8731A3-A974-4332-8D5E-1FABAA2F8430}" type="datetimeFigureOut">
              <a:rPr lang="pt-BR" smtClean="0"/>
              <a:t>21/10/2020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C2150F-1972-4382-8965-7D763DA7296B}" type="slidenum">
              <a:rPr lang="pt-BR" smtClean="0"/>
              <a:t>‹nº›</a:t>
            </a:fld>
            <a:endParaRPr lang="pt-BR"/>
          </a:p>
        </p:txBody>
      </p:sp>
    </p:spTree>
    <p:extLst>
      <p:ext uri="{BB962C8B-B14F-4D97-AF65-F5344CB8AC3E}">
        <p14:creationId xmlns:p14="http://schemas.microsoft.com/office/powerpoint/2010/main" val="985624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8731A3-A974-4332-8D5E-1FABAA2F8430}" type="datetimeFigureOut">
              <a:rPr lang="pt-BR" smtClean="0"/>
              <a:t>21/10/2020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C2150F-1972-4382-8965-7D763DA7296B}" type="slidenum">
              <a:rPr lang="pt-BR" smtClean="0"/>
              <a:t>‹nº›</a:t>
            </a:fld>
            <a:endParaRPr lang="pt-BR"/>
          </a:p>
        </p:txBody>
      </p:sp>
    </p:spTree>
    <p:extLst>
      <p:ext uri="{BB962C8B-B14F-4D97-AF65-F5344CB8AC3E}">
        <p14:creationId xmlns:p14="http://schemas.microsoft.com/office/powerpoint/2010/main" val="2478140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8731A3-A974-4332-8D5E-1FABAA2F8430}" type="datetimeFigureOut">
              <a:rPr lang="pt-BR" smtClean="0"/>
              <a:t>21/10/2020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C2150F-1972-4382-8965-7D763DA7296B}" type="slidenum">
              <a:rPr lang="pt-BR" smtClean="0"/>
              <a:t>‹nº›</a:t>
            </a:fld>
            <a:endParaRPr lang="pt-BR"/>
          </a:p>
        </p:txBody>
      </p:sp>
    </p:spTree>
    <p:extLst>
      <p:ext uri="{BB962C8B-B14F-4D97-AF65-F5344CB8AC3E}">
        <p14:creationId xmlns:p14="http://schemas.microsoft.com/office/powerpoint/2010/main" val="371017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8731A3-A974-4332-8D5E-1FABAA2F8430}" type="datetimeFigureOut">
              <a:rPr lang="pt-BR" smtClean="0"/>
              <a:t>21/10/2020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CC2150F-1972-4382-8965-7D763DA7296B}" type="slidenum">
              <a:rPr lang="pt-BR" smtClean="0"/>
              <a:t>‹nº›</a:t>
            </a:fld>
            <a:endParaRPr lang="pt-BR"/>
          </a:p>
        </p:txBody>
      </p:sp>
    </p:spTree>
    <p:extLst>
      <p:ext uri="{BB962C8B-B14F-4D97-AF65-F5344CB8AC3E}">
        <p14:creationId xmlns:p14="http://schemas.microsoft.com/office/powerpoint/2010/main" val="335263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8731A3-A974-4332-8D5E-1FABAA2F8430}" type="datetimeFigureOut">
              <a:rPr lang="pt-BR" smtClean="0"/>
              <a:t>21/10/2020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C2150F-1972-4382-8965-7D763DA7296B}" type="slidenum">
              <a:rPr lang="pt-BR" smtClean="0"/>
              <a:t>‹nº›</a:t>
            </a:fld>
            <a:endParaRPr lang="pt-BR"/>
          </a:p>
        </p:txBody>
      </p:sp>
    </p:spTree>
    <p:extLst>
      <p:ext uri="{BB962C8B-B14F-4D97-AF65-F5344CB8AC3E}">
        <p14:creationId xmlns:p14="http://schemas.microsoft.com/office/powerpoint/2010/main" val="399378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8731A3-A974-4332-8D5E-1FABAA2F8430}" type="datetimeFigureOut">
              <a:rPr lang="pt-BR" smtClean="0"/>
              <a:t>21/10/2020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CC2150F-1972-4382-8965-7D763DA7296B}" type="slidenum">
              <a:rPr lang="pt-BR" smtClean="0"/>
              <a:t>‹nº›</a:t>
            </a:fld>
            <a:endParaRPr lang="pt-BR"/>
          </a:p>
        </p:txBody>
      </p:sp>
    </p:spTree>
    <p:extLst>
      <p:ext uri="{BB962C8B-B14F-4D97-AF65-F5344CB8AC3E}">
        <p14:creationId xmlns:p14="http://schemas.microsoft.com/office/powerpoint/2010/main" val="208455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488731A3-A974-4332-8D5E-1FABAA2F8430}" type="datetimeFigureOut">
              <a:rPr lang="pt-BR" smtClean="0"/>
              <a:t>21/10/2020</a:t>
            </a:fld>
            <a:endParaRPr lang="pt-BR"/>
          </a:p>
        </p:txBody>
      </p:sp>
      <p:sp>
        <p:nvSpPr>
          <p:cNvPr id="5" name="Footer Placeholder 3"/>
          <p:cNvSpPr>
            <a:spLocks noGrp="1"/>
          </p:cNvSpPr>
          <p:nvPr>
            <p:ph type="ftr" sz="quarter" idx="11"/>
          </p:nvPr>
        </p:nvSpPr>
        <p:spPr/>
        <p:txBody>
          <a:bodyPr/>
          <a:lstStyle/>
          <a:p>
            <a:endParaRPr lang="pt-BR"/>
          </a:p>
        </p:txBody>
      </p:sp>
      <p:sp>
        <p:nvSpPr>
          <p:cNvPr id="6" name="Slide Number Placeholder 4"/>
          <p:cNvSpPr>
            <a:spLocks noGrp="1"/>
          </p:cNvSpPr>
          <p:nvPr>
            <p:ph type="sldNum" sz="quarter" idx="12"/>
          </p:nvPr>
        </p:nvSpPr>
        <p:spPr/>
        <p:txBody>
          <a:bodyPr/>
          <a:lstStyle/>
          <a:p>
            <a:fld id="{9CC2150F-1972-4382-8965-7D763DA7296B}" type="slidenum">
              <a:rPr lang="pt-BR" smtClean="0"/>
              <a:t>‹nº›</a:t>
            </a:fld>
            <a:endParaRPr lang="pt-BR"/>
          </a:p>
        </p:txBody>
      </p:sp>
    </p:spTree>
    <p:extLst>
      <p:ext uri="{BB962C8B-B14F-4D97-AF65-F5344CB8AC3E}">
        <p14:creationId xmlns:p14="http://schemas.microsoft.com/office/powerpoint/2010/main" val="113406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8731A3-A974-4332-8D5E-1FABAA2F8430}" type="datetimeFigureOut">
              <a:rPr lang="pt-BR" smtClean="0"/>
              <a:t>21/10/2020</a:t>
            </a:fld>
            <a:endParaRPr lang="pt-BR"/>
          </a:p>
        </p:txBody>
      </p:sp>
      <p:sp>
        <p:nvSpPr>
          <p:cNvPr id="5" name="Footer Placeholder 2"/>
          <p:cNvSpPr>
            <a:spLocks noGrp="1"/>
          </p:cNvSpPr>
          <p:nvPr>
            <p:ph type="ftr" sz="quarter" idx="11"/>
          </p:nvPr>
        </p:nvSpPr>
        <p:spPr/>
        <p:txBody>
          <a:bodyPr/>
          <a:lstStyle/>
          <a:p>
            <a:endParaRPr lang="pt-BR"/>
          </a:p>
        </p:txBody>
      </p:sp>
      <p:sp>
        <p:nvSpPr>
          <p:cNvPr id="6" name="Slide Number Placeholder 3"/>
          <p:cNvSpPr>
            <a:spLocks noGrp="1"/>
          </p:cNvSpPr>
          <p:nvPr>
            <p:ph type="sldNum" sz="quarter" idx="12"/>
          </p:nvPr>
        </p:nvSpPr>
        <p:spPr/>
        <p:txBody>
          <a:bodyPr/>
          <a:lstStyle/>
          <a:p>
            <a:fld id="{9CC2150F-1972-4382-8965-7D763DA7296B}" type="slidenum">
              <a:rPr lang="pt-BR" smtClean="0"/>
              <a:t>‹nº›</a:t>
            </a:fld>
            <a:endParaRPr lang="pt-BR"/>
          </a:p>
        </p:txBody>
      </p:sp>
    </p:spTree>
    <p:extLst>
      <p:ext uri="{BB962C8B-B14F-4D97-AF65-F5344CB8AC3E}">
        <p14:creationId xmlns:p14="http://schemas.microsoft.com/office/powerpoint/2010/main" val="1780889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7" name="Date Placeholder 4"/>
          <p:cNvSpPr>
            <a:spLocks noGrp="1"/>
          </p:cNvSpPr>
          <p:nvPr>
            <p:ph type="dt" sz="half" idx="10"/>
          </p:nvPr>
        </p:nvSpPr>
        <p:spPr/>
        <p:txBody>
          <a:bodyPr/>
          <a:lstStyle/>
          <a:p>
            <a:fld id="{488731A3-A974-4332-8D5E-1FABAA2F8430}" type="datetimeFigureOut">
              <a:rPr lang="pt-BR" smtClean="0"/>
              <a:t>21/10/2020</a:t>
            </a:fld>
            <a:endParaRPr lang="pt-BR"/>
          </a:p>
        </p:txBody>
      </p:sp>
      <p:sp>
        <p:nvSpPr>
          <p:cNvPr id="5" name="Footer Placeholder 5"/>
          <p:cNvSpPr>
            <a:spLocks noGrp="1"/>
          </p:cNvSpPr>
          <p:nvPr>
            <p:ph type="ftr" sz="quarter" idx="11"/>
          </p:nvPr>
        </p:nvSpPr>
        <p:spPr/>
        <p:txBody>
          <a:bodyPr/>
          <a:lstStyle/>
          <a:p>
            <a:endParaRPr lang="pt-BR"/>
          </a:p>
        </p:txBody>
      </p:sp>
      <p:sp>
        <p:nvSpPr>
          <p:cNvPr id="6" name="Slide Number Placeholder 6"/>
          <p:cNvSpPr>
            <a:spLocks noGrp="1"/>
          </p:cNvSpPr>
          <p:nvPr>
            <p:ph type="sldNum" sz="quarter" idx="12"/>
          </p:nvPr>
        </p:nvSpPr>
        <p:spPr/>
        <p:txBody>
          <a:bodyPr/>
          <a:lstStyle/>
          <a:p>
            <a:fld id="{9CC2150F-1972-4382-8965-7D763DA7296B}" type="slidenum">
              <a:rPr lang="pt-BR" smtClean="0"/>
              <a:t>‹nº›</a:t>
            </a:fld>
            <a:endParaRPr lang="pt-BR"/>
          </a:p>
        </p:txBody>
      </p:sp>
    </p:spTree>
    <p:extLst>
      <p:ext uri="{BB962C8B-B14F-4D97-AF65-F5344CB8AC3E}">
        <p14:creationId xmlns:p14="http://schemas.microsoft.com/office/powerpoint/2010/main" val="1452032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8731A3-A974-4332-8D5E-1FABAA2F8430}" type="datetimeFigureOut">
              <a:rPr lang="pt-BR" smtClean="0"/>
              <a:t>21/10/2020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CC2150F-1972-4382-8965-7D763DA7296B}" type="slidenum">
              <a:rPr lang="pt-BR" smtClean="0"/>
              <a:t>‹nº›</a:t>
            </a:fld>
            <a:endParaRPr lang="pt-BR"/>
          </a:p>
        </p:txBody>
      </p:sp>
    </p:spTree>
    <p:extLst>
      <p:ext uri="{BB962C8B-B14F-4D97-AF65-F5344CB8AC3E}">
        <p14:creationId xmlns:p14="http://schemas.microsoft.com/office/powerpoint/2010/main" val="182768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8731A3-A974-4332-8D5E-1FABAA2F8430}" type="datetimeFigureOut">
              <a:rPr lang="pt-BR" smtClean="0"/>
              <a:t>21/10/2020</a:t>
            </a:fld>
            <a:endParaRPr lang="pt-B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pt-B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CC2150F-1972-4382-8965-7D763DA7296B}" type="slidenum">
              <a:rPr lang="pt-BR" smtClean="0"/>
              <a:t>‹nº›</a:t>
            </a:fld>
            <a:endParaRPr lang="pt-BR"/>
          </a:p>
        </p:txBody>
      </p:sp>
    </p:spTree>
    <p:extLst>
      <p:ext uri="{BB962C8B-B14F-4D97-AF65-F5344CB8AC3E}">
        <p14:creationId xmlns:p14="http://schemas.microsoft.com/office/powerpoint/2010/main" val="1758037479"/>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JavaScript</a:t>
            </a:r>
          </a:p>
        </p:txBody>
      </p:sp>
      <p:sp>
        <p:nvSpPr>
          <p:cNvPr id="3" name="Subtítulo 2"/>
          <p:cNvSpPr>
            <a:spLocks noGrp="1"/>
          </p:cNvSpPr>
          <p:nvPr>
            <p:ph type="subTitle" idx="1"/>
          </p:nvPr>
        </p:nvSpPr>
        <p:spPr/>
        <p:txBody>
          <a:bodyPr>
            <a:normAutofit/>
          </a:bodyPr>
          <a:lstStyle/>
          <a:p>
            <a:r>
              <a:rPr lang="pt-BR" sz="2800" dirty="0"/>
              <a:t>DOM - </a:t>
            </a:r>
            <a:r>
              <a:rPr lang="pt-BR" sz="2800" dirty="0" err="1"/>
              <a:t>Document</a:t>
            </a:r>
            <a:r>
              <a:rPr lang="pt-BR" sz="2800" dirty="0"/>
              <a:t> </a:t>
            </a:r>
            <a:r>
              <a:rPr lang="pt-BR" sz="2800" dirty="0" err="1"/>
              <a:t>Object</a:t>
            </a:r>
            <a:r>
              <a:rPr lang="pt-BR" sz="2800" dirty="0"/>
              <a:t> </a:t>
            </a:r>
            <a:r>
              <a:rPr lang="pt-BR" sz="2800" dirty="0" err="1"/>
              <a:t>Model</a:t>
            </a:r>
            <a:endParaRPr lang="pt-BR" sz="2800" dirty="0"/>
          </a:p>
        </p:txBody>
      </p:sp>
      <p:sp>
        <p:nvSpPr>
          <p:cNvPr id="5" name="CaixaDeTexto 4">
            <a:extLst>
              <a:ext uri="{FF2B5EF4-FFF2-40B4-BE49-F238E27FC236}">
                <a16:creationId xmlns:a16="http://schemas.microsoft.com/office/drawing/2014/main" id="{3F6E03FD-8703-41FB-AB97-2E90713EF20E}"/>
              </a:ext>
            </a:extLst>
          </p:cNvPr>
          <p:cNvSpPr txBox="1"/>
          <p:nvPr/>
        </p:nvSpPr>
        <p:spPr>
          <a:xfrm>
            <a:off x="8362122" y="6321287"/>
            <a:ext cx="3701654" cy="400110"/>
          </a:xfrm>
          <a:prstGeom prst="rect">
            <a:avLst/>
          </a:prstGeom>
          <a:noFill/>
        </p:spPr>
        <p:txBody>
          <a:bodyPr wrap="none" rtlCol="0">
            <a:spAutoFit/>
          </a:bodyPr>
          <a:lstStyle/>
          <a:p>
            <a:r>
              <a:rPr lang="pt-BR" sz="2000" dirty="0"/>
              <a:t>Prof. Máyra C. Vaz Meruoca</a:t>
            </a:r>
          </a:p>
        </p:txBody>
      </p:sp>
    </p:spTree>
    <p:extLst>
      <p:ext uri="{BB962C8B-B14F-4D97-AF65-F5344CB8AC3E}">
        <p14:creationId xmlns:p14="http://schemas.microsoft.com/office/powerpoint/2010/main" val="159170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72B440-8368-4251-863F-EDDE3805B853}"/>
              </a:ext>
            </a:extLst>
          </p:cNvPr>
          <p:cNvSpPr>
            <a:spLocks noGrp="1"/>
          </p:cNvSpPr>
          <p:nvPr>
            <p:ph type="title"/>
          </p:nvPr>
        </p:nvSpPr>
        <p:spPr/>
        <p:txBody>
          <a:bodyPr/>
          <a:lstStyle/>
          <a:p>
            <a:endParaRPr lang="pt-BR"/>
          </a:p>
        </p:txBody>
      </p:sp>
      <p:pic>
        <p:nvPicPr>
          <p:cNvPr id="6" name="Espaço Reservado para Conteúdo 5">
            <a:extLst>
              <a:ext uri="{FF2B5EF4-FFF2-40B4-BE49-F238E27FC236}">
                <a16:creationId xmlns:a16="http://schemas.microsoft.com/office/drawing/2014/main" id="{6065CEDE-1699-4EC3-AB83-F7DC70C854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229331" cy="6858000"/>
          </a:xfrm>
        </p:spPr>
      </p:pic>
    </p:spTree>
    <p:extLst>
      <p:ext uri="{BB962C8B-B14F-4D97-AF65-F5344CB8AC3E}">
        <p14:creationId xmlns:p14="http://schemas.microsoft.com/office/powerpoint/2010/main" val="240659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0D29D3-43BD-4EA4-982E-9A7D64A98496}"/>
              </a:ext>
            </a:extLst>
          </p:cNvPr>
          <p:cNvSpPr>
            <a:spLocks noGrp="1"/>
          </p:cNvSpPr>
          <p:nvPr>
            <p:ph type="title"/>
          </p:nvPr>
        </p:nvSpPr>
        <p:spPr/>
        <p:txBody>
          <a:bodyPr/>
          <a:lstStyle/>
          <a:p>
            <a:endParaRPr lang="pt-BR"/>
          </a:p>
        </p:txBody>
      </p:sp>
      <p:pic>
        <p:nvPicPr>
          <p:cNvPr id="5" name="Espaço Reservado para Conteúdo 4">
            <a:extLst>
              <a:ext uri="{FF2B5EF4-FFF2-40B4-BE49-F238E27FC236}">
                <a16:creationId xmlns:a16="http://schemas.microsoft.com/office/drawing/2014/main" id="{54614FD1-22A3-4AB5-85A7-724784227F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83203" cy="6857999"/>
          </a:xfrm>
        </p:spPr>
      </p:pic>
    </p:spTree>
    <p:extLst>
      <p:ext uri="{BB962C8B-B14F-4D97-AF65-F5344CB8AC3E}">
        <p14:creationId xmlns:p14="http://schemas.microsoft.com/office/powerpoint/2010/main" val="224664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0617F-4B47-4468-8CFE-8B18D5816E87}"/>
              </a:ext>
            </a:extLst>
          </p:cNvPr>
          <p:cNvSpPr>
            <a:spLocks noGrp="1"/>
          </p:cNvSpPr>
          <p:nvPr>
            <p:ph type="title"/>
          </p:nvPr>
        </p:nvSpPr>
        <p:spPr/>
        <p:txBody>
          <a:bodyPr/>
          <a:lstStyle/>
          <a:p>
            <a:r>
              <a:rPr lang="pt-BR" dirty="0" err="1"/>
              <a:t>innerHTML</a:t>
            </a:r>
            <a:endParaRPr lang="pt-BR" dirty="0"/>
          </a:p>
        </p:txBody>
      </p:sp>
      <p:sp>
        <p:nvSpPr>
          <p:cNvPr id="3" name="Espaço Reservado para Conteúdo 2">
            <a:extLst>
              <a:ext uri="{FF2B5EF4-FFF2-40B4-BE49-F238E27FC236}">
                <a16:creationId xmlns:a16="http://schemas.microsoft.com/office/drawing/2014/main" id="{D0920FC5-3141-42AE-9D4E-389738423443}"/>
              </a:ext>
            </a:extLst>
          </p:cNvPr>
          <p:cNvSpPr>
            <a:spLocks noGrp="1"/>
          </p:cNvSpPr>
          <p:nvPr>
            <p:ph idx="1"/>
          </p:nvPr>
        </p:nvSpPr>
        <p:spPr>
          <a:xfrm>
            <a:off x="645132" y="1489166"/>
            <a:ext cx="10210102" cy="4759234"/>
          </a:xfrm>
        </p:spPr>
        <p:txBody>
          <a:bodyPr/>
          <a:lstStyle/>
          <a:p>
            <a:r>
              <a:rPr lang="pt-BR" dirty="0"/>
              <a:t>Finalmente pensaram em uma maneira de alterar o conteúdo de uma </a:t>
            </a:r>
            <a:r>
              <a:rPr lang="pt-BR" dirty="0" err="1"/>
              <a:t>tag</a:t>
            </a:r>
            <a:r>
              <a:rPr lang="pt-BR" dirty="0"/>
              <a:t> HTML de forma fácil. </a:t>
            </a:r>
          </a:p>
          <a:p>
            <a:r>
              <a:rPr lang="pt-BR" dirty="0"/>
              <a:t>Vamos descrever uma </a:t>
            </a:r>
            <a:r>
              <a:rPr lang="pt-BR" dirty="0" err="1"/>
              <a:t>tag</a:t>
            </a:r>
            <a:r>
              <a:rPr lang="pt-BR" dirty="0"/>
              <a:t> &lt;p&gt; com um texto inicial.</a:t>
            </a:r>
          </a:p>
          <a:p>
            <a:pPr marL="0" indent="0">
              <a:buNone/>
            </a:pPr>
            <a:r>
              <a:rPr lang="pt-BR" dirty="0"/>
              <a:t>	</a:t>
            </a:r>
            <a:r>
              <a:rPr lang="pt-BR" b="1" dirty="0"/>
              <a:t>&lt;p id="texto"&gt;Curso de </a:t>
            </a:r>
            <a:r>
              <a:rPr lang="pt-BR" b="1" dirty="0" err="1"/>
              <a:t>Javascript</a:t>
            </a:r>
            <a:r>
              <a:rPr lang="pt-BR" b="1" dirty="0"/>
              <a:t>&lt;/p&gt;</a:t>
            </a:r>
          </a:p>
          <a:p>
            <a:r>
              <a:rPr lang="pt-BR" dirty="0"/>
              <a:t>Suponhamos que em algum momento seja preciso mudar o texto definido por esse parágrafo, como fazer isso? </a:t>
            </a:r>
          </a:p>
          <a:p>
            <a:r>
              <a:rPr lang="pt-BR" dirty="0"/>
              <a:t>Usando a propriedade “</a:t>
            </a:r>
            <a:r>
              <a:rPr lang="pt-BR" dirty="0" err="1"/>
              <a:t>innerHTML</a:t>
            </a:r>
            <a:r>
              <a:rPr lang="pt-BR" dirty="0"/>
              <a:t>” conseguimos mudar o conteúdo da página sem necessidade de atualizar, veja como usar esta propriedade para alterar o texto.</a:t>
            </a:r>
          </a:p>
          <a:p>
            <a:endParaRPr lang="pt-BR" dirty="0"/>
          </a:p>
        </p:txBody>
      </p:sp>
    </p:spTree>
    <p:extLst>
      <p:ext uri="{BB962C8B-B14F-4D97-AF65-F5344CB8AC3E}">
        <p14:creationId xmlns:p14="http://schemas.microsoft.com/office/powerpoint/2010/main" val="4080281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83840-2E61-4B43-AA43-71E734535ED3}"/>
              </a:ext>
            </a:extLst>
          </p:cNvPr>
          <p:cNvSpPr>
            <a:spLocks noGrp="1"/>
          </p:cNvSpPr>
          <p:nvPr>
            <p:ph type="title"/>
          </p:nvPr>
        </p:nvSpPr>
        <p:spPr/>
        <p:txBody>
          <a:bodyPr/>
          <a:lstStyle/>
          <a:p>
            <a:r>
              <a:rPr lang="pt-BR" dirty="0" err="1"/>
              <a:t>innerHTML</a:t>
            </a:r>
            <a:endParaRPr lang="pt-BR" dirty="0"/>
          </a:p>
        </p:txBody>
      </p:sp>
      <p:sp>
        <p:nvSpPr>
          <p:cNvPr id="3" name="Espaço Reservado para Conteúdo 2">
            <a:extLst>
              <a:ext uri="{FF2B5EF4-FFF2-40B4-BE49-F238E27FC236}">
                <a16:creationId xmlns:a16="http://schemas.microsoft.com/office/drawing/2014/main" id="{34EB7E84-E835-49EE-98C9-CD6742E30C19}"/>
              </a:ext>
            </a:extLst>
          </p:cNvPr>
          <p:cNvSpPr>
            <a:spLocks noGrp="1"/>
          </p:cNvSpPr>
          <p:nvPr>
            <p:ph idx="1"/>
          </p:nvPr>
        </p:nvSpPr>
        <p:spPr/>
        <p:txBody>
          <a:bodyPr/>
          <a:lstStyle/>
          <a:p>
            <a:r>
              <a:rPr lang="pt-BR" dirty="0"/>
              <a:t>Vamos ver na prática.</a:t>
            </a:r>
          </a:p>
          <a:p>
            <a:r>
              <a:rPr lang="pt-BR" dirty="0"/>
              <a:t>Abra seu editor e crie um novo arquivo.</a:t>
            </a:r>
          </a:p>
          <a:p>
            <a:r>
              <a:rPr lang="pt-BR" dirty="0"/>
              <a:t>Salve na pasta criada com o nome </a:t>
            </a:r>
            <a:r>
              <a:rPr lang="pt-BR" b="1" dirty="0"/>
              <a:t>Ex3.html.</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1397784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40EFFA-3AFC-43F8-AAE6-DD7456E1D0BE}"/>
              </a:ext>
            </a:extLst>
          </p:cNvPr>
          <p:cNvSpPr>
            <a:spLocks noGrp="1"/>
          </p:cNvSpPr>
          <p:nvPr>
            <p:ph type="title"/>
          </p:nvPr>
        </p:nvSpPr>
        <p:spPr/>
        <p:txBody>
          <a:bodyPr/>
          <a:lstStyle/>
          <a:p>
            <a:endParaRPr lang="pt-BR"/>
          </a:p>
        </p:txBody>
      </p:sp>
      <p:pic>
        <p:nvPicPr>
          <p:cNvPr id="10" name="Espaço Reservado para Conteúdo 9">
            <a:extLst>
              <a:ext uri="{FF2B5EF4-FFF2-40B4-BE49-F238E27FC236}">
                <a16:creationId xmlns:a16="http://schemas.microsoft.com/office/drawing/2014/main" id="{2EACA9DC-BA54-4183-AED2-0575599ECD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539" y="13855"/>
            <a:ext cx="12430539" cy="6858000"/>
          </a:xfrm>
        </p:spPr>
      </p:pic>
    </p:spTree>
    <p:extLst>
      <p:ext uri="{BB962C8B-B14F-4D97-AF65-F5344CB8AC3E}">
        <p14:creationId xmlns:p14="http://schemas.microsoft.com/office/powerpoint/2010/main" val="36102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605739-B00B-4CB6-9C3F-7465BBDE754C}"/>
              </a:ext>
            </a:extLst>
          </p:cNvPr>
          <p:cNvSpPr>
            <a:spLocks noGrp="1"/>
          </p:cNvSpPr>
          <p:nvPr>
            <p:ph type="title"/>
          </p:nvPr>
        </p:nvSpPr>
        <p:spPr/>
        <p:txBody>
          <a:bodyPr/>
          <a:lstStyle/>
          <a:p>
            <a:endParaRPr lang="pt-BR"/>
          </a:p>
        </p:txBody>
      </p:sp>
      <p:pic>
        <p:nvPicPr>
          <p:cNvPr id="9" name="Espaço Reservado para Conteúdo 8">
            <a:extLst>
              <a:ext uri="{FF2B5EF4-FFF2-40B4-BE49-F238E27FC236}">
                <a16:creationId xmlns:a16="http://schemas.microsoft.com/office/drawing/2014/main" id="{85640D1B-8198-4456-94D4-839A82CD73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938678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0617F-4B47-4468-8CFE-8B18D5816E87}"/>
              </a:ext>
            </a:extLst>
          </p:cNvPr>
          <p:cNvSpPr>
            <a:spLocks noGrp="1"/>
          </p:cNvSpPr>
          <p:nvPr>
            <p:ph type="title"/>
          </p:nvPr>
        </p:nvSpPr>
        <p:spPr/>
        <p:txBody>
          <a:bodyPr/>
          <a:lstStyle/>
          <a:p>
            <a:r>
              <a:rPr lang="pt-BR" dirty="0" err="1"/>
              <a:t>getElementsByTagName</a:t>
            </a:r>
            <a:endParaRPr lang="pt-BR" dirty="0"/>
          </a:p>
        </p:txBody>
      </p:sp>
      <p:sp>
        <p:nvSpPr>
          <p:cNvPr id="3" name="Espaço Reservado para Conteúdo 2">
            <a:extLst>
              <a:ext uri="{FF2B5EF4-FFF2-40B4-BE49-F238E27FC236}">
                <a16:creationId xmlns:a16="http://schemas.microsoft.com/office/drawing/2014/main" id="{D0920FC5-3141-42AE-9D4E-389738423443}"/>
              </a:ext>
            </a:extLst>
          </p:cNvPr>
          <p:cNvSpPr>
            <a:spLocks noGrp="1"/>
          </p:cNvSpPr>
          <p:nvPr>
            <p:ph idx="1"/>
          </p:nvPr>
        </p:nvSpPr>
        <p:spPr>
          <a:xfrm>
            <a:off x="645132" y="1489166"/>
            <a:ext cx="10210102" cy="4759234"/>
          </a:xfrm>
        </p:spPr>
        <p:txBody>
          <a:bodyPr/>
          <a:lstStyle/>
          <a:p>
            <a:r>
              <a:rPr lang="pt-BR" dirty="0"/>
              <a:t>O método “</a:t>
            </a:r>
            <a:r>
              <a:rPr lang="pt-BR" dirty="0" err="1"/>
              <a:t>getElementsByTagName</a:t>
            </a:r>
            <a:r>
              <a:rPr lang="pt-BR" dirty="0"/>
              <a:t>” é um ótimo método para nos referenciar aos elementos HTML, este método retorna o(s) elemento(s) com o nome indicado.</a:t>
            </a:r>
          </a:p>
          <a:p>
            <a:r>
              <a:rPr lang="pt-BR" dirty="0"/>
              <a:t>O ponto mais interessante é que caso haja várias </a:t>
            </a:r>
            <a:r>
              <a:rPr lang="pt-BR" dirty="0" err="1"/>
              <a:t>tags</a:t>
            </a:r>
            <a:r>
              <a:rPr lang="pt-BR" dirty="0"/>
              <a:t> iguais e isso é bastante comum, o método funciona como um vetor com todas as </a:t>
            </a:r>
            <a:r>
              <a:rPr lang="pt-BR" dirty="0" err="1"/>
              <a:t>tags</a:t>
            </a:r>
            <a:r>
              <a:rPr lang="pt-BR" dirty="0"/>
              <a:t>, por exemplo, se houver 10 </a:t>
            </a:r>
            <a:r>
              <a:rPr lang="pt-BR" dirty="0" err="1"/>
              <a:t>tags</a:t>
            </a:r>
            <a:r>
              <a:rPr lang="pt-BR" dirty="0"/>
              <a:t> &lt;p&gt; essas </a:t>
            </a:r>
            <a:r>
              <a:rPr lang="pt-BR" dirty="0" err="1"/>
              <a:t>tags</a:t>
            </a:r>
            <a:r>
              <a:rPr lang="pt-BR" dirty="0"/>
              <a:t> podem ser obtidas por </a:t>
            </a:r>
            <a:r>
              <a:rPr lang="pt-BR" dirty="0" err="1"/>
              <a:t>array</a:t>
            </a:r>
            <a:r>
              <a:rPr lang="pt-BR" dirty="0"/>
              <a:t>.</a:t>
            </a:r>
          </a:p>
          <a:p>
            <a:r>
              <a:rPr lang="pt-BR" dirty="0"/>
              <a:t>Neste exemplo que veremos, não importa quantas </a:t>
            </a:r>
            <a:r>
              <a:rPr lang="pt-BR" dirty="0" err="1"/>
              <a:t>tags</a:t>
            </a:r>
            <a:r>
              <a:rPr lang="pt-BR" dirty="0"/>
              <a:t> &lt;p&gt; houverem, ao clicar no botão da cor todas serão alteradas, então experimente adicionar mais </a:t>
            </a:r>
            <a:r>
              <a:rPr lang="pt-BR" dirty="0" err="1"/>
              <a:t>tags</a:t>
            </a:r>
            <a:r>
              <a:rPr lang="pt-BR" dirty="0"/>
              <a:t> &lt;p&gt;.</a:t>
            </a:r>
          </a:p>
        </p:txBody>
      </p:sp>
    </p:spTree>
    <p:extLst>
      <p:ext uri="{BB962C8B-B14F-4D97-AF65-F5344CB8AC3E}">
        <p14:creationId xmlns:p14="http://schemas.microsoft.com/office/powerpoint/2010/main" val="2622487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83840-2E61-4B43-AA43-71E734535ED3}"/>
              </a:ext>
            </a:extLst>
          </p:cNvPr>
          <p:cNvSpPr>
            <a:spLocks noGrp="1"/>
          </p:cNvSpPr>
          <p:nvPr>
            <p:ph type="title"/>
          </p:nvPr>
        </p:nvSpPr>
        <p:spPr/>
        <p:txBody>
          <a:bodyPr/>
          <a:lstStyle/>
          <a:p>
            <a:r>
              <a:rPr lang="pt-BR" dirty="0" err="1"/>
              <a:t>getElementsByTagName</a:t>
            </a:r>
            <a:endParaRPr lang="pt-BR" dirty="0"/>
          </a:p>
        </p:txBody>
      </p:sp>
      <p:sp>
        <p:nvSpPr>
          <p:cNvPr id="3" name="Espaço Reservado para Conteúdo 2">
            <a:extLst>
              <a:ext uri="{FF2B5EF4-FFF2-40B4-BE49-F238E27FC236}">
                <a16:creationId xmlns:a16="http://schemas.microsoft.com/office/drawing/2014/main" id="{34EB7E84-E835-49EE-98C9-CD6742E30C19}"/>
              </a:ext>
            </a:extLst>
          </p:cNvPr>
          <p:cNvSpPr>
            <a:spLocks noGrp="1"/>
          </p:cNvSpPr>
          <p:nvPr>
            <p:ph idx="1"/>
          </p:nvPr>
        </p:nvSpPr>
        <p:spPr/>
        <p:txBody>
          <a:bodyPr/>
          <a:lstStyle/>
          <a:p>
            <a:r>
              <a:rPr lang="pt-BR" dirty="0"/>
              <a:t>Vamos ver na prática.</a:t>
            </a:r>
          </a:p>
          <a:p>
            <a:r>
              <a:rPr lang="pt-BR" dirty="0"/>
              <a:t>Abra seu editor e crie um novo arquivo.</a:t>
            </a:r>
          </a:p>
          <a:p>
            <a:r>
              <a:rPr lang="pt-BR" dirty="0"/>
              <a:t>Salve na pasta criada com o nome </a:t>
            </a:r>
            <a:r>
              <a:rPr lang="pt-BR" b="1" dirty="0"/>
              <a:t>Ex4.html.</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1013624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F617CC-B36D-4398-B9A9-1BA5D552CA74}"/>
              </a:ext>
            </a:extLst>
          </p:cNvPr>
          <p:cNvSpPr>
            <a:spLocks noGrp="1"/>
          </p:cNvSpPr>
          <p:nvPr>
            <p:ph type="title"/>
          </p:nvPr>
        </p:nvSpPr>
        <p:spPr/>
        <p:txBody>
          <a:bodyPr/>
          <a:lstStyle/>
          <a:p>
            <a:endParaRPr lang="pt-BR"/>
          </a:p>
        </p:txBody>
      </p:sp>
      <p:pic>
        <p:nvPicPr>
          <p:cNvPr id="10" name="Espaço Reservado para Conteúdo 9">
            <a:extLst>
              <a:ext uri="{FF2B5EF4-FFF2-40B4-BE49-F238E27FC236}">
                <a16:creationId xmlns:a16="http://schemas.microsoft.com/office/drawing/2014/main" id="{40B1CDF4-46E5-480B-A350-BA543FB2A3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997148"/>
          </a:xfrm>
        </p:spPr>
      </p:pic>
    </p:spTree>
    <p:extLst>
      <p:ext uri="{BB962C8B-B14F-4D97-AF65-F5344CB8AC3E}">
        <p14:creationId xmlns:p14="http://schemas.microsoft.com/office/powerpoint/2010/main" val="212303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2CFDE9-818B-409A-80ED-3ECD80021D54}"/>
              </a:ext>
            </a:extLst>
          </p:cNvPr>
          <p:cNvSpPr>
            <a:spLocks noGrp="1"/>
          </p:cNvSpPr>
          <p:nvPr>
            <p:ph type="title"/>
          </p:nvPr>
        </p:nvSpPr>
        <p:spPr/>
        <p:txBody>
          <a:bodyPr/>
          <a:lstStyle/>
          <a:p>
            <a:endParaRPr lang="pt-BR"/>
          </a:p>
        </p:txBody>
      </p:sp>
      <p:pic>
        <p:nvPicPr>
          <p:cNvPr id="9" name="Espaço Reservado para Conteúdo 8">
            <a:extLst>
              <a:ext uri="{FF2B5EF4-FFF2-40B4-BE49-F238E27FC236}">
                <a16:creationId xmlns:a16="http://schemas.microsoft.com/office/drawing/2014/main" id="{A7F65F7F-7B5D-438A-8075-0707FBD1D6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9750" cy="6857999"/>
          </a:xfrm>
        </p:spPr>
      </p:pic>
    </p:spTree>
    <p:extLst>
      <p:ext uri="{BB962C8B-B14F-4D97-AF65-F5344CB8AC3E}">
        <p14:creationId xmlns:p14="http://schemas.microsoft.com/office/powerpoint/2010/main" val="244297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6EAE36-6B12-4727-8AFB-A621E9896753}"/>
              </a:ext>
            </a:extLst>
          </p:cNvPr>
          <p:cNvSpPr>
            <a:spLocks noGrp="1"/>
          </p:cNvSpPr>
          <p:nvPr>
            <p:ph type="title"/>
          </p:nvPr>
        </p:nvSpPr>
        <p:spPr/>
        <p:txBody>
          <a:bodyPr/>
          <a:lstStyle/>
          <a:p>
            <a:r>
              <a:rPr lang="pt-BR" dirty="0" err="1"/>
              <a:t>Document</a:t>
            </a:r>
            <a:r>
              <a:rPr lang="pt-BR" dirty="0"/>
              <a:t> </a:t>
            </a:r>
            <a:r>
              <a:rPr lang="pt-BR" dirty="0" err="1"/>
              <a:t>Object</a:t>
            </a:r>
            <a:r>
              <a:rPr lang="pt-BR" dirty="0"/>
              <a:t> </a:t>
            </a:r>
            <a:r>
              <a:rPr lang="pt-BR" dirty="0" err="1"/>
              <a:t>Model</a:t>
            </a:r>
            <a:endParaRPr lang="pt-BR" dirty="0"/>
          </a:p>
        </p:txBody>
      </p:sp>
      <p:sp>
        <p:nvSpPr>
          <p:cNvPr id="3" name="Espaço Reservado para Conteúdo 2">
            <a:extLst>
              <a:ext uri="{FF2B5EF4-FFF2-40B4-BE49-F238E27FC236}">
                <a16:creationId xmlns:a16="http://schemas.microsoft.com/office/drawing/2014/main" id="{9A860DBC-3740-407C-B798-7E0212038A63}"/>
              </a:ext>
            </a:extLst>
          </p:cNvPr>
          <p:cNvSpPr>
            <a:spLocks noGrp="1"/>
          </p:cNvSpPr>
          <p:nvPr>
            <p:ph idx="1"/>
          </p:nvPr>
        </p:nvSpPr>
        <p:spPr>
          <a:xfrm>
            <a:off x="646111" y="1286598"/>
            <a:ext cx="10210102" cy="4497976"/>
          </a:xfrm>
        </p:spPr>
        <p:txBody>
          <a:bodyPr/>
          <a:lstStyle/>
          <a:p>
            <a:pPr algn="just"/>
            <a:r>
              <a:rPr lang="pt-BR" dirty="0"/>
              <a:t>O navegador armazena sua interpretação do código HTML como estrutura de objetos, chamada de DOM (</a:t>
            </a:r>
            <a:r>
              <a:rPr lang="pt-BR" dirty="0" err="1"/>
              <a:t>Document</a:t>
            </a:r>
            <a:r>
              <a:rPr lang="pt-BR" dirty="0"/>
              <a:t> </a:t>
            </a:r>
            <a:r>
              <a:rPr lang="pt-BR" dirty="0" err="1"/>
              <a:t>Object</a:t>
            </a:r>
            <a:r>
              <a:rPr lang="pt-BR" dirty="0"/>
              <a:t> </a:t>
            </a:r>
            <a:r>
              <a:rPr lang="pt-BR" dirty="0" err="1"/>
              <a:t>Model</a:t>
            </a:r>
            <a:r>
              <a:rPr lang="pt-BR" dirty="0"/>
              <a:t>). </a:t>
            </a:r>
          </a:p>
          <a:p>
            <a:pPr algn="just"/>
            <a:r>
              <a:rPr lang="pt-BR" dirty="0"/>
              <a:t>Quando mapeamos a estrutura de um documento HTML, teremos a seguinte representação dos nós de elementos.</a:t>
            </a:r>
          </a:p>
        </p:txBody>
      </p:sp>
      <p:pic>
        <p:nvPicPr>
          <p:cNvPr id="4" name="Imagem 3">
            <a:extLst>
              <a:ext uri="{FF2B5EF4-FFF2-40B4-BE49-F238E27FC236}">
                <a16:creationId xmlns:a16="http://schemas.microsoft.com/office/drawing/2014/main" id="{13C43FDD-6E33-4A53-BDFB-340AA87DE9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14330" y="2835965"/>
            <a:ext cx="7434470" cy="3896139"/>
          </a:xfrm>
          <a:prstGeom prst="rect">
            <a:avLst/>
          </a:prstGeom>
          <a:noFill/>
          <a:ln>
            <a:noFill/>
          </a:ln>
        </p:spPr>
      </p:pic>
    </p:spTree>
    <p:extLst>
      <p:ext uri="{BB962C8B-B14F-4D97-AF65-F5344CB8AC3E}">
        <p14:creationId xmlns:p14="http://schemas.microsoft.com/office/powerpoint/2010/main" val="738443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EFD0D-47CE-430D-807B-82CA13120B1D}"/>
              </a:ext>
            </a:extLst>
          </p:cNvPr>
          <p:cNvSpPr>
            <a:spLocks noGrp="1"/>
          </p:cNvSpPr>
          <p:nvPr>
            <p:ph type="title"/>
          </p:nvPr>
        </p:nvSpPr>
        <p:spPr>
          <a:xfrm>
            <a:off x="646111" y="452718"/>
            <a:ext cx="9915872" cy="1036448"/>
          </a:xfrm>
        </p:spPr>
        <p:txBody>
          <a:bodyPr/>
          <a:lstStyle/>
          <a:p>
            <a:r>
              <a:rPr lang="pt-BR" dirty="0"/>
              <a:t>Acessando elementos de formulários</a:t>
            </a:r>
          </a:p>
        </p:txBody>
      </p:sp>
      <p:sp>
        <p:nvSpPr>
          <p:cNvPr id="3" name="Espaço Reservado para Conteúdo 2">
            <a:extLst>
              <a:ext uri="{FF2B5EF4-FFF2-40B4-BE49-F238E27FC236}">
                <a16:creationId xmlns:a16="http://schemas.microsoft.com/office/drawing/2014/main" id="{81E6611C-8718-4EC4-B0F6-F70536E088E7}"/>
              </a:ext>
            </a:extLst>
          </p:cNvPr>
          <p:cNvSpPr>
            <a:spLocks noGrp="1"/>
          </p:cNvSpPr>
          <p:nvPr>
            <p:ph idx="1"/>
          </p:nvPr>
        </p:nvSpPr>
        <p:spPr/>
        <p:txBody>
          <a:bodyPr/>
          <a:lstStyle/>
          <a:p>
            <a:r>
              <a:rPr lang="pt-BR" dirty="0"/>
              <a:t>Para formulários existe uma maneira muito simples de acessarmos os elementos, no caso dos formulários os elementos do &lt;</a:t>
            </a:r>
            <a:r>
              <a:rPr lang="pt-BR" dirty="0" err="1"/>
              <a:t>form</a:t>
            </a:r>
            <a:r>
              <a:rPr lang="pt-BR" dirty="0"/>
              <a:t>&gt; são todos armazenados em um vetor, assim como todos os elementos do documento.</a:t>
            </a:r>
          </a:p>
          <a:p>
            <a:r>
              <a:rPr lang="pt-BR" dirty="0"/>
              <a:t>Vamos ver alguns exemplos.</a:t>
            </a:r>
          </a:p>
          <a:p>
            <a:r>
              <a:rPr lang="pt-BR" b="1" dirty="0" err="1"/>
              <a:t>tag</a:t>
            </a:r>
            <a:r>
              <a:rPr lang="pt-BR" b="1" dirty="0"/>
              <a:t>=</a:t>
            </a:r>
            <a:r>
              <a:rPr lang="pt-BR" b="1" dirty="0" err="1"/>
              <a:t>document.forms</a:t>
            </a:r>
            <a:r>
              <a:rPr lang="pt-BR" b="1" dirty="0"/>
              <a:t>["curso"];  </a:t>
            </a:r>
            <a:r>
              <a:rPr lang="pt-BR" dirty="0"/>
              <a:t>Este comando permite obter todos os elementos do formulário “curso” através da variável “</a:t>
            </a:r>
            <a:r>
              <a:rPr lang="pt-BR" dirty="0" err="1"/>
              <a:t>tag</a:t>
            </a:r>
            <a:r>
              <a:rPr lang="pt-BR" dirty="0"/>
              <a:t>”.</a:t>
            </a:r>
          </a:p>
          <a:p>
            <a:r>
              <a:rPr lang="pt-BR" b="1" dirty="0" err="1"/>
              <a:t>document.write</a:t>
            </a:r>
            <a:r>
              <a:rPr lang="pt-BR" b="1" dirty="0"/>
              <a:t>(</a:t>
            </a:r>
            <a:r>
              <a:rPr lang="pt-BR" b="1" dirty="0" err="1"/>
              <a:t>tag.elements</a:t>
            </a:r>
            <a:r>
              <a:rPr lang="pt-BR" b="1" dirty="0"/>
              <a:t>["</a:t>
            </a:r>
            <a:r>
              <a:rPr lang="pt-BR" b="1" dirty="0" err="1"/>
              <a:t>fNome</a:t>
            </a:r>
            <a:r>
              <a:rPr lang="pt-BR" b="1" dirty="0"/>
              <a:t>"].</a:t>
            </a:r>
            <a:r>
              <a:rPr lang="pt-BR" b="1" dirty="0" err="1"/>
              <a:t>value</a:t>
            </a:r>
            <a:r>
              <a:rPr lang="pt-BR" b="1" dirty="0"/>
              <a:t>); </a:t>
            </a:r>
            <a:r>
              <a:rPr lang="pt-BR" dirty="0"/>
              <a:t>Com o vetor de elementos passado à variável “</a:t>
            </a:r>
            <a:r>
              <a:rPr lang="pt-BR" dirty="0" err="1"/>
              <a:t>tag</a:t>
            </a:r>
            <a:r>
              <a:rPr lang="pt-BR" dirty="0"/>
              <a:t>” agora podemos referenciar qualquer elemento pelo nome e obter, por exemplo, seu valor.</a:t>
            </a:r>
          </a:p>
        </p:txBody>
      </p:sp>
    </p:spTree>
    <p:extLst>
      <p:ext uri="{BB962C8B-B14F-4D97-AF65-F5344CB8AC3E}">
        <p14:creationId xmlns:p14="http://schemas.microsoft.com/office/powerpoint/2010/main" val="3050179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B7D4BF4-BC42-494C-A15D-B0B3374E7F28}"/>
              </a:ext>
            </a:extLst>
          </p:cNvPr>
          <p:cNvSpPr>
            <a:spLocks noGrp="1"/>
          </p:cNvSpPr>
          <p:nvPr>
            <p:ph type="title"/>
          </p:nvPr>
        </p:nvSpPr>
        <p:spPr>
          <a:xfrm>
            <a:off x="646111" y="452718"/>
            <a:ext cx="9915872" cy="1036448"/>
          </a:xfrm>
        </p:spPr>
        <p:txBody>
          <a:bodyPr/>
          <a:lstStyle/>
          <a:p>
            <a:r>
              <a:rPr lang="pt-BR" dirty="0"/>
              <a:t>Acessando elementos de formulários</a:t>
            </a:r>
          </a:p>
        </p:txBody>
      </p:sp>
      <p:sp>
        <p:nvSpPr>
          <p:cNvPr id="3" name="Espaço Reservado para Conteúdo 2">
            <a:extLst>
              <a:ext uri="{FF2B5EF4-FFF2-40B4-BE49-F238E27FC236}">
                <a16:creationId xmlns:a16="http://schemas.microsoft.com/office/drawing/2014/main" id="{3D157A19-E5A6-4F7E-8FB1-CC03FAA985A6}"/>
              </a:ext>
            </a:extLst>
          </p:cNvPr>
          <p:cNvSpPr>
            <a:spLocks noGrp="1"/>
          </p:cNvSpPr>
          <p:nvPr>
            <p:ph idx="1"/>
          </p:nvPr>
        </p:nvSpPr>
        <p:spPr/>
        <p:txBody>
          <a:bodyPr/>
          <a:lstStyle/>
          <a:p>
            <a:r>
              <a:rPr lang="pt-BR" dirty="0"/>
              <a:t>Vamos ver um exemplo manipulando os dados obtidos no formulário.</a:t>
            </a:r>
          </a:p>
          <a:p>
            <a:r>
              <a:rPr lang="pt-BR" dirty="0"/>
              <a:t>Abra seu editor e crie um novo arquivo.</a:t>
            </a:r>
          </a:p>
          <a:p>
            <a:r>
              <a:rPr lang="pt-BR" dirty="0"/>
              <a:t>Salve na pasta criada com o nome </a:t>
            </a:r>
            <a:r>
              <a:rPr lang="pt-BR" b="1" dirty="0"/>
              <a:t>Ex5.html</a:t>
            </a:r>
            <a:endParaRPr lang="pt-BR" dirty="0"/>
          </a:p>
          <a:p>
            <a:pPr marL="0" indent="0">
              <a:buNone/>
            </a:pPr>
            <a:endParaRPr lang="pt-BR" dirty="0"/>
          </a:p>
          <a:p>
            <a:endParaRPr lang="pt-BR" dirty="0"/>
          </a:p>
        </p:txBody>
      </p:sp>
    </p:spTree>
    <p:extLst>
      <p:ext uri="{BB962C8B-B14F-4D97-AF65-F5344CB8AC3E}">
        <p14:creationId xmlns:p14="http://schemas.microsoft.com/office/powerpoint/2010/main" val="2415510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3BEA3-E9C9-4899-9EBC-9980ABE09A6A}"/>
              </a:ext>
            </a:extLst>
          </p:cNvPr>
          <p:cNvSpPr>
            <a:spLocks noGrp="1"/>
          </p:cNvSpPr>
          <p:nvPr>
            <p:ph type="title"/>
          </p:nvPr>
        </p:nvSpPr>
        <p:spPr/>
        <p:txBody>
          <a:bodyPr/>
          <a:lstStyle/>
          <a:p>
            <a:endParaRPr lang="pt-BR"/>
          </a:p>
        </p:txBody>
      </p:sp>
      <p:sp>
        <p:nvSpPr>
          <p:cNvPr id="4" name="Espaço Reservado para Conteúdo 3">
            <a:extLst>
              <a:ext uri="{FF2B5EF4-FFF2-40B4-BE49-F238E27FC236}">
                <a16:creationId xmlns:a16="http://schemas.microsoft.com/office/drawing/2014/main" id="{AE72EB1D-4A0A-461A-95A6-BBFB28EE4807}"/>
              </a:ext>
            </a:extLst>
          </p:cNvPr>
          <p:cNvSpPr>
            <a:spLocks noGrp="1"/>
          </p:cNvSpPr>
          <p:nvPr>
            <p:ph idx="1"/>
          </p:nvPr>
        </p:nvSpPr>
        <p:spPr/>
        <p:txBody>
          <a:bodyPr/>
          <a:lstStyle/>
          <a:p>
            <a:endParaRPr lang="pt-BR"/>
          </a:p>
        </p:txBody>
      </p:sp>
      <p:pic>
        <p:nvPicPr>
          <p:cNvPr id="7" name="Imagem 6">
            <a:extLst>
              <a:ext uri="{FF2B5EF4-FFF2-40B4-BE49-F238E27FC236}">
                <a16:creationId xmlns:a16="http://schemas.microsoft.com/office/drawing/2014/main" id="{5B1B16B7-B8AC-497E-9A62-C880A296F61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35885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86EB7A-1B88-42F8-A2DB-C969140ACD25}"/>
              </a:ext>
            </a:extLst>
          </p:cNvPr>
          <p:cNvSpPr>
            <a:spLocks noGrp="1"/>
          </p:cNvSpPr>
          <p:nvPr>
            <p:ph type="title"/>
          </p:nvPr>
        </p:nvSpPr>
        <p:spPr/>
        <p:txBody>
          <a:bodyPr/>
          <a:lstStyle/>
          <a:p>
            <a:endParaRPr lang="pt-BR"/>
          </a:p>
        </p:txBody>
      </p:sp>
      <p:pic>
        <p:nvPicPr>
          <p:cNvPr id="9" name="Espaço Reservado para Conteúdo 8">
            <a:extLst>
              <a:ext uri="{FF2B5EF4-FFF2-40B4-BE49-F238E27FC236}">
                <a16:creationId xmlns:a16="http://schemas.microsoft.com/office/drawing/2014/main" id="{28DE7E3F-EEE6-4745-8756-6F89D52D27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88949" cy="6858000"/>
          </a:xfrm>
        </p:spPr>
      </p:pic>
    </p:spTree>
    <p:extLst>
      <p:ext uri="{BB962C8B-B14F-4D97-AF65-F5344CB8AC3E}">
        <p14:creationId xmlns:p14="http://schemas.microsoft.com/office/powerpoint/2010/main" val="1255785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959118E-4A34-4F11-B783-86EF3C8D5207}"/>
              </a:ext>
            </a:extLst>
          </p:cNvPr>
          <p:cNvSpPr>
            <a:spLocks noGrp="1"/>
          </p:cNvSpPr>
          <p:nvPr>
            <p:ph idx="1"/>
          </p:nvPr>
        </p:nvSpPr>
        <p:spPr/>
        <p:txBody>
          <a:bodyPr/>
          <a:lstStyle/>
          <a:p>
            <a:r>
              <a:rPr lang="pt-BR" dirty="0"/>
              <a:t>Podemos melhorar a saída de dados, exibindo a média no formulário ao invés de no </a:t>
            </a:r>
            <a:r>
              <a:rPr lang="pt-BR" dirty="0" err="1"/>
              <a:t>alert</a:t>
            </a:r>
            <a:r>
              <a:rPr lang="pt-BR" dirty="0"/>
              <a:t>.</a:t>
            </a:r>
          </a:p>
          <a:p>
            <a:r>
              <a:rPr lang="pt-BR" dirty="0"/>
              <a:t>Copie o código do </a:t>
            </a:r>
            <a:r>
              <a:rPr lang="pt-BR" b="1" dirty="0"/>
              <a:t>Ex5.html</a:t>
            </a:r>
            <a:r>
              <a:rPr lang="pt-BR" dirty="0"/>
              <a:t>, cole em um novo arquivo, salve como </a:t>
            </a:r>
            <a:r>
              <a:rPr lang="pt-BR" b="1" dirty="0"/>
              <a:t>Ex5b.html </a:t>
            </a:r>
            <a:r>
              <a:rPr lang="pt-BR" dirty="0"/>
              <a:t>e altera o código como a imagem a seguir.</a:t>
            </a:r>
          </a:p>
        </p:txBody>
      </p:sp>
      <p:sp>
        <p:nvSpPr>
          <p:cNvPr id="6" name="Título 1">
            <a:extLst>
              <a:ext uri="{FF2B5EF4-FFF2-40B4-BE49-F238E27FC236}">
                <a16:creationId xmlns:a16="http://schemas.microsoft.com/office/drawing/2014/main" id="{B6491DAD-7547-4E4A-BDA5-18DEAAD5AD03}"/>
              </a:ext>
            </a:extLst>
          </p:cNvPr>
          <p:cNvSpPr txBox="1">
            <a:spLocks/>
          </p:cNvSpPr>
          <p:nvPr/>
        </p:nvSpPr>
        <p:spPr>
          <a:xfrm>
            <a:off x="792247" y="609600"/>
            <a:ext cx="9915872" cy="103644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a:t>Acessando elementos de formulários</a:t>
            </a:r>
          </a:p>
        </p:txBody>
      </p:sp>
    </p:spTree>
    <p:extLst>
      <p:ext uri="{BB962C8B-B14F-4D97-AF65-F5344CB8AC3E}">
        <p14:creationId xmlns:p14="http://schemas.microsoft.com/office/powerpoint/2010/main" val="2222886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A94BE9-66D2-4C3C-974D-D6EF6F85EB11}"/>
              </a:ext>
            </a:extLst>
          </p:cNvPr>
          <p:cNvSpPr>
            <a:spLocks noGrp="1"/>
          </p:cNvSpPr>
          <p:nvPr>
            <p:ph type="title"/>
          </p:nvPr>
        </p:nvSpPr>
        <p:spPr/>
        <p:txBody>
          <a:bodyPr/>
          <a:lstStyle/>
          <a:p>
            <a:endParaRPr lang="pt-BR"/>
          </a:p>
        </p:txBody>
      </p:sp>
      <p:pic>
        <p:nvPicPr>
          <p:cNvPr id="6" name="Espaço Reservado para Conteúdo 5">
            <a:extLst>
              <a:ext uri="{FF2B5EF4-FFF2-40B4-BE49-F238E27FC236}">
                <a16:creationId xmlns:a16="http://schemas.microsoft.com/office/drawing/2014/main" id="{AA0F9E19-9D92-4F59-9612-77D55F40B7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24338" cy="6857999"/>
          </a:xfrm>
        </p:spPr>
      </p:pic>
      <p:sp>
        <p:nvSpPr>
          <p:cNvPr id="7" name="Retângulo: Cantos Arredondados 6">
            <a:extLst>
              <a:ext uri="{FF2B5EF4-FFF2-40B4-BE49-F238E27FC236}">
                <a16:creationId xmlns:a16="http://schemas.microsoft.com/office/drawing/2014/main" id="{3B2C5BD3-08AE-4461-B45F-F54A96AFEEC8}"/>
              </a:ext>
            </a:extLst>
          </p:cNvPr>
          <p:cNvSpPr/>
          <p:nvPr/>
        </p:nvSpPr>
        <p:spPr>
          <a:xfrm>
            <a:off x="0" y="5194852"/>
            <a:ext cx="12192001" cy="45057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5542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C01BD-8E68-4501-991B-4A88D1F04485}"/>
              </a:ext>
            </a:extLst>
          </p:cNvPr>
          <p:cNvSpPr>
            <a:spLocks noGrp="1"/>
          </p:cNvSpPr>
          <p:nvPr>
            <p:ph type="title"/>
          </p:nvPr>
        </p:nvSpPr>
        <p:spPr/>
        <p:txBody>
          <a:bodyPr/>
          <a:lstStyle/>
          <a:p>
            <a:endParaRPr lang="pt-BR"/>
          </a:p>
        </p:txBody>
      </p:sp>
      <p:pic>
        <p:nvPicPr>
          <p:cNvPr id="5" name="Espaço Reservado para Conteúdo 4">
            <a:extLst>
              <a:ext uri="{FF2B5EF4-FFF2-40B4-BE49-F238E27FC236}">
                <a16:creationId xmlns:a16="http://schemas.microsoft.com/office/drawing/2014/main" id="{9EB69535-8C05-46CE-BB6D-F4DCD3D33C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Retângulo: Cantos Arredondados 5">
            <a:extLst>
              <a:ext uri="{FF2B5EF4-FFF2-40B4-BE49-F238E27FC236}">
                <a16:creationId xmlns:a16="http://schemas.microsoft.com/office/drawing/2014/main" id="{7B5FAADC-9374-48B4-9D86-09A9B9320401}"/>
              </a:ext>
            </a:extLst>
          </p:cNvPr>
          <p:cNvSpPr/>
          <p:nvPr/>
        </p:nvSpPr>
        <p:spPr>
          <a:xfrm>
            <a:off x="0" y="4210493"/>
            <a:ext cx="12192001" cy="65305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5767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8C93DB-BD5C-462C-834D-F9347740AB56}"/>
              </a:ext>
            </a:extLst>
          </p:cNvPr>
          <p:cNvSpPr>
            <a:spLocks noGrp="1"/>
          </p:cNvSpPr>
          <p:nvPr>
            <p:ph type="title"/>
          </p:nvPr>
        </p:nvSpPr>
        <p:spPr/>
        <p:txBody>
          <a:bodyPr/>
          <a:lstStyle/>
          <a:p>
            <a:r>
              <a:rPr lang="pt-BR" dirty="0"/>
              <a:t>Desafio</a:t>
            </a:r>
          </a:p>
        </p:txBody>
      </p:sp>
      <p:sp>
        <p:nvSpPr>
          <p:cNvPr id="3" name="Espaço Reservado para Conteúdo 2">
            <a:extLst>
              <a:ext uri="{FF2B5EF4-FFF2-40B4-BE49-F238E27FC236}">
                <a16:creationId xmlns:a16="http://schemas.microsoft.com/office/drawing/2014/main" id="{47DC3AC3-7676-4818-B322-4EA83D10AC80}"/>
              </a:ext>
            </a:extLst>
          </p:cNvPr>
          <p:cNvSpPr>
            <a:spLocks noGrp="1"/>
          </p:cNvSpPr>
          <p:nvPr>
            <p:ph idx="1"/>
          </p:nvPr>
        </p:nvSpPr>
        <p:spPr>
          <a:xfrm>
            <a:off x="283844" y="1172960"/>
            <a:ext cx="8617088" cy="5799529"/>
          </a:xfrm>
        </p:spPr>
        <p:txBody>
          <a:bodyPr>
            <a:normAutofit/>
          </a:bodyPr>
          <a:lstStyle/>
          <a:p>
            <a:pPr marL="457200" indent="-457200">
              <a:buFont typeface="+mj-lt"/>
              <a:buAutoNum type="arabicPeriod"/>
            </a:pPr>
            <a:r>
              <a:rPr lang="pt-BR" sz="2400" dirty="0"/>
              <a:t>Crie uma aplicação que possua um formulário, onde receba dois números e ao clicar no botão soma, realize o calculo e escreva o resultado no documento.</a:t>
            </a:r>
          </a:p>
          <a:p>
            <a:pPr marL="457200" indent="-457200">
              <a:buFont typeface="+mj-lt"/>
              <a:buAutoNum type="arabicPeriod"/>
            </a:pPr>
            <a:r>
              <a:rPr lang="pt-BR" sz="2400" dirty="0"/>
              <a:t>Escreva uma aplicação que possua 6 botões com opções de cores para mudar no título e 6 botões com opções de cores para mudar o fundo da página.</a:t>
            </a:r>
          </a:p>
          <a:p>
            <a:pPr marL="457200" indent="-457200">
              <a:buFont typeface="+mj-lt"/>
              <a:buAutoNum type="arabicPeriod"/>
            </a:pPr>
            <a:r>
              <a:rPr lang="pt-BR" sz="2400" dirty="0"/>
              <a:t>Crie uma aplicação que possua um formulário, onde receba o nome e duas notas de um aluno, e ao clicar no botão calcular exiba a média e a situação do aluno no formulário. Situação: Se a média for maior ou igual 7 está aprovado, senão está reprovado.</a:t>
            </a:r>
          </a:p>
        </p:txBody>
      </p:sp>
      <p:pic>
        <p:nvPicPr>
          <p:cNvPr id="4" name="Picture 2" descr="Imagem relacionada">
            <a:extLst>
              <a:ext uri="{FF2B5EF4-FFF2-40B4-BE49-F238E27FC236}">
                <a16:creationId xmlns:a16="http://schemas.microsoft.com/office/drawing/2014/main" id="{6032274F-4A4F-4C0D-8973-F230F2CEB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1734" y="1869572"/>
            <a:ext cx="5233156" cy="3198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77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D6FDD2-EE53-42C9-A03D-5B42D753BA79}"/>
              </a:ext>
            </a:extLst>
          </p:cNvPr>
          <p:cNvSpPr>
            <a:spLocks noGrp="1"/>
          </p:cNvSpPr>
          <p:nvPr>
            <p:ph type="title"/>
          </p:nvPr>
        </p:nvSpPr>
        <p:spPr/>
        <p:txBody>
          <a:bodyPr/>
          <a:lstStyle/>
          <a:p>
            <a:r>
              <a:rPr lang="pt-BR" dirty="0" err="1"/>
              <a:t>Document</a:t>
            </a:r>
            <a:r>
              <a:rPr lang="pt-BR" dirty="0"/>
              <a:t> </a:t>
            </a:r>
            <a:r>
              <a:rPr lang="pt-BR" dirty="0" err="1"/>
              <a:t>Object</a:t>
            </a:r>
            <a:r>
              <a:rPr lang="pt-BR" dirty="0"/>
              <a:t> </a:t>
            </a:r>
            <a:r>
              <a:rPr lang="pt-BR" dirty="0" err="1"/>
              <a:t>Model</a:t>
            </a:r>
            <a:endParaRPr lang="pt-BR" dirty="0"/>
          </a:p>
        </p:txBody>
      </p:sp>
      <p:sp>
        <p:nvSpPr>
          <p:cNvPr id="3" name="Espaço Reservado para Conteúdo 2">
            <a:extLst>
              <a:ext uri="{FF2B5EF4-FFF2-40B4-BE49-F238E27FC236}">
                <a16:creationId xmlns:a16="http://schemas.microsoft.com/office/drawing/2014/main" id="{4B87541C-0695-49A0-AFD0-4FCF38DB9B38}"/>
              </a:ext>
            </a:extLst>
          </p:cNvPr>
          <p:cNvSpPr>
            <a:spLocks noGrp="1"/>
          </p:cNvSpPr>
          <p:nvPr>
            <p:ph idx="1"/>
          </p:nvPr>
        </p:nvSpPr>
        <p:spPr/>
        <p:txBody>
          <a:bodyPr/>
          <a:lstStyle/>
          <a:p>
            <a:pPr algn="just"/>
            <a:r>
              <a:rPr lang="pt-BR" dirty="0"/>
              <a:t>Quando altera-se esse modelo com o uso do </a:t>
            </a:r>
            <a:r>
              <a:rPr lang="pt-BR" dirty="0" err="1"/>
              <a:t>Javascript</a:t>
            </a:r>
            <a:r>
              <a:rPr lang="pt-BR" dirty="0"/>
              <a:t> altera-se também a página Web. </a:t>
            </a:r>
          </a:p>
          <a:p>
            <a:pPr algn="just"/>
            <a:r>
              <a:rPr lang="pt-BR" dirty="0"/>
              <a:t>É muito mais fácil trabalhar com DOM do que diretamente com código HTML ou CSS.</a:t>
            </a:r>
          </a:p>
          <a:p>
            <a:pPr algn="just"/>
            <a:r>
              <a:rPr lang="pt-BR" dirty="0"/>
              <a:t>Um dos grandes responsáveis por isso tudo é o objeto </a:t>
            </a:r>
            <a:r>
              <a:rPr lang="pt-BR" dirty="0" err="1"/>
              <a:t>document</a:t>
            </a:r>
            <a:r>
              <a:rPr lang="pt-BR" dirty="0"/>
              <a:t> que é responsável por conceder ao código </a:t>
            </a:r>
            <a:r>
              <a:rPr lang="pt-BR" dirty="0" err="1"/>
              <a:t>Javascript</a:t>
            </a:r>
            <a:r>
              <a:rPr lang="pt-BR" dirty="0"/>
              <a:t> todo o acesso a árvore DOM do navegador Web. </a:t>
            </a:r>
          </a:p>
          <a:p>
            <a:pPr algn="just"/>
            <a:r>
              <a:rPr lang="pt-BR" dirty="0"/>
              <a:t>Portanto, qualquer coisa criado pelo navegador Web no modelo da página Web poderá ser acessado através do objeto </a:t>
            </a:r>
            <a:r>
              <a:rPr lang="pt-BR" dirty="0" err="1"/>
              <a:t>Javascript</a:t>
            </a:r>
            <a:r>
              <a:rPr lang="pt-BR" dirty="0"/>
              <a:t> </a:t>
            </a:r>
            <a:r>
              <a:rPr lang="pt-BR" dirty="0" err="1"/>
              <a:t>document</a:t>
            </a:r>
            <a:r>
              <a:rPr lang="pt-BR" dirty="0"/>
              <a:t>.</a:t>
            </a:r>
          </a:p>
          <a:p>
            <a:pPr algn="just"/>
            <a:endParaRPr lang="pt-BR" dirty="0"/>
          </a:p>
        </p:txBody>
      </p:sp>
    </p:spTree>
    <p:extLst>
      <p:ext uri="{BB962C8B-B14F-4D97-AF65-F5344CB8AC3E}">
        <p14:creationId xmlns:p14="http://schemas.microsoft.com/office/powerpoint/2010/main" val="217148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C5B4F6-3AB7-42AB-A4F8-FF347C5912B7}"/>
              </a:ext>
            </a:extLst>
          </p:cNvPr>
          <p:cNvSpPr>
            <a:spLocks noGrp="1"/>
          </p:cNvSpPr>
          <p:nvPr>
            <p:ph type="title"/>
          </p:nvPr>
        </p:nvSpPr>
        <p:spPr/>
        <p:txBody>
          <a:bodyPr/>
          <a:lstStyle/>
          <a:p>
            <a:r>
              <a:rPr lang="pt-BR" dirty="0" err="1"/>
              <a:t>getElementById</a:t>
            </a:r>
            <a:endParaRPr lang="pt-BR" dirty="0"/>
          </a:p>
        </p:txBody>
      </p:sp>
      <p:sp>
        <p:nvSpPr>
          <p:cNvPr id="3" name="Espaço Reservado para Conteúdo 2">
            <a:extLst>
              <a:ext uri="{FF2B5EF4-FFF2-40B4-BE49-F238E27FC236}">
                <a16:creationId xmlns:a16="http://schemas.microsoft.com/office/drawing/2014/main" id="{794B0785-A757-431C-AD89-3EF113989730}"/>
              </a:ext>
            </a:extLst>
          </p:cNvPr>
          <p:cNvSpPr>
            <a:spLocks noGrp="1"/>
          </p:cNvSpPr>
          <p:nvPr>
            <p:ph idx="1"/>
          </p:nvPr>
        </p:nvSpPr>
        <p:spPr/>
        <p:txBody>
          <a:bodyPr/>
          <a:lstStyle/>
          <a:p>
            <a:pPr algn="just"/>
            <a:r>
              <a:rPr lang="pt-BR" dirty="0"/>
              <a:t>É muito comum precisarmos nos referenciar a um elemento HTML, para alterar um estilo CSS por exemplo, para isto temos à nossa disposição o método “</a:t>
            </a:r>
            <a:r>
              <a:rPr lang="pt-BR" dirty="0" err="1"/>
              <a:t>getElementById</a:t>
            </a:r>
            <a:r>
              <a:rPr lang="pt-BR" dirty="0"/>
              <a:t>”.</a:t>
            </a:r>
          </a:p>
          <a:p>
            <a:pPr algn="just"/>
            <a:r>
              <a:rPr lang="pt-BR" dirty="0"/>
              <a:t>Este recurso permite selecionar um determinado elemento do DOM através do </a:t>
            </a:r>
            <a:r>
              <a:rPr lang="pt-BR" b="1" dirty="0"/>
              <a:t>id</a:t>
            </a:r>
            <a:r>
              <a:rPr lang="pt-BR" dirty="0"/>
              <a:t> que foi adicionado nele no HTML, vamos ver um exemplo de uso.</a:t>
            </a:r>
          </a:p>
          <a:p>
            <a:pPr marL="0" indent="0" algn="just">
              <a:buNone/>
            </a:pPr>
            <a:endParaRPr lang="pt-BR" dirty="0"/>
          </a:p>
        </p:txBody>
      </p:sp>
    </p:spTree>
    <p:extLst>
      <p:ext uri="{BB962C8B-B14F-4D97-AF65-F5344CB8AC3E}">
        <p14:creationId xmlns:p14="http://schemas.microsoft.com/office/powerpoint/2010/main" val="91995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12C6D9-2514-4770-9045-B4349DEEE883}"/>
              </a:ext>
            </a:extLst>
          </p:cNvPr>
          <p:cNvSpPr>
            <a:spLocks noGrp="1"/>
          </p:cNvSpPr>
          <p:nvPr>
            <p:ph type="title"/>
          </p:nvPr>
        </p:nvSpPr>
        <p:spPr>
          <a:xfrm>
            <a:off x="645130" y="253935"/>
            <a:ext cx="9404723" cy="1036448"/>
          </a:xfrm>
        </p:spPr>
        <p:txBody>
          <a:bodyPr/>
          <a:lstStyle/>
          <a:p>
            <a:r>
              <a:rPr lang="pt-BR" dirty="0"/>
              <a:t>Exemplo 1</a:t>
            </a:r>
          </a:p>
        </p:txBody>
      </p:sp>
      <p:sp>
        <p:nvSpPr>
          <p:cNvPr id="3" name="Espaço Reservado para Conteúdo 2">
            <a:extLst>
              <a:ext uri="{FF2B5EF4-FFF2-40B4-BE49-F238E27FC236}">
                <a16:creationId xmlns:a16="http://schemas.microsoft.com/office/drawing/2014/main" id="{CDD768E6-C923-4DA1-97A1-337D8D52AE88}"/>
              </a:ext>
            </a:extLst>
          </p:cNvPr>
          <p:cNvSpPr>
            <a:spLocks noGrp="1"/>
          </p:cNvSpPr>
          <p:nvPr>
            <p:ph idx="1"/>
          </p:nvPr>
        </p:nvSpPr>
        <p:spPr/>
        <p:txBody>
          <a:bodyPr>
            <a:normAutofit/>
          </a:bodyPr>
          <a:lstStyle/>
          <a:p>
            <a:r>
              <a:rPr lang="pt-BR" sz="2200" dirty="0"/>
              <a:t>Vamos ver na prática...</a:t>
            </a:r>
          </a:p>
          <a:p>
            <a:r>
              <a:rPr lang="pt-BR" dirty="0"/>
              <a:t>Como se trata de um novo tema, vamos criar uma nova pasta para organizar nosso conteúdo, na sua unidade de armazenamento crie uma pasta chamada </a:t>
            </a:r>
            <a:r>
              <a:rPr lang="pt-BR" b="1" dirty="0"/>
              <a:t>6 - DOM</a:t>
            </a:r>
            <a:r>
              <a:rPr lang="pt-BR" dirty="0"/>
              <a:t>.</a:t>
            </a:r>
            <a:endParaRPr lang="pt-BR" sz="2200" dirty="0"/>
          </a:p>
          <a:p>
            <a:r>
              <a:rPr lang="pt-BR" sz="2200" dirty="0"/>
              <a:t>Abra seu editor e crie um novo arquivo.</a:t>
            </a:r>
          </a:p>
          <a:p>
            <a:r>
              <a:rPr lang="pt-BR" sz="2200" dirty="0"/>
              <a:t>Salve na pasta criada</a:t>
            </a:r>
            <a:r>
              <a:rPr lang="pt-BR" sz="2200" b="1" dirty="0"/>
              <a:t> </a:t>
            </a:r>
            <a:r>
              <a:rPr lang="pt-BR" sz="2200" dirty="0"/>
              <a:t>com o nome </a:t>
            </a:r>
            <a:r>
              <a:rPr lang="pt-BR" sz="2200" b="1" dirty="0"/>
              <a:t>Ex1.html</a:t>
            </a:r>
            <a:endParaRPr lang="pt-BR" sz="2200" dirty="0"/>
          </a:p>
          <a:p>
            <a:r>
              <a:rPr lang="pt-BR" sz="2200" dirty="0"/>
              <a:t>Digite o código do exemplo.</a:t>
            </a:r>
          </a:p>
          <a:p>
            <a:endParaRPr lang="pt-BR" sz="2200" dirty="0"/>
          </a:p>
        </p:txBody>
      </p:sp>
    </p:spTree>
    <p:extLst>
      <p:ext uri="{BB962C8B-B14F-4D97-AF65-F5344CB8AC3E}">
        <p14:creationId xmlns:p14="http://schemas.microsoft.com/office/powerpoint/2010/main" val="198364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DC277-10E2-4C50-BF02-A9A6C57FE5D8}"/>
              </a:ext>
            </a:extLst>
          </p:cNvPr>
          <p:cNvSpPr>
            <a:spLocks noGrp="1"/>
          </p:cNvSpPr>
          <p:nvPr>
            <p:ph type="title"/>
          </p:nvPr>
        </p:nvSpPr>
        <p:spPr/>
        <p:txBody>
          <a:bodyPr/>
          <a:lstStyle/>
          <a:p>
            <a:endParaRPr lang="pt-BR"/>
          </a:p>
        </p:txBody>
      </p:sp>
      <p:sp>
        <p:nvSpPr>
          <p:cNvPr id="4" name="Espaço Reservado para Conteúdo 3">
            <a:extLst>
              <a:ext uri="{FF2B5EF4-FFF2-40B4-BE49-F238E27FC236}">
                <a16:creationId xmlns:a16="http://schemas.microsoft.com/office/drawing/2014/main" id="{94E93E5F-85CE-4838-A6E2-7D7F7A30F372}"/>
              </a:ext>
            </a:extLst>
          </p:cNvPr>
          <p:cNvSpPr>
            <a:spLocks noGrp="1"/>
          </p:cNvSpPr>
          <p:nvPr>
            <p:ph idx="1"/>
          </p:nvPr>
        </p:nvSpPr>
        <p:spPr/>
        <p:txBody>
          <a:bodyPr/>
          <a:lstStyle/>
          <a:p>
            <a:endParaRPr lang="pt-BR"/>
          </a:p>
        </p:txBody>
      </p:sp>
      <p:pic>
        <p:nvPicPr>
          <p:cNvPr id="7" name="Imagem 6">
            <a:extLst>
              <a:ext uri="{FF2B5EF4-FFF2-40B4-BE49-F238E27FC236}">
                <a16:creationId xmlns:a16="http://schemas.microsoft.com/office/drawing/2014/main" id="{0634103D-1503-4A23-8854-7C891F3D8A8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931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83840-2E61-4B43-AA43-71E734535ED3}"/>
              </a:ext>
            </a:extLst>
          </p:cNvPr>
          <p:cNvSpPr>
            <a:spLocks noGrp="1"/>
          </p:cNvSpPr>
          <p:nvPr>
            <p:ph type="title"/>
          </p:nvPr>
        </p:nvSpPr>
        <p:spPr/>
        <p:txBody>
          <a:bodyPr/>
          <a:lstStyle/>
          <a:p>
            <a:r>
              <a:rPr lang="pt-BR" dirty="0" err="1"/>
              <a:t>Function</a:t>
            </a:r>
            <a:endParaRPr lang="pt-BR" dirty="0"/>
          </a:p>
        </p:txBody>
      </p:sp>
      <p:sp>
        <p:nvSpPr>
          <p:cNvPr id="3" name="Espaço Reservado para Conteúdo 2">
            <a:extLst>
              <a:ext uri="{FF2B5EF4-FFF2-40B4-BE49-F238E27FC236}">
                <a16:creationId xmlns:a16="http://schemas.microsoft.com/office/drawing/2014/main" id="{34EB7E84-E835-49EE-98C9-CD6742E30C19}"/>
              </a:ext>
            </a:extLst>
          </p:cNvPr>
          <p:cNvSpPr>
            <a:spLocks noGrp="1"/>
          </p:cNvSpPr>
          <p:nvPr>
            <p:ph idx="1"/>
          </p:nvPr>
        </p:nvSpPr>
        <p:spPr/>
        <p:txBody>
          <a:bodyPr/>
          <a:lstStyle/>
          <a:p>
            <a:r>
              <a:rPr lang="pt-BR" dirty="0"/>
              <a:t>Uma ótima forma de controlar a execução de determinado bloco de código em um programa é utilizar funções, assim podemos criar toda uma rotina de programação e executar esta rotina em um momento específico, ter esse controle é extremamente útil e fundamental.</a:t>
            </a:r>
          </a:p>
          <a:p>
            <a:r>
              <a:rPr lang="pt-BR" dirty="0"/>
              <a:t>Quando criamos uma função, adicionamos uma série de comandos dentro desta função e estes comandos somente serão executados quando a função for chamada.</a:t>
            </a:r>
          </a:p>
          <a:p>
            <a:r>
              <a:rPr lang="pt-BR" dirty="0"/>
              <a:t>Ou seja, se em nenhum momento a função for chamada, os comandos não serão executados, então, eu consigo determinar o momento </a:t>
            </a:r>
            <a:r>
              <a:rPr lang="pt-BR" dirty="0" err="1"/>
              <a:t>exado</a:t>
            </a:r>
            <a:r>
              <a:rPr lang="pt-BR" dirty="0"/>
              <a:t> que precisamos executar estes comandos que estão no escopo (corpo) da função.</a:t>
            </a:r>
          </a:p>
          <a:p>
            <a:endParaRPr lang="pt-BR" dirty="0"/>
          </a:p>
        </p:txBody>
      </p:sp>
    </p:spTree>
    <p:extLst>
      <p:ext uri="{BB962C8B-B14F-4D97-AF65-F5344CB8AC3E}">
        <p14:creationId xmlns:p14="http://schemas.microsoft.com/office/powerpoint/2010/main" val="3015425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83840-2E61-4B43-AA43-71E734535ED3}"/>
              </a:ext>
            </a:extLst>
          </p:cNvPr>
          <p:cNvSpPr>
            <a:spLocks noGrp="1"/>
          </p:cNvSpPr>
          <p:nvPr>
            <p:ph type="title"/>
          </p:nvPr>
        </p:nvSpPr>
        <p:spPr/>
        <p:txBody>
          <a:bodyPr/>
          <a:lstStyle/>
          <a:p>
            <a:r>
              <a:rPr lang="pt-BR" dirty="0" err="1"/>
              <a:t>Function</a:t>
            </a:r>
            <a:endParaRPr lang="pt-BR" dirty="0"/>
          </a:p>
        </p:txBody>
      </p:sp>
      <p:sp>
        <p:nvSpPr>
          <p:cNvPr id="3" name="Espaço Reservado para Conteúdo 2">
            <a:extLst>
              <a:ext uri="{FF2B5EF4-FFF2-40B4-BE49-F238E27FC236}">
                <a16:creationId xmlns:a16="http://schemas.microsoft.com/office/drawing/2014/main" id="{34EB7E84-E835-49EE-98C9-CD6742E30C19}"/>
              </a:ext>
            </a:extLst>
          </p:cNvPr>
          <p:cNvSpPr>
            <a:spLocks noGrp="1"/>
          </p:cNvSpPr>
          <p:nvPr>
            <p:ph idx="1"/>
          </p:nvPr>
        </p:nvSpPr>
        <p:spPr/>
        <p:txBody>
          <a:bodyPr/>
          <a:lstStyle/>
          <a:p>
            <a:r>
              <a:rPr lang="pt-BR" dirty="0"/>
              <a:t>Outro detalhe importante é quanto a economia de código, suponhamos que exista um bloco de comandos que precisa ser executado várias vezes em momentos diferentes em nosso programa, ao invés de repetir este bloco de comandos várias vezes, simplesmente adicione este bloco em uma função e sempre que precisar executar este bloco de comandos, basta chamar a função.</a:t>
            </a:r>
          </a:p>
          <a:p>
            <a:pPr marL="400050" lvl="1" indent="0">
              <a:buNone/>
            </a:pPr>
            <a:r>
              <a:rPr lang="pt-BR" b="1" dirty="0" err="1"/>
              <a:t>function</a:t>
            </a:r>
            <a:r>
              <a:rPr lang="pt-BR" b="1" dirty="0"/>
              <a:t> </a:t>
            </a:r>
            <a:r>
              <a:rPr lang="pt-BR" b="1" dirty="0" err="1"/>
              <a:t>nomeDaFuncao</a:t>
            </a:r>
            <a:r>
              <a:rPr lang="pt-BR" b="1" dirty="0"/>
              <a:t>(lista de </a:t>
            </a:r>
            <a:r>
              <a:rPr lang="pt-BR" b="1" dirty="0" err="1"/>
              <a:t>parametros</a:t>
            </a:r>
            <a:r>
              <a:rPr lang="pt-BR" b="1" dirty="0"/>
              <a:t>){ </a:t>
            </a:r>
          </a:p>
          <a:p>
            <a:pPr marL="1257300" lvl="3" indent="0">
              <a:spcBef>
                <a:spcPts val="0"/>
              </a:spcBef>
              <a:buNone/>
            </a:pPr>
            <a:r>
              <a:rPr lang="pt-BR" b="1" dirty="0"/>
              <a:t>comandos; </a:t>
            </a:r>
          </a:p>
          <a:p>
            <a:pPr marL="1257300" lvl="3" indent="0">
              <a:spcBef>
                <a:spcPts val="0"/>
              </a:spcBef>
              <a:buNone/>
            </a:pPr>
            <a:r>
              <a:rPr lang="pt-BR" b="1" dirty="0"/>
              <a:t>comandos; </a:t>
            </a:r>
          </a:p>
          <a:p>
            <a:pPr marL="1257300" lvl="3" indent="0">
              <a:spcBef>
                <a:spcPts val="0"/>
              </a:spcBef>
              <a:buNone/>
            </a:pPr>
            <a:r>
              <a:rPr lang="pt-BR" b="1" dirty="0"/>
              <a:t>retorno da função; </a:t>
            </a:r>
          </a:p>
          <a:p>
            <a:pPr marL="400050" lvl="1" indent="0">
              <a:spcBef>
                <a:spcPts val="0"/>
              </a:spcBef>
              <a:buNone/>
            </a:pPr>
            <a:r>
              <a:rPr lang="pt-BR" b="1" dirty="0"/>
              <a:t>}</a:t>
            </a:r>
          </a:p>
          <a:p>
            <a:pPr marL="0" indent="0">
              <a:buNone/>
            </a:pPr>
            <a:endParaRPr lang="pt-BR" dirty="0"/>
          </a:p>
        </p:txBody>
      </p:sp>
    </p:spTree>
    <p:extLst>
      <p:ext uri="{BB962C8B-B14F-4D97-AF65-F5344CB8AC3E}">
        <p14:creationId xmlns:p14="http://schemas.microsoft.com/office/powerpoint/2010/main" val="3764657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83840-2E61-4B43-AA43-71E734535ED3}"/>
              </a:ext>
            </a:extLst>
          </p:cNvPr>
          <p:cNvSpPr>
            <a:spLocks noGrp="1"/>
          </p:cNvSpPr>
          <p:nvPr>
            <p:ph type="title"/>
          </p:nvPr>
        </p:nvSpPr>
        <p:spPr/>
        <p:txBody>
          <a:bodyPr/>
          <a:lstStyle/>
          <a:p>
            <a:r>
              <a:rPr lang="pt-BR" dirty="0" err="1"/>
              <a:t>Function</a:t>
            </a:r>
            <a:endParaRPr lang="pt-BR" dirty="0"/>
          </a:p>
        </p:txBody>
      </p:sp>
      <p:sp>
        <p:nvSpPr>
          <p:cNvPr id="3" name="Espaço Reservado para Conteúdo 2">
            <a:extLst>
              <a:ext uri="{FF2B5EF4-FFF2-40B4-BE49-F238E27FC236}">
                <a16:creationId xmlns:a16="http://schemas.microsoft.com/office/drawing/2014/main" id="{34EB7E84-E835-49EE-98C9-CD6742E30C19}"/>
              </a:ext>
            </a:extLst>
          </p:cNvPr>
          <p:cNvSpPr>
            <a:spLocks noGrp="1"/>
          </p:cNvSpPr>
          <p:nvPr>
            <p:ph idx="1"/>
          </p:nvPr>
        </p:nvSpPr>
        <p:spPr/>
        <p:txBody>
          <a:bodyPr/>
          <a:lstStyle/>
          <a:p>
            <a:r>
              <a:rPr lang="pt-BR" dirty="0"/>
              <a:t>Os parâmetros e o retorno da função são opcionais, e dependendo do caso não utilizaremos.</a:t>
            </a:r>
          </a:p>
          <a:p>
            <a:r>
              <a:rPr lang="pt-BR" dirty="0"/>
              <a:t>Vamos ver um exemplo que mescla o </a:t>
            </a:r>
            <a:r>
              <a:rPr lang="pt-BR" dirty="0" err="1"/>
              <a:t>getElementById</a:t>
            </a:r>
            <a:r>
              <a:rPr lang="pt-BR" dirty="0"/>
              <a:t> com </a:t>
            </a:r>
            <a:r>
              <a:rPr lang="pt-BR" dirty="0" err="1"/>
              <a:t>functions</a:t>
            </a:r>
            <a:r>
              <a:rPr lang="pt-BR" dirty="0"/>
              <a:t>.</a:t>
            </a:r>
          </a:p>
          <a:p>
            <a:r>
              <a:rPr lang="pt-BR" dirty="0"/>
              <a:t>Abra seu editor e crie um novo arquivo.</a:t>
            </a:r>
          </a:p>
          <a:p>
            <a:r>
              <a:rPr lang="pt-BR" dirty="0"/>
              <a:t>Salve na pasta criada com o nome </a:t>
            </a:r>
            <a:r>
              <a:rPr lang="pt-BR" b="1" dirty="0"/>
              <a:t>Ex2.html</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2236998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Í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Í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4A0D922AC128644843DF0646511485A" ma:contentTypeVersion="5" ma:contentTypeDescription="Crie um novo documento." ma:contentTypeScope="" ma:versionID="21cc80d1cbf0b2435ec45836ef3462fb">
  <xsd:schema xmlns:xsd="http://www.w3.org/2001/XMLSchema" xmlns:xs="http://www.w3.org/2001/XMLSchema" xmlns:p="http://schemas.microsoft.com/office/2006/metadata/properties" xmlns:ns2="7a544952-e172-48c7-9675-c66929c4c4a2" targetNamespace="http://schemas.microsoft.com/office/2006/metadata/properties" ma:root="true" ma:fieldsID="4ea2c6b855b9a8613e9befe3f37cecfc" ns2:_="">
    <xsd:import namespace="7a544952-e172-48c7-9675-c66929c4c4a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544952-e172-48c7-9675-c66929c4c4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1FF1CC-A2F5-4A27-8A2D-EDBB982B952D}"/>
</file>

<file path=customXml/itemProps2.xml><?xml version="1.0" encoding="utf-8"?>
<ds:datastoreItem xmlns:ds="http://schemas.openxmlformats.org/officeDocument/2006/customXml" ds:itemID="{8AA01AE4-C00F-424C-BB1B-FE898FF69C28}"/>
</file>

<file path=customXml/itemProps3.xml><?xml version="1.0" encoding="utf-8"?>
<ds:datastoreItem xmlns:ds="http://schemas.openxmlformats.org/officeDocument/2006/customXml" ds:itemID="{95090787-77D9-46AD-8DA0-A21A26B37C42}"/>
</file>

<file path=docProps/app.xml><?xml version="1.0" encoding="utf-8"?>
<Properties xmlns="http://schemas.openxmlformats.org/officeDocument/2006/extended-properties" xmlns:vt="http://schemas.openxmlformats.org/officeDocument/2006/docPropsVTypes">
  <Template>Ion</Template>
  <TotalTime>5980</TotalTime>
  <Words>1060</Words>
  <Application>Microsoft Office PowerPoint</Application>
  <PresentationFormat>Widescreen</PresentationFormat>
  <Paragraphs>70</Paragraphs>
  <Slides>27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27</vt:i4>
      </vt:variant>
    </vt:vector>
  </HeadingPairs>
  <TitlesOfParts>
    <vt:vector size="31" baseType="lpstr">
      <vt:lpstr>Arial</vt:lpstr>
      <vt:lpstr>Century Gothic</vt:lpstr>
      <vt:lpstr>Wingdings 3</vt:lpstr>
      <vt:lpstr>Íon</vt:lpstr>
      <vt:lpstr>JavaScript</vt:lpstr>
      <vt:lpstr>Document Object Model</vt:lpstr>
      <vt:lpstr>Document Object Model</vt:lpstr>
      <vt:lpstr>getElementById</vt:lpstr>
      <vt:lpstr>Exemplo 1</vt:lpstr>
      <vt:lpstr>Apresentação do PowerPoint</vt:lpstr>
      <vt:lpstr>Function</vt:lpstr>
      <vt:lpstr>Function</vt:lpstr>
      <vt:lpstr>Function</vt:lpstr>
      <vt:lpstr>Apresentação do PowerPoint</vt:lpstr>
      <vt:lpstr>Apresentação do PowerPoint</vt:lpstr>
      <vt:lpstr>innerHTML</vt:lpstr>
      <vt:lpstr>innerHTML</vt:lpstr>
      <vt:lpstr>Apresentação do PowerPoint</vt:lpstr>
      <vt:lpstr>Apresentação do PowerPoint</vt:lpstr>
      <vt:lpstr>getElementsByTagName</vt:lpstr>
      <vt:lpstr>getElementsByTagName</vt:lpstr>
      <vt:lpstr>Apresentação do PowerPoint</vt:lpstr>
      <vt:lpstr>Apresentação do PowerPoint</vt:lpstr>
      <vt:lpstr>Acessando elementos de formulários</vt:lpstr>
      <vt:lpstr>Acessando elementos de formulários</vt:lpstr>
      <vt:lpstr>Apresentação do PowerPoint</vt:lpstr>
      <vt:lpstr>Apresentação do PowerPoint</vt:lpstr>
      <vt:lpstr>Apresentação do PowerPoint</vt:lpstr>
      <vt:lpstr>Apresentação do PowerPoint</vt:lpstr>
      <vt:lpstr>Apresentação do PowerPoint</vt:lpstr>
      <vt:lpstr>Desafio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DS1</dc:title>
  <dc:creator>Diego</dc:creator>
  <cp:lastModifiedBy>Mayra Cristina</cp:lastModifiedBy>
  <cp:revision>446</cp:revision>
  <dcterms:created xsi:type="dcterms:W3CDTF">2018-10-10T03:51:50Z</dcterms:created>
  <dcterms:modified xsi:type="dcterms:W3CDTF">2020-10-21T18:52:06Z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0x010100A4A0D922AC128644843DF0646511485A</vt:lpwstr>
  </property>
</Properties>
</file>