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302" r:id="rId24"/>
    <p:sldId id="303" r:id="rId25"/>
    <p:sldId id="304" r:id="rId26"/>
    <p:sldId id="305" r:id="rId27"/>
    <p:sldId id="27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31D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18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82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90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2996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590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780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44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144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82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45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50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8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69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14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67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20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80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8731A3-A974-4332-8D5E-1FABAA2F8430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567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.br/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Bootstrap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Primeiros passos	</a:t>
            </a:r>
          </a:p>
          <a:p>
            <a:endParaRPr lang="pt-BR" sz="2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B9AE3E9-48FC-44FE-BCE5-5154D7620272}"/>
              </a:ext>
            </a:extLst>
          </p:cNvPr>
          <p:cNvSpPr txBox="1"/>
          <p:nvPr/>
        </p:nvSpPr>
        <p:spPr>
          <a:xfrm>
            <a:off x="8362122" y="6321287"/>
            <a:ext cx="3701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Prof. Máyra C. Vaz Meruoca</a:t>
            </a:r>
          </a:p>
        </p:txBody>
      </p:sp>
    </p:spTree>
    <p:extLst>
      <p:ext uri="{BB962C8B-B14F-4D97-AF65-F5344CB8AC3E}">
        <p14:creationId xmlns:p14="http://schemas.microsoft.com/office/powerpoint/2010/main" val="1591702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C89BA-9484-45A8-ADC3-DE65E461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responsividade.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7C63E0-E286-4C09-BAA2-FA41F02AE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750423"/>
            <a:ext cx="10210102" cy="4902167"/>
          </a:xfrm>
        </p:spPr>
        <p:txBody>
          <a:bodyPr>
            <a:normAutofit/>
          </a:bodyPr>
          <a:lstStyle/>
          <a:p>
            <a:r>
              <a:rPr lang="pt-BR" dirty="0"/>
              <a:t>Agora escolha um dos dispositivos existentes e veja como ficou.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Façamos um pequeno teste, apague no seu código a meta </a:t>
            </a:r>
            <a:r>
              <a:rPr lang="pt-BR" b="1" dirty="0" err="1"/>
              <a:t>viewport</a:t>
            </a:r>
            <a:r>
              <a:rPr lang="pt-BR" dirty="0"/>
              <a:t>, repare que para o computador não faz a mínima diferença, porém no dispositivo móvel o texto muda drasticamente.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8CACFE1-3E0E-4C22-A125-2803187249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776" y="2397272"/>
            <a:ext cx="3843351" cy="186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62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B7E28-AEA0-47B2-ACA2-969CC7F58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Container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50C989-4663-448C-86E2-1512CA01D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Containers criam meios para centralizar e horizontalmente, preencher os conteúdos de seu site.</a:t>
            </a:r>
          </a:p>
          <a:p>
            <a:r>
              <a:rPr lang="pt-BR" dirty="0"/>
              <a:t>Use </a:t>
            </a:r>
            <a:r>
              <a:rPr lang="pt-BR" b="1" dirty="0"/>
              <a:t>.container </a:t>
            </a:r>
            <a:r>
              <a:rPr lang="pt-BR" dirty="0"/>
              <a:t>para ter uma largura responsiva.</a:t>
            </a:r>
          </a:p>
          <a:p>
            <a:r>
              <a:rPr lang="pt-BR" dirty="0"/>
              <a:t>Nas telas grandes como dos PCs ele cria um container centralizado deixando um espaço nas laterais.</a:t>
            </a:r>
          </a:p>
          <a:p>
            <a:r>
              <a:rPr lang="pt-BR" dirty="0"/>
              <a:t>Já nas pequenas telas ele ajusta o conteúdo para preencher toda a tela.</a:t>
            </a:r>
          </a:p>
          <a:p>
            <a:r>
              <a:rPr lang="pt-BR" dirty="0"/>
              <a:t>Vamos testar, criando um novo arquivo chamado </a:t>
            </a:r>
            <a:r>
              <a:rPr lang="pt-BR" b="1" dirty="0"/>
              <a:t>Ex2.html,</a:t>
            </a:r>
            <a:r>
              <a:rPr lang="pt-BR" dirty="0"/>
              <a:t> utilize o </a:t>
            </a:r>
            <a:r>
              <a:rPr lang="pt-BR" dirty="0" err="1"/>
              <a:t>template</a:t>
            </a:r>
            <a:r>
              <a:rPr lang="pt-BR" dirty="0"/>
              <a:t> inicial e adicione o código a seguir...</a:t>
            </a:r>
          </a:p>
        </p:txBody>
      </p:sp>
    </p:spTree>
    <p:extLst>
      <p:ext uri="{BB962C8B-B14F-4D97-AF65-F5344CB8AC3E}">
        <p14:creationId xmlns:p14="http://schemas.microsoft.com/office/powerpoint/2010/main" val="467754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6FF8B-3553-427E-84EF-3EECD35C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5AC922-1A6B-469A-A9E6-31C7766E9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F082448-B3DE-4EF9-A380-9ABBF34A479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9166"/>
            <a:ext cx="12191999" cy="363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8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56B83-F03E-433C-90B4-9C0B0248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Container-</a:t>
            </a:r>
            <a:r>
              <a:rPr lang="pt-BR" dirty="0" err="1"/>
              <a:t>fluid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264004-9693-42FA-B720-6A380677A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Use </a:t>
            </a:r>
            <a:r>
              <a:rPr lang="pt-BR" b="1" dirty="0"/>
              <a:t>.container-</a:t>
            </a:r>
            <a:r>
              <a:rPr lang="pt-BR" b="1" dirty="0" err="1"/>
              <a:t>fluid</a:t>
            </a:r>
            <a:r>
              <a:rPr lang="pt-BR" b="1" dirty="0"/>
              <a:t> </a:t>
            </a:r>
            <a:r>
              <a:rPr lang="pt-BR" dirty="0"/>
              <a:t>para ter uma largura responsiva.</a:t>
            </a:r>
          </a:p>
          <a:p>
            <a:r>
              <a:rPr lang="pt-BR" dirty="0"/>
              <a:t>Nas telas grandes como dos PCs ele cria um container preenchendo todo espaço da tela.</a:t>
            </a:r>
          </a:p>
          <a:p>
            <a:r>
              <a:rPr lang="pt-BR" dirty="0"/>
              <a:t>E nas pequenas telas ele também vai preencher toda a tela, mas sempre ajustando o conteúdo para melhor visualização. </a:t>
            </a:r>
          </a:p>
          <a:p>
            <a:r>
              <a:rPr lang="pt-BR" dirty="0"/>
              <a:t>Vamos testar na pratica, criando o </a:t>
            </a:r>
            <a:r>
              <a:rPr lang="pt-BR" b="1" dirty="0"/>
              <a:t>Ex3.html</a:t>
            </a:r>
            <a:r>
              <a:rPr lang="pt-BR" dirty="0"/>
              <a:t>, com os códigos a seguir.</a:t>
            </a:r>
          </a:p>
        </p:txBody>
      </p:sp>
    </p:spTree>
    <p:extLst>
      <p:ext uri="{BB962C8B-B14F-4D97-AF65-F5344CB8AC3E}">
        <p14:creationId xmlns:p14="http://schemas.microsoft.com/office/powerpoint/2010/main" val="1283615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4676B-9C42-4978-82E3-C2F34CE3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57113B-087C-4EEB-9E79-642774E42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7D48B2-AD1A-439F-8950-B67C3606EBD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89166"/>
            <a:ext cx="12191999" cy="408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68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0729D-31F5-44ED-88D4-97E7E6E9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Grid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6FF235-2353-4110-87EC-8A43C5AD9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51722"/>
            <a:ext cx="10210102" cy="4896678"/>
          </a:xfrm>
        </p:spPr>
        <p:txBody>
          <a:bodyPr/>
          <a:lstStyle/>
          <a:p>
            <a:r>
              <a:rPr lang="pt-BR" dirty="0"/>
              <a:t>O sistema grid Bootstrap usa vários containers, linhas e colunas para arranjar e alinhar conteúdo. Ele é feito com </a:t>
            </a:r>
            <a:r>
              <a:rPr lang="pt-BR" dirty="0" err="1"/>
              <a:t>flexbox</a:t>
            </a:r>
            <a:r>
              <a:rPr lang="pt-BR" dirty="0"/>
              <a:t> e é, totalmente, responsivo.</a:t>
            </a:r>
          </a:p>
          <a:p>
            <a:r>
              <a:rPr lang="pt-BR" dirty="0"/>
              <a:t>Classes de colunas indicam o número de colunas que você quer usar, dentro de uma possibilidade de 12, por </a:t>
            </a:r>
            <a:r>
              <a:rPr lang="pt-BR" dirty="0" err="1"/>
              <a:t>row</a:t>
            </a:r>
            <a:r>
              <a:rPr lang="pt-BR" dirty="0"/>
              <a:t>;</a:t>
            </a:r>
          </a:p>
          <a:p>
            <a:r>
              <a:rPr lang="pt-BR" dirty="0"/>
              <a:t>Se você quiser três colunas de larguras idênticas, pode usar .col-4, por exemplo.</a:t>
            </a:r>
          </a:p>
          <a:p>
            <a:r>
              <a:rPr lang="pt-BR" dirty="0"/>
              <a:t>Largura de colunas são definidas automaticamente em porcentagem para que, então, elas sejam sempre fluidas e dimensionadas com relação a seus elementos pais;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3577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3E460-13BD-490B-855F-423F9F70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Breakpoints do Grid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2F8312-79A2-4BB9-BB15-E838B167C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fazer o grid responsivo, existem cinco breakpoints, um para cada breakpoint responsivo: extra </a:t>
            </a:r>
            <a:r>
              <a:rPr lang="pt-BR" dirty="0" err="1"/>
              <a:t>small</a:t>
            </a:r>
            <a:r>
              <a:rPr lang="pt-BR" dirty="0"/>
              <a:t> (implícito), </a:t>
            </a:r>
            <a:r>
              <a:rPr lang="pt-BR" dirty="0" err="1"/>
              <a:t>small</a:t>
            </a:r>
            <a:r>
              <a:rPr lang="pt-BR" dirty="0"/>
              <a:t>, </a:t>
            </a:r>
            <a:r>
              <a:rPr lang="pt-BR" dirty="0" err="1"/>
              <a:t>medium</a:t>
            </a:r>
            <a:r>
              <a:rPr lang="pt-BR" dirty="0"/>
              <a:t>, </a:t>
            </a:r>
            <a:r>
              <a:rPr lang="pt-BR" dirty="0" err="1"/>
              <a:t>large</a:t>
            </a:r>
            <a:r>
              <a:rPr lang="pt-BR" dirty="0"/>
              <a:t> e extra </a:t>
            </a:r>
            <a:r>
              <a:rPr lang="pt-BR" dirty="0" err="1"/>
              <a:t>large</a:t>
            </a:r>
            <a:r>
              <a:rPr lang="pt-BR" dirty="0"/>
              <a:t>;</a:t>
            </a:r>
          </a:p>
          <a:p>
            <a:r>
              <a:rPr lang="pt-BR" dirty="0"/>
              <a:t>Breakpoints grid são baseados em media queries min-</a:t>
            </a:r>
            <a:r>
              <a:rPr lang="pt-BR" dirty="0" err="1"/>
              <a:t>width</a:t>
            </a:r>
            <a:r>
              <a:rPr lang="pt-BR" dirty="0"/>
              <a:t>, significando que elas aplicam estilos para o dado breakpoint e outros maiores;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7335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622E7-C67D-490D-AADB-1DFF0C34A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9B738E-55EF-421B-BB40-2FBF065FD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E03965-4F61-472B-8D08-97CEAF129D7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93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DBFDA-44CD-43D7-8B9F-144BFE14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57811"/>
            <a:ext cx="9404723" cy="1036448"/>
          </a:xfrm>
        </p:spPr>
        <p:txBody>
          <a:bodyPr/>
          <a:lstStyle/>
          <a:p>
            <a:r>
              <a:rPr lang="pt-BR" dirty="0"/>
              <a:t>Testando o Sistema de Grid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79194E-8AE5-4E7A-9FDA-890D280A4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68" y="1180012"/>
            <a:ext cx="11135072" cy="4497976"/>
          </a:xfrm>
        </p:spPr>
        <p:txBody>
          <a:bodyPr/>
          <a:lstStyle/>
          <a:p>
            <a:r>
              <a:rPr lang="pt-BR" dirty="0"/>
              <a:t>Para testarmos o sistema de grid vamos criar um novo arquivo chamado </a:t>
            </a:r>
            <a:r>
              <a:rPr lang="pt-BR" b="1" dirty="0"/>
              <a:t>Ex4.html </a:t>
            </a:r>
            <a:r>
              <a:rPr lang="pt-BR" dirty="0"/>
              <a:t>e colar nele aquele </a:t>
            </a:r>
            <a:r>
              <a:rPr lang="pt-BR" b="1" dirty="0" err="1"/>
              <a:t>template</a:t>
            </a:r>
            <a:r>
              <a:rPr lang="pt-BR" b="1" dirty="0"/>
              <a:t> inicial</a:t>
            </a:r>
            <a:r>
              <a:rPr lang="pt-BR" dirty="0"/>
              <a:t>, depois no </a:t>
            </a:r>
            <a:r>
              <a:rPr lang="pt-BR" b="1" dirty="0" err="1"/>
              <a:t>body</a:t>
            </a:r>
            <a:r>
              <a:rPr lang="pt-BR" dirty="0"/>
              <a:t> vamos adicionar as linhas de código abaixo.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E0C05F0-3E4D-46AC-BD2D-7EF253D17EA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087" y="2360024"/>
            <a:ext cx="6586330" cy="449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55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8112A4-5BA3-4291-B1B9-004157C3C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testar no navegador, poderemos perceber que na visualização de PC as 12 colunas são visíveis, já na visualização de celular, a 12 fica cortada, mesmo elas estando bem pequenas.</a:t>
            </a:r>
          </a:p>
          <a:p>
            <a:r>
              <a:rPr lang="pt-BR" dirty="0"/>
              <a:t>Na verdade, não é muito comum colocarmos as 12 em uma única linha, a intenção é exatamente dividir este conteúdo quando estamos em telas pequenas.</a:t>
            </a:r>
          </a:p>
          <a:p>
            <a:r>
              <a:rPr lang="pt-BR" dirty="0"/>
              <a:t>Faça a seguinte alteração no código do seu </a:t>
            </a:r>
            <a:r>
              <a:rPr lang="pt-BR" b="1" dirty="0"/>
              <a:t>exemplo 4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34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6583D-0409-4257-B282-26BE6FEB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Bootstrap... 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0A5843-1FFC-46F9-8B33-AC3D21ECB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Bootstrap é um framework, composto por vários arquivos CSS e também alguns arquivos </a:t>
            </a:r>
            <a:r>
              <a:rPr lang="pt-BR" dirty="0" err="1"/>
              <a:t>javascript</a:t>
            </a:r>
            <a:r>
              <a:rPr lang="pt-BR" dirty="0"/>
              <a:t>, para desenvolvimento front-</a:t>
            </a:r>
            <a:r>
              <a:rPr lang="pt-BR" dirty="0" err="1"/>
              <a:t>end</a:t>
            </a:r>
            <a:r>
              <a:rPr lang="pt-BR" dirty="0"/>
              <a:t> pensado em </a:t>
            </a:r>
            <a:r>
              <a:rPr lang="pt-BR" b="1" dirty="0"/>
              <a:t>responsividade</a:t>
            </a:r>
            <a:r>
              <a:rPr lang="pt-BR" dirty="0"/>
              <a:t> e </a:t>
            </a:r>
            <a:r>
              <a:rPr lang="pt-BR" b="1" dirty="0"/>
              <a:t>mobile </a:t>
            </a:r>
            <a:r>
              <a:rPr lang="pt-BR" b="1" dirty="0" err="1"/>
              <a:t>first</a:t>
            </a:r>
            <a:r>
              <a:rPr lang="pt-BR" dirty="0"/>
              <a:t>.</a:t>
            </a:r>
          </a:p>
          <a:p>
            <a:r>
              <a:rPr lang="pt-BR" dirty="0"/>
              <a:t>Para isso ele faz uso de classes prontas que podemos utilizar para montar nosso projeto, obviamente é possível personalizar essas classes para deixarmos o projeto com a nossa cara. </a:t>
            </a:r>
          </a:p>
          <a:p>
            <a:r>
              <a:rPr lang="pt-BR" dirty="0"/>
              <a:t>Mas se pararmos pra pensar, o uso dessas classes prontas permite desenvolver com maior praticidade e em menor tempo.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3245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81AF5-1C78-474A-9BA5-BA5AF43C1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2B3E8C-7333-4BD3-8126-A9C528B74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4EB0E4-BF42-4EBE-BF81-34CEACA330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166" y="1232452"/>
            <a:ext cx="7148608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61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842594-4E94-4F50-9E5E-AD5E63A1B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232452"/>
            <a:ext cx="10210102" cy="5015948"/>
          </a:xfrm>
        </p:spPr>
        <p:txBody>
          <a:bodyPr/>
          <a:lstStyle/>
          <a:p>
            <a:r>
              <a:rPr lang="pt-BR" dirty="0"/>
              <a:t>Desta maneira o conteúdo ficou dividido na tela, totalizando 6 itens por coluna, assim fica melhor para encaixar em telas menores, porém, ao visualizarmos o modelo de exibição no PC, também foi dividido em menos colunas, deixando de aproveitar bem o espaço maior que a tela oferece.</a:t>
            </a:r>
          </a:p>
          <a:p>
            <a:r>
              <a:rPr lang="pt-BR" dirty="0"/>
              <a:t>O Sistema de Grid do Bootstrap possibilita deixarmos uma configuração diferente para PC e celular, utilizando os breakpoints citados anteriormente e exibidos na tabela. </a:t>
            </a:r>
          </a:p>
          <a:p>
            <a:r>
              <a:rPr lang="pt-BR" dirty="0"/>
              <a:t>Faça as alterações no seu </a:t>
            </a:r>
            <a:r>
              <a:rPr lang="pt-BR" b="1" dirty="0"/>
              <a:t>exemplo 4</a:t>
            </a:r>
            <a:r>
              <a:rPr lang="pt-BR" dirty="0"/>
              <a:t> como na seguinte imagem.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7142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2D538-AEF5-4562-9EC6-490920522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A528F8-F5B8-4C29-8C54-BAB527EA3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340" y="5220219"/>
            <a:ext cx="11162555" cy="1562750"/>
          </a:xfrm>
        </p:spPr>
        <p:txBody>
          <a:bodyPr/>
          <a:lstStyle/>
          <a:p>
            <a:r>
              <a:rPr lang="pt-BR" dirty="0"/>
              <a:t>Agora sim nós temos uma boa organização do conteúdo na tela, fazendo que para telas com tamanho pequeno apareçam 2 colunas, enquanto nas telas maiores aparecerão 12.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0DCA90-981D-4645-B7E7-C9F815C028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18" y="304799"/>
            <a:ext cx="8420816" cy="479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9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75AE7-7737-4F6E-8534-89C124DD3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89C42B-6459-4B01-8B5E-7B55C9EA4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80012"/>
            <a:ext cx="10210102" cy="4497976"/>
          </a:xfrm>
        </p:spPr>
        <p:txBody>
          <a:bodyPr/>
          <a:lstStyle/>
          <a:p>
            <a:r>
              <a:rPr lang="pt-BR" dirty="0"/>
              <a:t>O Bootstrap usou um subconjunto de todas as cores para criar uma paleta de cores menor e gerar um esquema de cores, também disponíveis em variáveis e mapas </a:t>
            </a:r>
            <a:r>
              <a:rPr lang="pt-BR" dirty="0" err="1"/>
              <a:t>Sass</a:t>
            </a:r>
            <a:r>
              <a:rPr lang="pt-BR" dirty="0"/>
              <a:t>, no arquivo Bootstrap </a:t>
            </a:r>
            <a:r>
              <a:rPr lang="pt-BR" dirty="0" err="1"/>
              <a:t>scss</a:t>
            </a:r>
            <a:r>
              <a:rPr lang="pt-BR" dirty="0"/>
              <a:t>/_</a:t>
            </a:r>
            <a:r>
              <a:rPr lang="pt-BR" dirty="0" err="1"/>
              <a:t>variables.scss</a:t>
            </a:r>
            <a:r>
              <a:rPr lang="pt-BR" dirty="0"/>
              <a:t>.</a:t>
            </a:r>
          </a:p>
          <a:p>
            <a:r>
              <a:rPr lang="pt-BR" dirty="0"/>
              <a:t>Se você está apenas utilizando online ou com os arquivos compilado utilizara apenas os temas existentes.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2C1B2D-1163-4898-ADF3-420A62B1E7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2" y="3617843"/>
            <a:ext cx="9928562" cy="303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40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02EB9-3BB0-43D2-867B-BB2F72FA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Formulários e Alerts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59D84C-A7BF-4893-81BE-E3E2A10FF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750424"/>
            <a:ext cx="10658972" cy="4497976"/>
          </a:xfrm>
        </p:spPr>
        <p:txBody>
          <a:bodyPr>
            <a:normAutofit/>
          </a:bodyPr>
          <a:lstStyle/>
          <a:p>
            <a:r>
              <a:rPr lang="pt-BR" dirty="0"/>
              <a:t>A criação de formulários com o Bootstrap é bem simples, utilizamos o </a:t>
            </a:r>
            <a:r>
              <a:rPr lang="pt-BR" b="1" dirty="0"/>
              <a:t>.</a:t>
            </a:r>
            <a:r>
              <a:rPr lang="pt-BR" b="1" dirty="0" err="1"/>
              <a:t>form-group</a:t>
            </a:r>
            <a:r>
              <a:rPr lang="pt-BR" b="1" dirty="0"/>
              <a:t> </a:t>
            </a:r>
            <a:r>
              <a:rPr lang="pt-BR" dirty="0"/>
              <a:t>para agrupar o </a:t>
            </a:r>
            <a:r>
              <a:rPr lang="pt-BR" dirty="0" err="1"/>
              <a:t>label</a:t>
            </a:r>
            <a:r>
              <a:rPr lang="pt-BR" dirty="0"/>
              <a:t> com o input. </a:t>
            </a:r>
          </a:p>
          <a:p>
            <a:r>
              <a:rPr lang="pt-BR" dirty="0"/>
              <a:t>E utilizaremos  </a:t>
            </a:r>
            <a:r>
              <a:rPr lang="pt-BR" b="1" dirty="0"/>
              <a:t>.</a:t>
            </a:r>
            <a:r>
              <a:rPr lang="pt-BR" b="1" dirty="0" err="1"/>
              <a:t>form-control</a:t>
            </a:r>
            <a:r>
              <a:rPr lang="pt-BR" b="1" dirty="0"/>
              <a:t> </a:t>
            </a:r>
            <a:r>
              <a:rPr lang="pt-BR" dirty="0"/>
              <a:t>nos inputs e </a:t>
            </a:r>
            <a:r>
              <a:rPr lang="pt-BR" b="1" dirty="0"/>
              <a:t>.</a:t>
            </a:r>
            <a:r>
              <a:rPr lang="pt-BR" b="1" dirty="0" err="1"/>
              <a:t>btn</a:t>
            </a:r>
            <a:r>
              <a:rPr lang="pt-BR" b="1" dirty="0"/>
              <a:t> </a:t>
            </a:r>
            <a:r>
              <a:rPr lang="pt-BR" dirty="0"/>
              <a:t>nos botões.</a:t>
            </a:r>
          </a:p>
          <a:p>
            <a:r>
              <a:rPr lang="pt-BR" dirty="0"/>
              <a:t>O </a:t>
            </a:r>
            <a:r>
              <a:rPr lang="pt-BR" dirty="0" err="1"/>
              <a:t>alert</a:t>
            </a:r>
            <a:r>
              <a:rPr lang="pt-BR" dirty="0"/>
              <a:t> será gerado no corpo do documento, em formato de uma caixa seguindo as cores do tema padrão, pra ela utilizamos </a:t>
            </a:r>
            <a:r>
              <a:rPr lang="pt-BR" b="1" dirty="0"/>
              <a:t>.</a:t>
            </a:r>
            <a:r>
              <a:rPr lang="pt-BR" b="1" dirty="0" err="1"/>
              <a:t>alert</a:t>
            </a:r>
            <a:r>
              <a:rPr lang="pt-BR" dirty="0"/>
              <a:t>.</a:t>
            </a:r>
          </a:p>
          <a:p>
            <a:r>
              <a:rPr lang="pt-BR" dirty="0"/>
              <a:t>No exemplo a seguir vamos fazer um formulário que recebe dois números com um botão de soma.</a:t>
            </a:r>
          </a:p>
          <a:p>
            <a:r>
              <a:rPr lang="pt-BR" dirty="0"/>
              <a:t>O resultado será exibido em um </a:t>
            </a:r>
            <a:r>
              <a:rPr lang="pt-BR" dirty="0" err="1"/>
              <a:t>alert</a:t>
            </a:r>
            <a:r>
              <a:rPr lang="pt-BR" dirty="0"/>
              <a:t> do Bootstrap.</a:t>
            </a:r>
          </a:p>
          <a:p>
            <a:r>
              <a:rPr lang="pt-BR" dirty="0"/>
              <a:t>Crie o </a:t>
            </a:r>
            <a:r>
              <a:rPr lang="pt-BR" b="1" dirty="0"/>
              <a:t>Ex5.html </a:t>
            </a:r>
            <a:r>
              <a:rPr lang="pt-BR" dirty="0"/>
              <a:t>cole o </a:t>
            </a:r>
            <a:r>
              <a:rPr lang="pt-BR" dirty="0" err="1"/>
              <a:t>template</a:t>
            </a:r>
            <a:r>
              <a:rPr lang="pt-BR" dirty="0"/>
              <a:t> inicial e adicione o código abaixo: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3149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EB1A3-613D-4459-9D79-AC57F99A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8CA78C-B53F-49C6-AED3-E8BEAA5A0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7FA05B-5228-41FC-930E-E298FF647FF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271670"/>
            <a:ext cx="11913705" cy="628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92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5C30A-D1A1-42FF-A45F-40892C343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15" y="146911"/>
            <a:ext cx="10075877" cy="4497976"/>
          </a:xfrm>
        </p:spPr>
        <p:txBody>
          <a:bodyPr/>
          <a:lstStyle/>
          <a:p>
            <a:r>
              <a:rPr lang="pt-BR" dirty="0"/>
              <a:t>Com esse código teremos um formulário pronto para uso, vamos agora adicionar um </a:t>
            </a:r>
            <a:r>
              <a:rPr lang="pt-BR" dirty="0" err="1"/>
              <a:t>jQuery</a:t>
            </a:r>
            <a:r>
              <a:rPr lang="pt-BR" dirty="0"/>
              <a:t> para calcular e exibir o resultado.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E644D6-D03F-4BD0-9E02-5B6190AF6F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1235"/>
            <a:ext cx="12192000" cy="542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63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C93DB-BD5C-462C-834D-F9347740A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00926"/>
            <a:ext cx="9404723" cy="1036448"/>
          </a:xfrm>
        </p:spPr>
        <p:txBody>
          <a:bodyPr/>
          <a:lstStyle/>
          <a:p>
            <a:r>
              <a:rPr lang="pt-BR" dirty="0"/>
              <a:t>Desafio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DC3AC3-7676-4818-B322-4EA83D10A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5" y="1058471"/>
            <a:ext cx="11635409" cy="579952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Crie uma calculadora responsiva, utilizando formulário para receber os dados e </a:t>
            </a:r>
            <a:r>
              <a:rPr lang="pt-BR" dirty="0" err="1"/>
              <a:t>alert</a:t>
            </a:r>
            <a:r>
              <a:rPr lang="pt-BR" dirty="0"/>
              <a:t> do Bootstrap para exibir o resultado. Utilize um tema diferente para cada botão.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Faça uma nova versão do desafio 1, desta vez adicionando uma validação, caso o usuário tente dividir por zero aparecerá um </a:t>
            </a:r>
            <a:r>
              <a:rPr lang="pt-BR" dirty="0" err="1"/>
              <a:t>alert</a:t>
            </a:r>
            <a:r>
              <a:rPr lang="pt-BR" dirty="0"/>
              <a:t> com o tema </a:t>
            </a:r>
            <a:r>
              <a:rPr lang="pt-BR" dirty="0" err="1"/>
              <a:t>Danger</a:t>
            </a:r>
            <a:r>
              <a:rPr lang="pt-BR" dirty="0"/>
              <a:t> informando que não pode.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Faça uma aplicação responsiva que possua um formulário para receber o nome e as 4 notas de um aluno, um botão pra Calcular e outro para Limpar. Ao calcular exiba o Nome, a média e a situação do aluno em um </a:t>
            </a:r>
            <a:r>
              <a:rPr lang="pt-BR" dirty="0" err="1"/>
              <a:t>alert</a:t>
            </a:r>
            <a:r>
              <a:rPr lang="pt-BR" dirty="0"/>
              <a:t>. </a:t>
            </a:r>
            <a:r>
              <a:rPr lang="pt-BR" dirty="0" err="1"/>
              <a:t>Obs</a:t>
            </a:r>
            <a:r>
              <a:rPr lang="pt-BR" dirty="0"/>
              <a:t>: Se Média &gt;=7 - Aprovado – </a:t>
            </a:r>
            <a:r>
              <a:rPr lang="pt-BR" dirty="0" err="1"/>
              <a:t>alert</a:t>
            </a:r>
            <a:r>
              <a:rPr lang="pt-BR" dirty="0"/>
              <a:t> </a:t>
            </a:r>
            <a:r>
              <a:rPr lang="pt-BR" dirty="0" err="1"/>
              <a:t>success</a:t>
            </a:r>
            <a:r>
              <a:rPr lang="pt-BR" dirty="0"/>
              <a:t>. Senão se Média &lt; 5 – Reprovado – </a:t>
            </a:r>
            <a:r>
              <a:rPr lang="pt-BR" dirty="0" err="1"/>
              <a:t>alert</a:t>
            </a:r>
            <a:r>
              <a:rPr lang="pt-BR" dirty="0"/>
              <a:t> </a:t>
            </a:r>
            <a:r>
              <a:rPr lang="pt-BR" dirty="0" err="1"/>
              <a:t>Danger</a:t>
            </a:r>
            <a:r>
              <a:rPr lang="pt-BR" dirty="0"/>
              <a:t>. Senão - Recuperação – </a:t>
            </a:r>
            <a:r>
              <a:rPr lang="pt-BR" dirty="0" err="1"/>
              <a:t>alert</a:t>
            </a:r>
            <a:r>
              <a:rPr lang="pt-BR" dirty="0"/>
              <a:t> </a:t>
            </a:r>
            <a:r>
              <a:rPr lang="pt-BR" dirty="0" err="1"/>
              <a:t>Warning</a:t>
            </a:r>
            <a:r>
              <a:rPr lang="pt-BR" dirty="0"/>
              <a:t>. </a:t>
            </a:r>
          </a:p>
          <a:p>
            <a:pPr marL="0" indent="0">
              <a:buNone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6032274F-4A4F-4C0D-8973-F230F2CEB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4920">
            <a:off x="9769711" y="5278546"/>
            <a:ext cx="2485578" cy="151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77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756AC-0615-4F9F-B687-92237D631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o Bootstrap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509DA7-25D1-4E5A-8667-A09F687AC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Antes de começar a utilizar o Bootstrap é importante acessar:</a:t>
            </a:r>
          </a:p>
          <a:p>
            <a:r>
              <a:rPr lang="pt-BR" u="sng" dirty="0">
                <a:hlinkClick r:id="rId2"/>
              </a:rPr>
              <a:t>https://getbootstrap.com/</a:t>
            </a:r>
            <a:r>
              <a:rPr lang="pt-BR" dirty="0"/>
              <a:t> </a:t>
            </a:r>
          </a:p>
          <a:p>
            <a:r>
              <a:rPr lang="pt-BR" dirty="0"/>
              <a:t>Ou </a:t>
            </a:r>
            <a:r>
              <a:rPr lang="pt-BR" u="sng" dirty="0">
                <a:hlinkClick r:id="rId3"/>
              </a:rPr>
              <a:t>https://getbootstrap.com.br/</a:t>
            </a:r>
            <a:r>
              <a:rPr lang="pt-BR" dirty="0"/>
              <a:t> - em português.</a:t>
            </a:r>
          </a:p>
          <a:p>
            <a:r>
              <a:rPr lang="pt-BR" dirty="0"/>
              <a:t>Onde podemos encontrar inúmeras informações importantes sobre esta biblioteca além de opções de download.</a:t>
            </a:r>
          </a:p>
          <a:p>
            <a:r>
              <a:rPr lang="pt-BR" dirty="0"/>
              <a:t>Através das documentações apresentadas no site podemos ver como utilizar os recursos do Bootstrap.</a:t>
            </a:r>
          </a:p>
        </p:txBody>
      </p:sp>
    </p:spTree>
    <p:extLst>
      <p:ext uri="{BB962C8B-B14F-4D97-AF65-F5344CB8AC3E}">
        <p14:creationId xmlns:p14="http://schemas.microsoft.com/office/powerpoint/2010/main" val="255639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65DD9-9517-41E4-94D1-A205DE030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HTML5 </a:t>
            </a:r>
            <a:r>
              <a:rPr lang="pt-BR" dirty="0" err="1"/>
              <a:t>doctype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241CE1-E7F9-4E54-86E3-FB93ED08E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Bootstrap exige o uso do </a:t>
            </a:r>
            <a:r>
              <a:rPr lang="pt-BR" dirty="0" err="1"/>
              <a:t>doctype</a:t>
            </a:r>
            <a:r>
              <a:rPr lang="pt-BR" dirty="0"/>
              <a:t> HTML5. </a:t>
            </a:r>
          </a:p>
          <a:p>
            <a:r>
              <a:rPr lang="pt-BR" dirty="0"/>
              <a:t>Sem isso, você verá alguns estilos incompletos e esquisitos.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E520506-7E29-42A6-B4E4-D3DE933812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305" y="3166441"/>
            <a:ext cx="3511826" cy="208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84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76C6E-B2DD-4AEF-B048-90270CC9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Meta </a:t>
            </a:r>
            <a:r>
              <a:rPr lang="pt-BR" dirty="0" err="1"/>
              <a:t>tag</a:t>
            </a:r>
            <a:r>
              <a:rPr lang="pt-BR" dirty="0"/>
              <a:t> responsiva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41DEDF-0EDC-4CDA-971B-57674F201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Bootstrap tem uma abordagem </a:t>
            </a:r>
            <a:r>
              <a:rPr lang="pt-BR" b="1" dirty="0"/>
              <a:t>mobile </a:t>
            </a:r>
            <a:r>
              <a:rPr lang="pt-BR" b="1" dirty="0" err="1"/>
              <a:t>first</a:t>
            </a:r>
            <a:r>
              <a:rPr lang="pt-BR" dirty="0"/>
              <a:t>, uma estratégia que otimizamos o código para dispositivos móveis primeiro e, então, é que começamos a pensar em CSS media queries para aparelhos maiores. </a:t>
            </a:r>
          </a:p>
          <a:p>
            <a:r>
              <a:rPr lang="pt-BR" dirty="0"/>
              <a:t>Por isso, para garantir renderização adequada e </a:t>
            </a:r>
            <a:r>
              <a:rPr lang="pt-BR" dirty="0" err="1"/>
              <a:t>touch</a:t>
            </a:r>
            <a:r>
              <a:rPr lang="pt-BR" dirty="0"/>
              <a:t> </a:t>
            </a:r>
            <a:r>
              <a:rPr lang="pt-BR" dirty="0" err="1"/>
              <a:t>zooming</a:t>
            </a:r>
            <a:r>
              <a:rPr lang="pt-BR" dirty="0"/>
              <a:t> em todos dispositivos, use a </a:t>
            </a:r>
            <a:r>
              <a:rPr lang="pt-BR" dirty="0" err="1"/>
              <a:t>tag</a:t>
            </a:r>
            <a:r>
              <a:rPr lang="pt-BR" dirty="0"/>
              <a:t> responsiva </a:t>
            </a:r>
            <a:r>
              <a:rPr lang="pt-BR" b="1" dirty="0" err="1"/>
              <a:t>viewport</a:t>
            </a:r>
            <a:r>
              <a:rPr lang="pt-BR" dirty="0"/>
              <a:t> no </a:t>
            </a:r>
            <a:r>
              <a:rPr lang="pt-BR" b="1" dirty="0"/>
              <a:t>&lt;</a:t>
            </a:r>
            <a:r>
              <a:rPr lang="pt-BR" b="1" dirty="0" err="1"/>
              <a:t>head</a:t>
            </a:r>
            <a:r>
              <a:rPr lang="pt-BR" b="1" dirty="0"/>
              <a:t>&gt;.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B0F913A-EB9C-45A7-ACF6-99C61B48820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8" y="4623145"/>
            <a:ext cx="11953460" cy="112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63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000C6-4FD2-4C3C-894A-A58BA0715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inicial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C1592D-6B4B-4812-9B10-4EFAE65DD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acessar o site citado anteriormente, na página introdução podemos encontrar um </a:t>
            </a:r>
            <a:r>
              <a:rPr lang="pt-BR" b="1" dirty="0" err="1"/>
              <a:t>template</a:t>
            </a:r>
            <a:r>
              <a:rPr lang="pt-BR" dirty="0"/>
              <a:t> com a estrutura básica que devemos utilizar em nossos sites com Bootstrap, é bom nos basearmos nela, principalmente neste início.</a:t>
            </a:r>
          </a:p>
          <a:p>
            <a:r>
              <a:rPr lang="pt-BR" dirty="0"/>
              <a:t>Copie o código do site e cole no editor de sua preferência, depois salve como </a:t>
            </a:r>
            <a:r>
              <a:rPr lang="pt-BR" b="1" dirty="0"/>
              <a:t>Ex1.html </a:t>
            </a:r>
            <a:r>
              <a:rPr lang="pt-BR" dirty="0"/>
              <a:t>na pasta </a:t>
            </a:r>
            <a:r>
              <a:rPr lang="pt-BR" b="1" dirty="0"/>
              <a:t>Bootstrap Primeiros Passos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477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F1DAB-6381-40C5-ABDD-8230FC0C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341A4B-9F89-47A7-8EBD-807E0AD1A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CB362B-A93D-49DA-9578-5733C48987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43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0319A-036D-4B58-A3F3-A189792AC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E41D31-3A32-4CCB-A250-446A80859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1750424"/>
            <a:ext cx="11714920" cy="4497976"/>
          </a:xfrm>
        </p:spPr>
        <p:txBody>
          <a:bodyPr/>
          <a:lstStyle/>
          <a:p>
            <a:r>
              <a:rPr lang="pt-BR" dirty="0"/>
              <a:t>Na linha 18 é interessante trocar pelo link abaixo para um </a:t>
            </a:r>
            <a:r>
              <a:rPr lang="pt-BR" dirty="0" err="1"/>
              <a:t>jQuery</a:t>
            </a:r>
            <a:r>
              <a:rPr lang="pt-BR" dirty="0"/>
              <a:t> completo</a:t>
            </a:r>
          </a:p>
          <a:p>
            <a:pPr marL="0" indent="0">
              <a:buNone/>
            </a:pPr>
            <a:r>
              <a:rPr lang="pt-BR" spc="-100" dirty="0"/>
              <a:t>&lt;script </a:t>
            </a:r>
            <a:r>
              <a:rPr lang="pt-BR" spc="-100" dirty="0" err="1"/>
              <a:t>src</a:t>
            </a:r>
            <a:r>
              <a:rPr lang="pt-BR" spc="-100" dirty="0"/>
              <a:t>="https://ajax.googleapis.com/</a:t>
            </a:r>
            <a:r>
              <a:rPr lang="pt-BR" spc="-100" dirty="0" err="1"/>
              <a:t>ajax</a:t>
            </a:r>
            <a:r>
              <a:rPr lang="pt-BR" spc="-100" dirty="0"/>
              <a:t>/</a:t>
            </a:r>
            <a:r>
              <a:rPr lang="pt-BR" spc="-100" dirty="0" err="1"/>
              <a:t>libs</a:t>
            </a:r>
            <a:r>
              <a:rPr lang="pt-BR" spc="-100" dirty="0"/>
              <a:t>/</a:t>
            </a:r>
            <a:r>
              <a:rPr lang="pt-BR" spc="-100" dirty="0" err="1"/>
              <a:t>jquery</a:t>
            </a:r>
            <a:r>
              <a:rPr lang="pt-BR" spc="-100" dirty="0"/>
              <a:t>/3.3.1/jquery.min.js"&gt;&lt;/script&gt;</a:t>
            </a:r>
          </a:p>
          <a:p>
            <a:r>
              <a:rPr lang="pt-BR" spc="-100" dirty="0"/>
              <a:t>O </a:t>
            </a:r>
            <a:r>
              <a:rPr lang="pt-BR" spc="-100" dirty="0" err="1"/>
              <a:t>jQuery</a:t>
            </a:r>
            <a:r>
              <a:rPr lang="pt-BR" spc="-100" dirty="0"/>
              <a:t> que está vindo na versão padrão do site é o </a:t>
            </a:r>
            <a:r>
              <a:rPr lang="pt-BR" dirty="0"/>
              <a:t>jquery-3.3.1.slim.min.js, e alguns recursos podem não estar inclusos, por exemplo o </a:t>
            </a:r>
            <a:r>
              <a:rPr lang="pt-BR" dirty="0" err="1"/>
              <a:t>fadeIn</a:t>
            </a:r>
            <a:r>
              <a:rPr lang="pt-BR" dirty="0"/>
              <a:t>(), o </a:t>
            </a:r>
            <a:r>
              <a:rPr lang="pt-BR" dirty="0" err="1"/>
              <a:t>fadeOut</a:t>
            </a:r>
            <a:r>
              <a:rPr lang="pt-BR" dirty="0"/>
              <a:t>() entre outros.</a:t>
            </a:r>
            <a:endParaRPr lang="pt-BR" spc="-100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0164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01D4D-CB61-482F-A0FE-E425A2ED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responsividade.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43CE14-798C-4295-A7BF-C8FD62AF9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Após visualizarmos a página no browser, não percebemos nenhuma diferença, mas podemos testar se a recursividade está funcionando de uma maneira bem simples.</a:t>
            </a:r>
          </a:p>
          <a:p>
            <a:r>
              <a:rPr lang="pt-BR" dirty="0"/>
              <a:t>Pressione </a:t>
            </a:r>
            <a:r>
              <a:rPr lang="pt-BR" b="1" dirty="0"/>
              <a:t>F12</a:t>
            </a:r>
            <a:r>
              <a:rPr lang="pt-BR" dirty="0"/>
              <a:t>, no painel aberto procure o símbolo que permite trocar o tipo de dispositivos.</a:t>
            </a:r>
          </a:p>
          <a:p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B3D65312-6A4A-496F-A8E7-0B3C8B8369DE}"/>
              </a:ext>
            </a:extLst>
          </p:cNvPr>
          <p:cNvGrpSpPr/>
          <p:nvPr/>
        </p:nvGrpSpPr>
        <p:grpSpPr>
          <a:xfrm>
            <a:off x="1336766" y="3999412"/>
            <a:ext cx="8388626" cy="1992906"/>
            <a:chOff x="0" y="0"/>
            <a:chExt cx="3848100" cy="772211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EDDAC1F5-8F80-41C1-A661-B439490B7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11"/>
              <a:ext cx="3848100" cy="762000"/>
            </a:xfrm>
            <a:prstGeom prst="rect">
              <a:avLst/>
            </a:prstGeom>
          </p:spPr>
        </p:pic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84943F25-6668-44AF-8A40-5BA90A5957D7}"/>
                </a:ext>
              </a:extLst>
            </p:cNvPr>
            <p:cNvSpPr/>
            <p:nvPr/>
          </p:nvSpPr>
          <p:spPr>
            <a:xfrm>
              <a:off x="289712" y="0"/>
              <a:ext cx="314553" cy="26334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336107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4A0D922AC128644843DF0646511485A" ma:contentTypeVersion="6" ma:contentTypeDescription="Crie um novo documento." ma:contentTypeScope="" ma:versionID="c4d8c6bae5c3e5cfc1f362b7689f24b3">
  <xsd:schema xmlns:xsd="http://www.w3.org/2001/XMLSchema" xmlns:xs="http://www.w3.org/2001/XMLSchema" xmlns:p="http://schemas.microsoft.com/office/2006/metadata/properties" xmlns:ns2="7a544952-e172-48c7-9675-c66929c4c4a2" targetNamespace="http://schemas.microsoft.com/office/2006/metadata/properties" ma:root="true" ma:fieldsID="4b83e19809010c93114de3c62d158677" ns2:_="">
    <xsd:import namespace="7a544952-e172-48c7-9675-c66929c4c4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44952-e172-48c7-9675-c66929c4c4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C8E8A2-81E4-4804-86B0-342E5B3B7F55}"/>
</file>

<file path=customXml/itemProps2.xml><?xml version="1.0" encoding="utf-8"?>
<ds:datastoreItem xmlns:ds="http://schemas.openxmlformats.org/officeDocument/2006/customXml" ds:itemID="{F6B56F03-87D5-4925-9EC1-9FA037F27673}"/>
</file>

<file path=customXml/itemProps3.xml><?xml version="1.0" encoding="utf-8"?>
<ds:datastoreItem xmlns:ds="http://schemas.openxmlformats.org/officeDocument/2006/customXml" ds:itemID="{8116E3BF-76B3-4623-AC25-A8F24011F3A4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9354</TotalTime>
  <Words>1335</Words>
  <Application>Microsoft Office PowerPoint</Application>
  <PresentationFormat>Widescreen</PresentationFormat>
  <Paragraphs>80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Wingdings 3</vt:lpstr>
      <vt:lpstr>Íon</vt:lpstr>
      <vt:lpstr>Bootstrap</vt:lpstr>
      <vt:lpstr>Bootstrap... O que é?</vt:lpstr>
      <vt:lpstr>Utilizando o Bootstrap</vt:lpstr>
      <vt:lpstr>HTML5 doctype</vt:lpstr>
      <vt:lpstr>Meta tag responsiva</vt:lpstr>
      <vt:lpstr>Template inicial</vt:lpstr>
      <vt:lpstr>Apresentação do PowerPoint</vt:lpstr>
      <vt:lpstr>Dica</vt:lpstr>
      <vt:lpstr>Testando a responsividade.</vt:lpstr>
      <vt:lpstr>Testando a responsividade.</vt:lpstr>
      <vt:lpstr>Container</vt:lpstr>
      <vt:lpstr>Apresentação do PowerPoint</vt:lpstr>
      <vt:lpstr>Container-fluid</vt:lpstr>
      <vt:lpstr>Apresentação do PowerPoint</vt:lpstr>
      <vt:lpstr>Sistema de Grid</vt:lpstr>
      <vt:lpstr>Breakpoints do Grid</vt:lpstr>
      <vt:lpstr>Apresentação do PowerPoint</vt:lpstr>
      <vt:lpstr>Testando o Sistema de Grid</vt:lpstr>
      <vt:lpstr>Apresentação do PowerPoint</vt:lpstr>
      <vt:lpstr>Apresentação do PowerPoint</vt:lpstr>
      <vt:lpstr>Apresentação do PowerPoint</vt:lpstr>
      <vt:lpstr>Apresentação do PowerPoint</vt:lpstr>
      <vt:lpstr>Temas</vt:lpstr>
      <vt:lpstr>Formulários e Alerts</vt:lpstr>
      <vt:lpstr>Apresentação do PowerPoint</vt:lpstr>
      <vt:lpstr>Apresentação do PowerPoint</vt:lpstr>
      <vt:lpstr>Desafio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DS1</dc:title>
  <dc:creator>Diego</dc:creator>
  <cp:lastModifiedBy>Mayra Cristina</cp:lastModifiedBy>
  <cp:revision>681</cp:revision>
  <dcterms:created xsi:type="dcterms:W3CDTF">2018-10-10T03:51:50Z</dcterms:created>
  <dcterms:modified xsi:type="dcterms:W3CDTF">2020-11-18T18:27:48Z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0x010100A4A0D922AC128644843DF0646511485A</vt:lpwstr>
  </property>
</Properties>
</file>