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8" r:id="rId2"/>
    <p:sldId id="263" r:id="rId3"/>
    <p:sldId id="274" r:id="rId4"/>
    <p:sldId id="271" r:id="rId5"/>
    <p:sldId id="265" r:id="rId6"/>
    <p:sldId id="270" r:id="rId7"/>
    <p:sldId id="27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07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5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94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42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05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255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62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30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8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93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5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5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EDA346-F240-41D1-BFF9-103507B3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87675"/>
            <a:ext cx="9404723" cy="1150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Lista de Exercícios 1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A66F52-91A1-478B-8028-A3B6DF73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38470"/>
            <a:ext cx="11162557" cy="4638260"/>
          </a:xfrm>
        </p:spPr>
        <p:txBody>
          <a:bodyPr>
            <a:normAutofit/>
          </a:bodyPr>
          <a:lstStyle/>
          <a:p>
            <a:r>
              <a:rPr lang="pt-BR" sz="2400" dirty="0"/>
              <a:t>Utilizando seu conhecimento em </a:t>
            </a:r>
            <a:r>
              <a:rPr lang="pt-BR" sz="2400" dirty="0" err="1"/>
              <a:t>JavaScript</a:t>
            </a:r>
            <a:r>
              <a:rPr lang="pt-BR" sz="2400" dirty="0"/>
              <a:t>, faça aplicações que resolvam os problemas presentes nos próximos slides.</a:t>
            </a:r>
          </a:p>
          <a:p>
            <a:r>
              <a:rPr lang="pt-BR" sz="2400" dirty="0"/>
              <a:t>Teste de acordo ao gabarito de testes antes de declarar como concluído.... </a:t>
            </a:r>
          </a:p>
          <a:p>
            <a:r>
              <a:rPr lang="pt-BR" sz="2400" dirty="0"/>
              <a:t>A cada programa que terminar e estiver funcionando corretamente, ganha um ponto na competição.</a:t>
            </a:r>
          </a:p>
          <a:p>
            <a:r>
              <a:rPr lang="pt-BR" sz="2400" dirty="0"/>
              <a:t>O competidor  que terminar todos primeiro, ou acumular maior pontuação até o limite de tempo vence.</a:t>
            </a:r>
          </a:p>
          <a:p>
            <a:r>
              <a:rPr lang="pt-BR" sz="2400" dirty="0"/>
              <a:t>Organização do código e nível da lógica são critérios de desempate.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45DBC6-28DD-418C-83C5-623FC1B6D6C2}"/>
              </a:ext>
            </a:extLst>
          </p:cNvPr>
          <p:cNvSpPr txBox="1"/>
          <p:nvPr/>
        </p:nvSpPr>
        <p:spPr>
          <a:xfrm>
            <a:off x="8666921" y="5716121"/>
            <a:ext cx="3750366" cy="1908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defTabSz="457200">
              <a:lnSpc>
                <a:spcPct val="150000"/>
              </a:lnSpc>
              <a:spcBef>
                <a:spcPct val="0"/>
              </a:spcBef>
              <a:buNone/>
              <a:defRPr sz="4200" b="0" 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Boa Sorte...</a:t>
            </a:r>
          </a:p>
        </p:txBody>
      </p:sp>
      <p:pic>
        <p:nvPicPr>
          <p:cNvPr id="1026" name="Picture 2" descr="Resultado de imagem para bandeira corrida png">
            <a:extLst>
              <a:ext uri="{FF2B5EF4-FFF2-40B4-BE49-F238E27FC236}">
                <a16:creationId xmlns:a16="http://schemas.microsoft.com/office/drawing/2014/main" id="{010B003A-E5D6-4CC2-854D-1EEE7B6E4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16"/>
          <a:stretch/>
        </p:blipFill>
        <p:spPr bwMode="auto">
          <a:xfrm>
            <a:off x="3652424" y="4994153"/>
            <a:ext cx="3424236" cy="16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35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1148" y="699052"/>
            <a:ext cx="9454339" cy="27299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BR" sz="2400" dirty="0"/>
              <a:t>Receba os dados de um trapézio e calcule sua área.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28" name="Picture 4" descr="Resultado de imagem para area do trapezio">
            <a:extLst>
              <a:ext uri="{FF2B5EF4-FFF2-40B4-BE49-F238E27FC236}">
                <a16:creationId xmlns:a16="http://schemas.microsoft.com/office/drawing/2014/main" id="{E5C1E6F8-53B5-4EE4-A1AE-C3E245D45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17778" r="28303" b="33526"/>
          <a:stretch/>
        </p:blipFill>
        <p:spPr bwMode="auto">
          <a:xfrm>
            <a:off x="3694044" y="1295400"/>
            <a:ext cx="362373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E92239-FCBD-45DD-9736-276C2E7F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41658"/>
              </p:ext>
            </p:extLst>
          </p:nvPr>
        </p:nvGraphicFramePr>
        <p:xfrm>
          <a:off x="1484244" y="3741162"/>
          <a:ext cx="9023996" cy="2943550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2255999">
                  <a:extLst>
                    <a:ext uri="{9D8B030D-6E8A-4147-A177-3AD203B41FA5}">
                      <a16:colId xmlns:a16="http://schemas.microsoft.com/office/drawing/2014/main" val="37582677"/>
                    </a:ext>
                  </a:extLst>
                </a:gridCol>
                <a:gridCol w="2255999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2255999">
                  <a:extLst>
                    <a:ext uri="{9D8B030D-6E8A-4147-A177-3AD203B41FA5}">
                      <a16:colId xmlns:a16="http://schemas.microsoft.com/office/drawing/2014/main" val="1750219626"/>
                    </a:ext>
                  </a:extLst>
                </a:gridCol>
                <a:gridCol w="2255999">
                  <a:extLst>
                    <a:ext uri="{9D8B030D-6E8A-4147-A177-3AD203B41FA5}">
                      <a16:colId xmlns:a16="http://schemas.microsoft.com/office/drawing/2014/main" val="2443070892"/>
                    </a:ext>
                  </a:extLst>
                </a:gridCol>
              </a:tblGrid>
              <a:tr h="58871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Gabarito de Testes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Base Menor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Base Maior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Altura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Área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0185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2240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1996.5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4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8870" y="325138"/>
            <a:ext cx="9886121" cy="17024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pt-BR" sz="2400" dirty="0"/>
              <a:t>Receba quantos produtos o usuário quiser comprar, deve receber o nome, o preço e a quantidade de cada um dos produtos, depois exibir a lista com o total de cada um e o total da compra.</a:t>
            </a:r>
          </a:p>
          <a:p>
            <a:pPr marL="457200" indent="-457200">
              <a:buFont typeface="+mj-lt"/>
              <a:buAutoNum type="arabicParenR" startAt="2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E92239-FCBD-45DD-9736-276C2E7F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67087"/>
              </p:ext>
            </p:extLst>
          </p:nvPr>
        </p:nvGraphicFramePr>
        <p:xfrm>
          <a:off x="1577009" y="2027583"/>
          <a:ext cx="8468140" cy="4498817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2298886">
                  <a:extLst>
                    <a:ext uri="{9D8B030D-6E8A-4147-A177-3AD203B41FA5}">
                      <a16:colId xmlns:a16="http://schemas.microsoft.com/office/drawing/2014/main" val="37582677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1750219626"/>
                    </a:ext>
                  </a:extLst>
                </a:gridCol>
                <a:gridCol w="2034576">
                  <a:extLst>
                    <a:ext uri="{9D8B030D-6E8A-4147-A177-3AD203B41FA5}">
                      <a16:colId xmlns:a16="http://schemas.microsoft.com/office/drawing/2014/main" val="2443070892"/>
                    </a:ext>
                  </a:extLst>
                </a:gridCol>
              </a:tblGrid>
              <a:tr h="473029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Gabarito de Testes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Produto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Preço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Quantidade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pelo Prompt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Coca-Cola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7.99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56462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Doritos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5.99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69617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PassaTempo</a:t>
                      </a:r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1.99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14289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704232"/>
                  </a:ext>
                </a:extLst>
              </a:tr>
              <a:tr h="480667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Sua compra: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Coca-Cola           R$ 23.97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Doritos                   R$11.98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PassaTempo</a:t>
                      </a:r>
                      <a:r>
                        <a:rPr lang="pt-BR" sz="2400" dirty="0"/>
                        <a:t>         R$ 3.98</a:t>
                      </a:r>
                    </a:p>
                    <a:p>
                      <a:pPr algn="l"/>
                      <a:r>
                        <a:rPr lang="pt-BR" sz="2400" dirty="0"/>
                        <a:t>Total da Compra R$ 39.93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no Documento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2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2696" y="457660"/>
            <a:ext cx="10283687" cy="27034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pt-BR" sz="2400" dirty="0"/>
              <a:t>Receba os dados de um circulo. Então calcule sua área.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E92239-FCBD-45DD-9736-276C2E7F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219"/>
              </p:ext>
            </p:extLst>
          </p:nvPr>
        </p:nvGraphicFramePr>
        <p:xfrm>
          <a:off x="3196229" y="4010035"/>
          <a:ext cx="4755384" cy="2390305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1842052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2913332">
                  <a:extLst>
                    <a:ext uri="{9D8B030D-6E8A-4147-A177-3AD203B41FA5}">
                      <a16:colId xmlns:a16="http://schemas.microsoft.com/office/drawing/2014/main" val="2443070892"/>
                    </a:ext>
                  </a:extLst>
                </a:gridCol>
              </a:tblGrid>
              <a:tr h="47302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Gabarito</a:t>
                      </a:r>
                      <a:r>
                        <a:rPr lang="pt-BR" sz="2400" dirty="0"/>
                        <a:t> de Testes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Raio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Resposta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706,86</a:t>
                      </a:r>
                      <a:endParaRPr lang="pt-BR" sz="24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01855"/>
                  </a:ext>
                </a:extLst>
              </a:tr>
              <a:tr h="41081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314,16</a:t>
                      </a:r>
                      <a:endParaRPr lang="pt-BR" sz="24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2240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50,27</a:t>
                      </a:r>
                      <a:endParaRPr lang="pt-BR" sz="24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42262"/>
                  </a:ext>
                </a:extLst>
              </a:tr>
            </a:tbl>
          </a:graphicData>
        </a:graphic>
      </p:graphicFrame>
      <p:pic>
        <p:nvPicPr>
          <p:cNvPr id="1026" name="Picture 2" descr="Area">
            <a:extLst>
              <a:ext uri="{FF2B5EF4-FFF2-40B4-BE49-F238E27FC236}">
                <a16:creationId xmlns:a16="http://schemas.microsoft.com/office/drawing/2014/main" id="{3158F121-B89A-470A-B980-34EA8AEF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1" y="1425466"/>
            <a:ext cx="2160103" cy="21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0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4157" y="421383"/>
            <a:ext cx="9376012" cy="5659451"/>
          </a:xfrm>
        </p:spPr>
        <p:txBody>
          <a:bodyPr>
            <a:noAutofit/>
          </a:bodyPr>
          <a:lstStyle/>
          <a:p>
            <a:pPr marL="457200" indent="-457200">
              <a:buSzPct val="90000"/>
              <a:buFont typeface="+mj-lt"/>
              <a:buAutoNum type="arabicParenR" startAt="4"/>
            </a:pPr>
            <a:r>
              <a:rPr lang="pt-BR" sz="2400" dirty="0"/>
              <a:t>Receba dois números, depois receba a opção e então calcule de acordo com a opção escolhida. </a:t>
            </a:r>
          </a:p>
          <a:p>
            <a:pPr marL="914400" lvl="1" indent="-457200">
              <a:buSzPct val="90000"/>
              <a:buFont typeface="+mj-lt"/>
              <a:buAutoNum type="alphaUcPeriod"/>
            </a:pPr>
            <a:r>
              <a:rPr lang="pt-BR" sz="2400" dirty="0"/>
              <a:t>1-Soma</a:t>
            </a:r>
          </a:p>
          <a:p>
            <a:pPr marL="914400" lvl="1" indent="-457200">
              <a:buSzPct val="90000"/>
              <a:buFont typeface="+mj-lt"/>
              <a:buAutoNum type="alphaUcPeriod"/>
            </a:pPr>
            <a:r>
              <a:rPr lang="pt-BR" sz="2400" dirty="0"/>
              <a:t>2-Subtração</a:t>
            </a:r>
          </a:p>
          <a:p>
            <a:pPr marL="914400" lvl="1" indent="-457200">
              <a:buSzPct val="90000"/>
              <a:buFont typeface="+mj-lt"/>
              <a:buAutoNum type="alphaUcPeriod"/>
            </a:pPr>
            <a:r>
              <a:rPr lang="pt-BR" sz="2400" dirty="0"/>
              <a:t>3-Multiplicação</a:t>
            </a:r>
          </a:p>
          <a:p>
            <a:pPr marL="914400" lvl="1" indent="-457200">
              <a:buSzPct val="90000"/>
              <a:buFont typeface="+mj-lt"/>
              <a:buAutoNum type="alphaUcPeriod"/>
            </a:pPr>
            <a:r>
              <a:rPr lang="pt-BR" sz="2400" dirty="0"/>
              <a:t>4-Divisão</a:t>
            </a:r>
          </a:p>
          <a:p>
            <a:pPr marL="457200" lvl="1" indent="0">
              <a:buSzPct val="90000"/>
              <a:buNone/>
            </a:pPr>
            <a:endParaRPr lang="pt-BR" sz="2400" dirty="0"/>
          </a:p>
          <a:p>
            <a:pPr marL="457200" lvl="1" indent="0">
              <a:buSzPct val="90000"/>
              <a:buNone/>
            </a:pPr>
            <a:endParaRPr lang="pt-BR" sz="2400" dirty="0"/>
          </a:p>
          <a:p>
            <a:pPr marL="914400" lvl="1" indent="-457200">
              <a:buSzPct val="90000"/>
              <a:buFont typeface="+mj-lt"/>
              <a:buAutoNum type="alphaUcPeriod"/>
            </a:pPr>
            <a:endParaRPr lang="pt-BR" sz="2400" dirty="0"/>
          </a:p>
          <a:p>
            <a:pPr marL="457200" indent="-457200">
              <a:buSzPct val="90000"/>
              <a:buFont typeface="+mj-lt"/>
              <a:buAutoNum type="arabicParenR" startAt="4"/>
            </a:pPr>
            <a:endParaRPr lang="pt-BR" sz="2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D5D961A-CEEC-4F43-BA1F-4A8234E15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86710"/>
              </p:ext>
            </p:extLst>
          </p:nvPr>
        </p:nvGraphicFramePr>
        <p:xfrm>
          <a:off x="4598500" y="1439367"/>
          <a:ext cx="7288701" cy="4720980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1289588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1200385">
                  <a:extLst>
                    <a:ext uri="{9D8B030D-6E8A-4147-A177-3AD203B41FA5}">
                      <a16:colId xmlns:a16="http://schemas.microsoft.com/office/drawing/2014/main" val="1750219626"/>
                    </a:ext>
                  </a:extLst>
                </a:gridCol>
                <a:gridCol w="1353162">
                  <a:extLst>
                    <a:ext uri="{9D8B030D-6E8A-4147-A177-3AD203B41FA5}">
                      <a16:colId xmlns:a16="http://schemas.microsoft.com/office/drawing/2014/main" val="265357688"/>
                    </a:ext>
                  </a:extLst>
                </a:gridCol>
                <a:gridCol w="3445566">
                  <a:extLst>
                    <a:ext uri="{9D8B030D-6E8A-4147-A177-3AD203B41FA5}">
                      <a16:colId xmlns:a16="http://schemas.microsoft.com/office/drawing/2014/main" val="2443070892"/>
                    </a:ext>
                  </a:extLst>
                </a:gridCol>
              </a:tblGrid>
              <a:tr h="588710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Gabarito de Testes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Num2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Opção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Resultado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0185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2240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17.5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42262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90610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“Não existe divisão por zero, pressione </a:t>
                      </a:r>
                      <a:r>
                        <a:rPr lang="pt-BR" sz="2400" b="1"/>
                        <a:t>F5 e </a:t>
                      </a:r>
                      <a:r>
                        <a:rPr lang="pt-BR" sz="2400"/>
                        <a:t>insira </a:t>
                      </a:r>
                      <a:r>
                        <a:rPr lang="pt-BR" sz="2400" dirty="0"/>
                        <a:t>outro valor!”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0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2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9719" y="555422"/>
            <a:ext cx="9376012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pt-BR" sz="2400" dirty="0"/>
              <a:t>Receba uma temperatura em graus Celsius, transforme e mostre a temperatura em graus Fahrenheit.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09B4D81-3C21-4176-9149-67BF5D27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25550"/>
              </p:ext>
            </p:extLst>
          </p:nvPr>
        </p:nvGraphicFramePr>
        <p:xfrm>
          <a:off x="3718819" y="2355574"/>
          <a:ext cx="3817811" cy="2853389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1578193">
                  <a:extLst>
                    <a:ext uri="{9D8B030D-6E8A-4147-A177-3AD203B41FA5}">
                      <a16:colId xmlns:a16="http://schemas.microsoft.com/office/drawing/2014/main" val="37582677"/>
                    </a:ext>
                  </a:extLst>
                </a:gridCol>
                <a:gridCol w="2239618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</a:tblGrid>
              <a:tr h="54382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Gabarito de Testes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48076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Celsius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Fahrenheit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4350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cap="all" baseline="0" dirty="0"/>
                        <a:t>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01855"/>
                  </a:ext>
                </a:extLst>
              </a:tr>
              <a:tr h="4350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80.6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2240"/>
                  </a:ext>
                </a:extLst>
              </a:tr>
              <a:tr h="4350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87.8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42262"/>
                  </a:ext>
                </a:extLst>
              </a:tr>
              <a:tr h="41658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98.6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4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1148" y="480006"/>
            <a:ext cx="9376012" cy="5659451"/>
          </a:xfrm>
        </p:spPr>
        <p:txBody>
          <a:bodyPr>
            <a:noAutofit/>
          </a:bodyPr>
          <a:lstStyle/>
          <a:p>
            <a:pPr marL="457200" indent="-457200">
              <a:buSzPct val="90000"/>
              <a:buFont typeface="+mj-lt"/>
              <a:buAutoNum type="arabicParenR" startAt="6"/>
            </a:pPr>
            <a:r>
              <a:rPr lang="pt-BR" sz="2400" dirty="0"/>
              <a:t>Receba quantas notas o usuário quiser, calcule a média então exiba no documento todas as notas e a média final. Exiba também a situação do aluno, se média for maior ou igual 7 - </a:t>
            </a:r>
            <a:r>
              <a:rPr lang="pt-BR" sz="2400" b="1" dirty="0">
                <a:solidFill>
                  <a:srgbClr val="00B050"/>
                </a:solidFill>
              </a:rPr>
              <a:t>Aprovado</a:t>
            </a:r>
            <a:r>
              <a:rPr lang="pt-BR" sz="2400" dirty="0"/>
              <a:t> (Em verde). Se a média for menor que 5 – </a:t>
            </a:r>
            <a:r>
              <a:rPr lang="pt-BR" sz="2400" b="1" dirty="0">
                <a:solidFill>
                  <a:srgbClr val="FF0000"/>
                </a:solidFill>
              </a:rPr>
              <a:t>Reprovado</a:t>
            </a:r>
            <a:r>
              <a:rPr lang="pt-BR" sz="2400" dirty="0"/>
              <a:t> (Em vermelho). Senão </a:t>
            </a:r>
            <a:r>
              <a:rPr lang="pt-BR" sz="2400" b="1" dirty="0">
                <a:solidFill>
                  <a:srgbClr val="FFFF00"/>
                </a:solidFill>
              </a:rPr>
              <a:t>Recuperação</a:t>
            </a:r>
            <a:r>
              <a:rPr lang="pt-BR" sz="2400" dirty="0"/>
              <a:t> (Em amarelo).</a:t>
            </a:r>
          </a:p>
          <a:p>
            <a:pPr marL="457200" lvl="1" indent="0">
              <a:buSzPct val="90000"/>
              <a:buNone/>
            </a:pPr>
            <a:endParaRPr lang="pt-BR" sz="2400" dirty="0"/>
          </a:p>
          <a:p>
            <a:pPr marL="457200" lvl="1" indent="0">
              <a:buSzPct val="90000"/>
              <a:buNone/>
            </a:pPr>
            <a:endParaRPr lang="pt-BR" sz="2400" dirty="0"/>
          </a:p>
          <a:p>
            <a:pPr marL="914400" lvl="1" indent="-457200">
              <a:buSzPct val="90000"/>
              <a:buFont typeface="+mj-lt"/>
              <a:buAutoNum type="alphaUcPeriod"/>
            </a:pPr>
            <a:endParaRPr lang="pt-BR" sz="2400" dirty="0"/>
          </a:p>
          <a:p>
            <a:pPr marL="457200" indent="-457200">
              <a:buSzPct val="90000"/>
              <a:buFont typeface="+mj-lt"/>
              <a:buAutoNum type="arabicParenR" startAt="6"/>
            </a:pPr>
            <a:endParaRPr lang="pt-BR" sz="2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D5D961A-CEEC-4F43-BA1F-4A8234E15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22126"/>
              </p:ext>
            </p:extLst>
          </p:nvPr>
        </p:nvGraphicFramePr>
        <p:xfrm>
          <a:off x="669236" y="2951751"/>
          <a:ext cx="10853527" cy="3532260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582677"/>
                    </a:ext>
                  </a:extLst>
                </a:gridCol>
                <a:gridCol w="1226589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1202399">
                  <a:extLst>
                    <a:ext uri="{9D8B030D-6E8A-4147-A177-3AD203B41FA5}">
                      <a16:colId xmlns:a16="http://schemas.microsoft.com/office/drawing/2014/main" val="1750219626"/>
                    </a:ext>
                  </a:extLst>
                </a:gridCol>
                <a:gridCol w="1175603">
                  <a:extLst>
                    <a:ext uri="{9D8B030D-6E8A-4147-A177-3AD203B41FA5}">
                      <a16:colId xmlns:a16="http://schemas.microsoft.com/office/drawing/2014/main" val="2943384617"/>
                    </a:ext>
                  </a:extLst>
                </a:gridCol>
                <a:gridCol w="1245704">
                  <a:extLst>
                    <a:ext uri="{9D8B030D-6E8A-4147-A177-3AD203B41FA5}">
                      <a16:colId xmlns:a16="http://schemas.microsoft.com/office/drawing/2014/main" val="2850460492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1920677012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520081401"/>
                    </a:ext>
                  </a:extLst>
                </a:gridCol>
                <a:gridCol w="2425145">
                  <a:extLst>
                    <a:ext uri="{9D8B030D-6E8A-4147-A177-3AD203B41FA5}">
                      <a16:colId xmlns:a16="http://schemas.microsoft.com/office/drawing/2014/main" val="2443070892"/>
                    </a:ext>
                  </a:extLst>
                </a:gridCol>
              </a:tblGrid>
              <a:tr h="588710">
                <a:tc gridSpan="8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Gabarito de Testes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Situação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00B050"/>
                          </a:solidFill>
                        </a:rPr>
                        <a:t>Aprovado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0185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Recuperação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2240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Recuperação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42262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Reprovado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9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7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6" ma:contentTypeDescription="Crie um novo documento." ma:contentTypeScope="" ma:versionID="c4d8c6bae5c3e5cfc1f362b7689f24b3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b83e19809010c93114de3c62d158677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5A5E90-CA92-401A-9E23-9C6B670C74C0}"/>
</file>

<file path=customXml/itemProps2.xml><?xml version="1.0" encoding="utf-8"?>
<ds:datastoreItem xmlns:ds="http://schemas.openxmlformats.org/officeDocument/2006/customXml" ds:itemID="{53244A6E-DED8-4CF8-90E8-159E579F11BA}"/>
</file>

<file path=customXml/itemProps3.xml><?xml version="1.0" encoding="utf-8"?>
<ds:datastoreItem xmlns:ds="http://schemas.openxmlformats.org/officeDocument/2006/customXml" ds:itemID="{0D4246D9-99FA-46EA-A14D-62AC8188FB92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1731</TotalTime>
  <Words>417</Words>
  <Application>Microsoft Office PowerPoint</Application>
  <PresentationFormat>Widescreen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Lista de Exercícios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Diego Cardoso Meruoca de Sousa</cp:lastModifiedBy>
  <cp:revision>175</cp:revision>
  <dcterms:created xsi:type="dcterms:W3CDTF">2018-10-10T03:51:50Z</dcterms:created>
  <dcterms:modified xsi:type="dcterms:W3CDTF">2020-03-05T21:41:54Z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