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68" r:id="rId2"/>
    <p:sldId id="277" r:id="rId3"/>
    <p:sldId id="274" r:id="rId4"/>
    <p:sldId id="271" r:id="rId5"/>
    <p:sldId id="275" r:id="rId6"/>
    <p:sldId id="276" r:id="rId7"/>
    <p:sldId id="273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65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0072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850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2946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1429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5305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8255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9620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430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4822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9936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4247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299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989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772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491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6569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864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8731A3-A974-4332-8D5E-1FABAA2F8430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153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AEDA346-F240-41D1-BFF9-103507B38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187675"/>
            <a:ext cx="9404723" cy="11507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dirty="0"/>
              <a:t>Lista de Exercícios 1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4A66F52-91A1-478B-8028-A3B6DF730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338470"/>
            <a:ext cx="11162557" cy="4638260"/>
          </a:xfrm>
        </p:spPr>
        <p:txBody>
          <a:bodyPr>
            <a:normAutofit/>
          </a:bodyPr>
          <a:lstStyle/>
          <a:p>
            <a:r>
              <a:rPr lang="pt-BR" sz="2400" dirty="0"/>
              <a:t>Utilizando seu conhecimento em </a:t>
            </a:r>
            <a:r>
              <a:rPr lang="pt-BR" sz="2400" dirty="0" err="1"/>
              <a:t>JavaScript</a:t>
            </a:r>
            <a:r>
              <a:rPr lang="pt-BR" sz="2400" dirty="0"/>
              <a:t>, faça aplicações que resolvam os problemas presentes nos próximos slides.</a:t>
            </a:r>
          </a:p>
          <a:p>
            <a:r>
              <a:rPr lang="pt-BR" sz="2400" dirty="0"/>
              <a:t>Teste de acordo ao gabarito de testes antes de declarar como concluído.... </a:t>
            </a:r>
          </a:p>
          <a:p>
            <a:r>
              <a:rPr lang="pt-BR" sz="2400" dirty="0"/>
              <a:t>A cada programa que terminar e estiver funcionando corretamente, ganha um ponto na competição.</a:t>
            </a:r>
          </a:p>
          <a:p>
            <a:r>
              <a:rPr lang="pt-BR" sz="2400" dirty="0"/>
              <a:t>O competidor  que terminar todos primeiro, ou acumular maior pontuação até o limite de tempo vence.</a:t>
            </a:r>
          </a:p>
          <a:p>
            <a:r>
              <a:rPr lang="pt-BR" sz="2400" dirty="0"/>
              <a:t>Organização do código e nível da lógica são critérios de desempate.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545DBC6-28DD-418C-83C5-623FC1B6D6C2}"/>
              </a:ext>
            </a:extLst>
          </p:cNvPr>
          <p:cNvSpPr txBox="1"/>
          <p:nvPr/>
        </p:nvSpPr>
        <p:spPr>
          <a:xfrm>
            <a:off x="8666921" y="5716121"/>
            <a:ext cx="3750366" cy="19084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defTabSz="457200">
              <a:lnSpc>
                <a:spcPct val="150000"/>
              </a:lnSpc>
              <a:spcBef>
                <a:spcPct val="0"/>
              </a:spcBef>
              <a:buNone/>
              <a:defRPr sz="4200" b="0" i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Boa Sorte...</a:t>
            </a:r>
          </a:p>
        </p:txBody>
      </p:sp>
      <p:pic>
        <p:nvPicPr>
          <p:cNvPr id="1026" name="Picture 2" descr="Resultado de imagem para bandeira corrida png">
            <a:extLst>
              <a:ext uri="{FF2B5EF4-FFF2-40B4-BE49-F238E27FC236}">
                <a16:creationId xmlns:a16="http://schemas.microsoft.com/office/drawing/2014/main" id="{010B003A-E5D6-4CC2-854D-1EEE7B6E48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416"/>
          <a:stretch/>
        </p:blipFill>
        <p:spPr bwMode="auto">
          <a:xfrm>
            <a:off x="3652424" y="4994153"/>
            <a:ext cx="3424236" cy="167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359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87896" y="874644"/>
            <a:ext cx="9454339" cy="272994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pt-BR" sz="2400" dirty="0"/>
              <a:t>Receba os dados de um losango e calcule sua área.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29E92239-FCBD-45DD-9736-276C2E7F4086}"/>
              </a:ext>
            </a:extLst>
          </p:cNvPr>
          <p:cNvGraphicFramePr>
            <a:graphicFrameLocks noGrp="1"/>
          </p:cNvGraphicFramePr>
          <p:nvPr/>
        </p:nvGraphicFramePr>
        <p:xfrm>
          <a:off x="1219201" y="3727910"/>
          <a:ext cx="8706678" cy="2943550"/>
        </p:xfrm>
        <a:graphic>
          <a:graphicData uri="http://schemas.openxmlformats.org/drawingml/2006/table">
            <a:tbl>
              <a:tblPr firstRow="1" lastCol="1" bandCol="1">
                <a:tableStyleId>{93296810-A885-4BE3-A3E7-6D5BEEA58F35}</a:tableStyleId>
              </a:tblPr>
              <a:tblGrid>
                <a:gridCol w="2902226">
                  <a:extLst>
                    <a:ext uri="{9D8B030D-6E8A-4147-A177-3AD203B41FA5}">
                      <a16:colId xmlns:a16="http://schemas.microsoft.com/office/drawing/2014/main" val="37582677"/>
                    </a:ext>
                  </a:extLst>
                </a:gridCol>
                <a:gridCol w="2902226">
                  <a:extLst>
                    <a:ext uri="{9D8B030D-6E8A-4147-A177-3AD203B41FA5}">
                      <a16:colId xmlns:a16="http://schemas.microsoft.com/office/drawing/2014/main" val="2138699244"/>
                    </a:ext>
                  </a:extLst>
                </a:gridCol>
                <a:gridCol w="2902226">
                  <a:extLst>
                    <a:ext uri="{9D8B030D-6E8A-4147-A177-3AD203B41FA5}">
                      <a16:colId xmlns:a16="http://schemas.microsoft.com/office/drawing/2014/main" val="2443070892"/>
                    </a:ext>
                  </a:extLst>
                </a:gridCol>
              </a:tblGrid>
              <a:tr h="588710">
                <a:tc gridSpan="3"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Gabarito de Testes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69501935"/>
                  </a:ext>
                </a:extLst>
              </a:tr>
              <a:tr h="58871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Diagonal Menor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Diagonal Maior 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Área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1865389"/>
                  </a:ext>
                </a:extLst>
              </a:tr>
              <a:tr h="58871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3501855"/>
                  </a:ext>
                </a:extLst>
              </a:tr>
              <a:tr h="58871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25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50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625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852240"/>
                  </a:ext>
                </a:extLst>
              </a:tr>
              <a:tr h="58871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75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1725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4742262"/>
                  </a:ext>
                </a:extLst>
              </a:tr>
            </a:tbl>
          </a:graphicData>
        </a:graphic>
      </p:graphicFrame>
      <p:pic>
        <p:nvPicPr>
          <p:cNvPr id="1026" name="Picture 2" descr="Resultado de imagem para area do losango">
            <a:extLst>
              <a:ext uri="{FF2B5EF4-FFF2-40B4-BE49-F238E27FC236}">
                <a16:creationId xmlns:a16="http://schemas.microsoft.com/office/drawing/2014/main" id="{DA4642D1-010A-46B6-860D-03C3E24F5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863" y="1423133"/>
            <a:ext cx="3187354" cy="218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656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8870" y="325138"/>
            <a:ext cx="9886121" cy="170244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 startAt="2"/>
            </a:pPr>
            <a:r>
              <a:rPr lang="pt-BR" sz="2400" dirty="0"/>
              <a:t>Receba quantos alunos o usuário quiser digitar, deve receber o nome e a média de cada um dos alunos, depois exibir a lista com o todos alunos e a situação.</a:t>
            </a:r>
          </a:p>
          <a:p>
            <a:pPr marL="457200" indent="-457200">
              <a:buFont typeface="+mj-lt"/>
              <a:buAutoNum type="arabicParenR" startAt="2"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29E92239-FCBD-45DD-9736-276C2E7F4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070066"/>
              </p:ext>
            </p:extLst>
          </p:nvPr>
        </p:nvGraphicFramePr>
        <p:xfrm>
          <a:off x="1577008" y="2027583"/>
          <a:ext cx="8255614" cy="4133057"/>
        </p:xfrm>
        <a:graphic>
          <a:graphicData uri="http://schemas.openxmlformats.org/drawingml/2006/table">
            <a:tbl>
              <a:tblPr firstRow="1" lastCol="1" bandCol="1">
                <a:tableStyleId>{93296810-A885-4BE3-A3E7-6D5BEEA58F35}</a:tableStyleId>
              </a:tblPr>
              <a:tblGrid>
                <a:gridCol w="3522910">
                  <a:extLst>
                    <a:ext uri="{9D8B030D-6E8A-4147-A177-3AD203B41FA5}">
                      <a16:colId xmlns:a16="http://schemas.microsoft.com/office/drawing/2014/main" val="37582677"/>
                    </a:ext>
                  </a:extLst>
                </a:gridCol>
                <a:gridCol w="2777822">
                  <a:extLst>
                    <a:ext uri="{9D8B030D-6E8A-4147-A177-3AD203B41FA5}">
                      <a16:colId xmlns:a16="http://schemas.microsoft.com/office/drawing/2014/main" val="2138699244"/>
                    </a:ext>
                  </a:extLst>
                </a:gridCol>
                <a:gridCol w="1954882">
                  <a:extLst>
                    <a:ext uri="{9D8B030D-6E8A-4147-A177-3AD203B41FA5}">
                      <a16:colId xmlns:a16="http://schemas.microsoft.com/office/drawing/2014/main" val="2830976709"/>
                    </a:ext>
                  </a:extLst>
                </a:gridCol>
              </a:tblGrid>
              <a:tr h="473029">
                <a:tc gridSpan="3"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Gabarito de Testes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69501935"/>
                  </a:ext>
                </a:extLst>
              </a:tr>
              <a:tr h="48066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Nome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Média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Entrada pelo Prompt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1865389"/>
                  </a:ext>
                </a:extLst>
              </a:tr>
              <a:tr h="48066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Pedro Oliveira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6.99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156462"/>
                  </a:ext>
                </a:extLst>
              </a:tr>
              <a:tr h="48066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Marina Santos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7.00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769617"/>
                  </a:ext>
                </a:extLst>
              </a:tr>
              <a:tr h="48066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Renata Mendes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10.00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142890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ctr"/>
                      <a:endParaRPr lang="pt-BR" sz="6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6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704232"/>
                  </a:ext>
                </a:extLst>
              </a:tr>
              <a:tr h="480667"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Sua turma: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Pedro Oliveira        6.99       Reprovado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Marina Santos        7.00       Aprovado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Renata Mendes    10.00      Aprovado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Saída no Documento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258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405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92697" y="457660"/>
            <a:ext cx="9328548" cy="270344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 startAt="3"/>
            </a:pPr>
            <a:r>
              <a:rPr lang="pt-BR" sz="2400" dirty="0"/>
              <a:t>Receba os dados de um circulo. Então calcule seu perímetro.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29E92239-FCBD-45DD-9736-276C2E7F4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724963"/>
              </p:ext>
            </p:extLst>
          </p:nvPr>
        </p:nvGraphicFramePr>
        <p:xfrm>
          <a:off x="3196229" y="4010035"/>
          <a:ext cx="4755384" cy="2390305"/>
        </p:xfrm>
        <a:graphic>
          <a:graphicData uri="http://schemas.openxmlformats.org/drawingml/2006/table">
            <a:tbl>
              <a:tblPr firstRow="1" lastCol="1" bandCol="1">
                <a:tableStyleId>{93296810-A885-4BE3-A3E7-6D5BEEA58F35}</a:tableStyleId>
              </a:tblPr>
              <a:tblGrid>
                <a:gridCol w="1842052">
                  <a:extLst>
                    <a:ext uri="{9D8B030D-6E8A-4147-A177-3AD203B41FA5}">
                      <a16:colId xmlns:a16="http://schemas.microsoft.com/office/drawing/2014/main" val="2138699244"/>
                    </a:ext>
                  </a:extLst>
                </a:gridCol>
                <a:gridCol w="2913332">
                  <a:extLst>
                    <a:ext uri="{9D8B030D-6E8A-4147-A177-3AD203B41FA5}">
                      <a16:colId xmlns:a16="http://schemas.microsoft.com/office/drawing/2014/main" val="2443070892"/>
                    </a:ext>
                  </a:extLst>
                </a:gridCol>
              </a:tblGrid>
              <a:tr h="473029">
                <a:tc gridSpan="2"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Gabarito</a:t>
                      </a:r>
                      <a:r>
                        <a:rPr lang="pt-BR" sz="2400" dirty="0"/>
                        <a:t> de Testes</a:t>
                      </a: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69501935"/>
                  </a:ext>
                </a:extLst>
              </a:tr>
              <a:tr h="48066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Raio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Resposta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1865389"/>
                  </a:ext>
                </a:extLst>
              </a:tr>
              <a:tr h="47707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94,24</a:t>
                      </a:r>
                      <a:endParaRPr lang="pt-BR" sz="2400" b="1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3501855"/>
                  </a:ext>
                </a:extLst>
              </a:tr>
              <a:tr h="41081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62,83</a:t>
                      </a:r>
                      <a:endParaRPr lang="pt-BR" sz="2400" b="1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852240"/>
                  </a:ext>
                </a:extLst>
              </a:tr>
              <a:tr h="351183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25,13</a:t>
                      </a:r>
                      <a:endParaRPr lang="pt-BR" sz="2400" b="1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4742262"/>
                  </a:ext>
                </a:extLst>
              </a:tr>
            </a:tbl>
          </a:graphicData>
        </a:graphic>
      </p:graphicFrame>
      <p:pic>
        <p:nvPicPr>
          <p:cNvPr id="1026" name="Picture 2" descr="Area">
            <a:extLst>
              <a:ext uri="{FF2B5EF4-FFF2-40B4-BE49-F238E27FC236}">
                <a16:creationId xmlns:a16="http://schemas.microsoft.com/office/drawing/2014/main" id="{3158F121-B89A-470A-B980-34EA8AEFA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461" y="1425466"/>
            <a:ext cx="2160103" cy="216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106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96348" y="219120"/>
            <a:ext cx="9886121" cy="170244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 startAt="4"/>
            </a:pPr>
            <a:r>
              <a:rPr lang="pt-BR" sz="2400" dirty="0"/>
              <a:t>Receba a numero da tabuada que o usuário quer, e até qual número ela deve ir. Então exiba a tabuada no documento.</a:t>
            </a:r>
          </a:p>
          <a:p>
            <a:pPr marL="457200" indent="-457200">
              <a:buFont typeface="+mj-lt"/>
              <a:buAutoNum type="arabicParenR" startAt="4"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29E92239-FCBD-45DD-9736-276C2E7F4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43608"/>
              </p:ext>
            </p:extLst>
          </p:nvPr>
        </p:nvGraphicFramePr>
        <p:xfrm>
          <a:off x="1855304" y="1176360"/>
          <a:ext cx="7633252" cy="5617136"/>
        </p:xfrm>
        <a:graphic>
          <a:graphicData uri="http://schemas.openxmlformats.org/drawingml/2006/table">
            <a:tbl>
              <a:tblPr firstRow="1" lastCol="1" bandCol="1">
                <a:tableStyleId>{93296810-A885-4BE3-A3E7-6D5BEEA58F35}</a:tableStyleId>
              </a:tblPr>
              <a:tblGrid>
                <a:gridCol w="2298886">
                  <a:extLst>
                    <a:ext uri="{9D8B030D-6E8A-4147-A177-3AD203B41FA5}">
                      <a16:colId xmlns:a16="http://schemas.microsoft.com/office/drawing/2014/main" val="37582677"/>
                    </a:ext>
                  </a:extLst>
                </a:gridCol>
                <a:gridCol w="1842052">
                  <a:extLst>
                    <a:ext uri="{9D8B030D-6E8A-4147-A177-3AD203B41FA5}">
                      <a16:colId xmlns:a16="http://schemas.microsoft.com/office/drawing/2014/main" val="2138699244"/>
                    </a:ext>
                  </a:extLst>
                </a:gridCol>
                <a:gridCol w="3492314">
                  <a:extLst>
                    <a:ext uri="{9D8B030D-6E8A-4147-A177-3AD203B41FA5}">
                      <a16:colId xmlns:a16="http://schemas.microsoft.com/office/drawing/2014/main" val="2443070892"/>
                    </a:ext>
                  </a:extLst>
                </a:gridCol>
              </a:tblGrid>
              <a:tr h="473029">
                <a:tc gridSpan="3"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Gabarito de Testes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69501935"/>
                  </a:ext>
                </a:extLst>
              </a:tr>
              <a:tr h="48066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Tabuada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Final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Saída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1865389"/>
                  </a:ext>
                </a:extLst>
              </a:tr>
              <a:tr h="48066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12 X 0 =   0</a:t>
                      </a:r>
                    </a:p>
                    <a:p>
                      <a:pPr algn="ctr"/>
                      <a:r>
                        <a:rPr lang="pt-BR" sz="2400" dirty="0"/>
                        <a:t>12 X 1 = 12</a:t>
                      </a:r>
                    </a:p>
                    <a:p>
                      <a:pPr algn="ctr"/>
                      <a:r>
                        <a:rPr lang="pt-BR" sz="2400" dirty="0"/>
                        <a:t>12 X 2 = 24</a:t>
                      </a:r>
                    </a:p>
                    <a:p>
                      <a:pPr algn="ctr"/>
                      <a:r>
                        <a:rPr lang="pt-BR" sz="2400" dirty="0"/>
                        <a:t>12 X 3 = 36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156462"/>
                  </a:ext>
                </a:extLst>
              </a:tr>
              <a:tr h="48066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14 X 0 =   0</a:t>
                      </a:r>
                    </a:p>
                    <a:p>
                      <a:pPr algn="ctr"/>
                      <a:r>
                        <a:rPr lang="pt-BR" sz="2400" dirty="0"/>
                        <a:t>14 X 1 = 14</a:t>
                      </a:r>
                    </a:p>
                    <a:p>
                      <a:pPr algn="ctr"/>
                      <a:r>
                        <a:rPr lang="pt-BR" sz="2400" dirty="0"/>
                        <a:t>14 X 2 = 28</a:t>
                      </a:r>
                    </a:p>
                    <a:p>
                      <a:pPr algn="ctr"/>
                      <a:r>
                        <a:rPr lang="pt-BR" sz="2400" dirty="0"/>
                        <a:t>14 X 3 = 42</a:t>
                      </a:r>
                    </a:p>
                    <a:p>
                      <a:pPr algn="ctr"/>
                      <a:r>
                        <a:rPr lang="pt-BR" sz="2400" dirty="0"/>
                        <a:t>14 X 4 = 56</a:t>
                      </a:r>
                    </a:p>
                    <a:p>
                      <a:pPr algn="ctr"/>
                      <a:r>
                        <a:rPr lang="pt-BR" sz="2400" dirty="0"/>
                        <a:t>14 X 5 = 70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5769617"/>
                  </a:ext>
                </a:extLst>
              </a:tr>
              <a:tr h="48066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20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20 X 0 =   0</a:t>
                      </a:r>
                    </a:p>
                    <a:p>
                      <a:pPr algn="ctr"/>
                      <a:r>
                        <a:rPr lang="pt-BR" sz="2400" dirty="0"/>
                        <a:t>20 X 1 = 20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5142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586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39719" y="555422"/>
            <a:ext cx="9376012" cy="41954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 startAt="5"/>
            </a:pPr>
            <a:r>
              <a:rPr lang="pt-BR" sz="2400" dirty="0"/>
              <a:t>Receba uma temperatura em graus Fahrenheit, transforme e mostre a temperatura em graus Celsius.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209B4D81-3C21-4176-9149-67BF5D276160}"/>
              </a:ext>
            </a:extLst>
          </p:cNvPr>
          <p:cNvGraphicFramePr>
            <a:graphicFrameLocks noGrp="1"/>
          </p:cNvGraphicFramePr>
          <p:nvPr/>
        </p:nvGraphicFramePr>
        <p:xfrm>
          <a:off x="3962400" y="2408582"/>
          <a:ext cx="3829878" cy="2853389"/>
        </p:xfrm>
        <a:graphic>
          <a:graphicData uri="http://schemas.openxmlformats.org/drawingml/2006/table">
            <a:tbl>
              <a:tblPr firstRow="1" lastCol="1" bandCol="1">
                <a:tableStyleId>{93296810-A885-4BE3-A3E7-6D5BEEA58F35}</a:tableStyleId>
              </a:tblPr>
              <a:tblGrid>
                <a:gridCol w="1921564">
                  <a:extLst>
                    <a:ext uri="{9D8B030D-6E8A-4147-A177-3AD203B41FA5}">
                      <a16:colId xmlns:a16="http://schemas.microsoft.com/office/drawing/2014/main" val="2138699244"/>
                    </a:ext>
                  </a:extLst>
                </a:gridCol>
                <a:gridCol w="1908314">
                  <a:extLst>
                    <a:ext uri="{9D8B030D-6E8A-4147-A177-3AD203B41FA5}">
                      <a16:colId xmlns:a16="http://schemas.microsoft.com/office/drawing/2014/main" val="717347524"/>
                    </a:ext>
                  </a:extLst>
                </a:gridCol>
              </a:tblGrid>
              <a:tr h="543820"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Gabarito de Testes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501935"/>
                  </a:ext>
                </a:extLst>
              </a:tr>
              <a:tr h="480769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n>
                            <a:noFill/>
                          </a:ln>
                        </a:rPr>
                        <a:t>Fahrenheit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Celsius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1865389"/>
                  </a:ext>
                </a:extLst>
              </a:tr>
              <a:tr h="43505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cap="all" baseline="0" dirty="0"/>
                        <a:t>68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20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3501855"/>
                  </a:ext>
                </a:extLst>
              </a:tr>
              <a:tr h="43505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80.6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27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852240"/>
                  </a:ext>
                </a:extLst>
              </a:tr>
              <a:tr h="43505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87.8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4742262"/>
                  </a:ext>
                </a:extLst>
              </a:tr>
              <a:tr h="416584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98.6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040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9309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01148" y="480006"/>
            <a:ext cx="9376012" cy="5659451"/>
          </a:xfrm>
        </p:spPr>
        <p:txBody>
          <a:bodyPr>
            <a:noAutofit/>
          </a:bodyPr>
          <a:lstStyle/>
          <a:p>
            <a:pPr marL="457200" indent="-457200">
              <a:buSzPct val="90000"/>
              <a:buFont typeface="+mj-lt"/>
              <a:buAutoNum type="arabicParenR" startAt="6"/>
            </a:pPr>
            <a:r>
              <a:rPr lang="pt-BR" sz="2400" dirty="0"/>
              <a:t>Receba quantas notas o usuário quiser, calcule a média então exiba no documento todas as notas e a média final. Exiba também a situação do aluno, se média for maior ou igual 7 - </a:t>
            </a:r>
            <a:r>
              <a:rPr lang="pt-BR" sz="2400" b="1" dirty="0">
                <a:solidFill>
                  <a:srgbClr val="00B050"/>
                </a:solidFill>
              </a:rPr>
              <a:t>Aprovado</a:t>
            </a:r>
            <a:r>
              <a:rPr lang="pt-BR" sz="2400" dirty="0"/>
              <a:t> (Em verde). Se a média for menor que 5 – </a:t>
            </a:r>
            <a:r>
              <a:rPr lang="pt-BR" sz="2400" b="1" dirty="0">
                <a:solidFill>
                  <a:srgbClr val="FF0000"/>
                </a:solidFill>
              </a:rPr>
              <a:t>Reprovado</a:t>
            </a:r>
            <a:r>
              <a:rPr lang="pt-BR" sz="2400" dirty="0"/>
              <a:t> (Em vermelho). Senão </a:t>
            </a:r>
            <a:r>
              <a:rPr lang="pt-BR" sz="2400" b="1" dirty="0">
                <a:solidFill>
                  <a:srgbClr val="FFFF00"/>
                </a:solidFill>
              </a:rPr>
              <a:t>Recuperação</a:t>
            </a:r>
            <a:r>
              <a:rPr lang="pt-BR" sz="2400" dirty="0"/>
              <a:t> (Em amarelo).</a:t>
            </a:r>
          </a:p>
          <a:p>
            <a:pPr marL="457200" lvl="1" indent="0">
              <a:buSzPct val="90000"/>
              <a:buNone/>
            </a:pPr>
            <a:endParaRPr lang="pt-BR" sz="2400" dirty="0"/>
          </a:p>
          <a:p>
            <a:pPr marL="457200" lvl="1" indent="0">
              <a:buSzPct val="90000"/>
              <a:buNone/>
            </a:pPr>
            <a:endParaRPr lang="pt-BR" sz="2400" dirty="0"/>
          </a:p>
          <a:p>
            <a:pPr marL="914400" lvl="1" indent="-457200">
              <a:buSzPct val="90000"/>
              <a:buFont typeface="+mj-lt"/>
              <a:buAutoNum type="alphaUcPeriod"/>
            </a:pPr>
            <a:endParaRPr lang="pt-BR" sz="2400" dirty="0"/>
          </a:p>
          <a:p>
            <a:pPr marL="457200" indent="-457200">
              <a:buSzPct val="90000"/>
              <a:buFont typeface="+mj-lt"/>
              <a:buAutoNum type="arabicParenR" startAt="6"/>
            </a:pPr>
            <a:endParaRPr lang="pt-BR" sz="2400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8D5D961A-CEEC-4F43-BA1F-4A8234E15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23194"/>
              </p:ext>
            </p:extLst>
          </p:nvPr>
        </p:nvGraphicFramePr>
        <p:xfrm>
          <a:off x="669236" y="2951751"/>
          <a:ext cx="10853527" cy="3532260"/>
        </p:xfrm>
        <a:graphic>
          <a:graphicData uri="http://schemas.openxmlformats.org/drawingml/2006/table">
            <a:tbl>
              <a:tblPr firstRow="1" lastCol="1" bandCol="1">
                <a:tableStyleId>{93296810-A885-4BE3-A3E7-6D5BEEA58F35}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7582677"/>
                    </a:ext>
                  </a:extLst>
                </a:gridCol>
                <a:gridCol w="1226589">
                  <a:extLst>
                    <a:ext uri="{9D8B030D-6E8A-4147-A177-3AD203B41FA5}">
                      <a16:colId xmlns:a16="http://schemas.microsoft.com/office/drawing/2014/main" val="2138699244"/>
                    </a:ext>
                  </a:extLst>
                </a:gridCol>
                <a:gridCol w="1202399">
                  <a:extLst>
                    <a:ext uri="{9D8B030D-6E8A-4147-A177-3AD203B41FA5}">
                      <a16:colId xmlns:a16="http://schemas.microsoft.com/office/drawing/2014/main" val="1750219626"/>
                    </a:ext>
                  </a:extLst>
                </a:gridCol>
                <a:gridCol w="1175603">
                  <a:extLst>
                    <a:ext uri="{9D8B030D-6E8A-4147-A177-3AD203B41FA5}">
                      <a16:colId xmlns:a16="http://schemas.microsoft.com/office/drawing/2014/main" val="2943384617"/>
                    </a:ext>
                  </a:extLst>
                </a:gridCol>
                <a:gridCol w="1245704">
                  <a:extLst>
                    <a:ext uri="{9D8B030D-6E8A-4147-A177-3AD203B41FA5}">
                      <a16:colId xmlns:a16="http://schemas.microsoft.com/office/drawing/2014/main" val="2850460492"/>
                    </a:ext>
                  </a:extLst>
                </a:gridCol>
                <a:gridCol w="1205948">
                  <a:extLst>
                    <a:ext uri="{9D8B030D-6E8A-4147-A177-3AD203B41FA5}">
                      <a16:colId xmlns:a16="http://schemas.microsoft.com/office/drawing/2014/main" val="1920677012"/>
                    </a:ext>
                  </a:extLst>
                </a:gridCol>
                <a:gridCol w="1152939">
                  <a:extLst>
                    <a:ext uri="{9D8B030D-6E8A-4147-A177-3AD203B41FA5}">
                      <a16:colId xmlns:a16="http://schemas.microsoft.com/office/drawing/2014/main" val="3520081401"/>
                    </a:ext>
                  </a:extLst>
                </a:gridCol>
                <a:gridCol w="2425145">
                  <a:extLst>
                    <a:ext uri="{9D8B030D-6E8A-4147-A177-3AD203B41FA5}">
                      <a16:colId xmlns:a16="http://schemas.microsoft.com/office/drawing/2014/main" val="2443070892"/>
                    </a:ext>
                  </a:extLst>
                </a:gridCol>
              </a:tblGrid>
              <a:tr h="588710">
                <a:tc gridSpan="8"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Gabarito de Testes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501935"/>
                  </a:ext>
                </a:extLst>
              </a:tr>
              <a:tr h="58871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Nota1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Nota2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Nota3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Nota4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Nota5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Nota6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pt-BR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Média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Situação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1865389"/>
                  </a:ext>
                </a:extLst>
              </a:tr>
              <a:tr h="58871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-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-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-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-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pt-BR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9.5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00B050"/>
                          </a:solidFill>
                        </a:rPr>
                        <a:t>Aprovado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3501855"/>
                  </a:ext>
                </a:extLst>
              </a:tr>
              <a:tr h="58871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-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-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-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pt-BR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6.0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FF00"/>
                          </a:solidFill>
                        </a:rPr>
                        <a:t>Recuperação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852240"/>
                  </a:ext>
                </a:extLst>
              </a:tr>
              <a:tr h="58871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-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pt-BR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5.4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FF00"/>
                          </a:solidFill>
                        </a:rPr>
                        <a:t>Recuperação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4742262"/>
                  </a:ext>
                </a:extLst>
              </a:tr>
              <a:tr h="58871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pt-BR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4.5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</a:rPr>
                        <a:t>Reprovado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2390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8674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4A0D922AC128644843DF0646511485A" ma:contentTypeVersion="6" ma:contentTypeDescription="Crie um novo documento." ma:contentTypeScope="" ma:versionID="c4d8c6bae5c3e5cfc1f362b7689f24b3">
  <xsd:schema xmlns:xsd="http://www.w3.org/2001/XMLSchema" xmlns:xs="http://www.w3.org/2001/XMLSchema" xmlns:p="http://schemas.microsoft.com/office/2006/metadata/properties" xmlns:ns2="7a544952-e172-48c7-9675-c66929c4c4a2" targetNamespace="http://schemas.microsoft.com/office/2006/metadata/properties" ma:root="true" ma:fieldsID="4b83e19809010c93114de3c62d158677" ns2:_="">
    <xsd:import namespace="7a544952-e172-48c7-9675-c66929c4c4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544952-e172-48c7-9675-c66929c4c4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19B657-3281-45D2-985B-99C018E6DE3F}"/>
</file>

<file path=customXml/itemProps2.xml><?xml version="1.0" encoding="utf-8"?>
<ds:datastoreItem xmlns:ds="http://schemas.openxmlformats.org/officeDocument/2006/customXml" ds:itemID="{E479DA8A-20E7-4A5F-AA55-50E1188BF65C}"/>
</file>

<file path=customXml/itemProps3.xml><?xml version="1.0" encoding="utf-8"?>
<ds:datastoreItem xmlns:ds="http://schemas.openxmlformats.org/officeDocument/2006/customXml" ds:itemID="{DD399579-6676-43D9-82C5-B684A88C5790}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1721</TotalTime>
  <Words>432</Words>
  <Application>Microsoft Office PowerPoint</Application>
  <PresentationFormat>Widescreen</PresentationFormat>
  <Paragraphs>142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Íon</vt:lpstr>
      <vt:lpstr>Lista de Exercícios 1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DS1</dc:title>
  <dc:creator>Diego</dc:creator>
  <cp:lastModifiedBy>Diego Cardoso Meruoca de Sousa</cp:lastModifiedBy>
  <cp:revision>177</cp:revision>
  <dcterms:created xsi:type="dcterms:W3CDTF">2018-10-10T03:51:50Z</dcterms:created>
  <dcterms:modified xsi:type="dcterms:W3CDTF">2019-09-17T23:52:38Z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0x010100A4A0D922AC128644843DF0646511485A</vt:lpwstr>
  </property>
</Properties>
</file>