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7" r:id="rId2"/>
    <p:sldId id="277" r:id="rId3"/>
    <p:sldId id="289" r:id="rId4"/>
    <p:sldId id="309" r:id="rId5"/>
    <p:sldId id="310" r:id="rId6"/>
    <p:sldId id="311" r:id="rId7"/>
    <p:sldId id="312" r:id="rId8"/>
    <p:sldId id="313" r:id="rId9"/>
    <p:sldId id="297" r:id="rId10"/>
    <p:sldId id="298" r:id="rId11"/>
    <p:sldId id="316" r:id="rId12"/>
    <p:sldId id="320" r:id="rId13"/>
    <p:sldId id="321" r:id="rId14"/>
    <p:sldId id="322" r:id="rId15"/>
    <p:sldId id="324" r:id="rId16"/>
    <p:sldId id="288" r:id="rId17"/>
    <p:sldId id="290" r:id="rId18"/>
    <p:sldId id="273" r:id="rId19"/>
    <p:sldId id="304" r:id="rId20"/>
    <p:sldId id="291" r:id="rId21"/>
    <p:sldId id="292" r:id="rId22"/>
    <p:sldId id="305" r:id="rId23"/>
    <p:sldId id="295" r:id="rId24"/>
    <p:sldId id="296" r:id="rId25"/>
    <p:sldId id="306" r:id="rId26"/>
    <p:sldId id="325" r:id="rId27"/>
    <p:sldId id="301" r:id="rId28"/>
    <p:sldId id="302" r:id="rId29"/>
    <p:sldId id="303" r:id="rId30"/>
    <p:sldId id="326" r:id="rId31"/>
    <p:sldId id="32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65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7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9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1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9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42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37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1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9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Conhecendo o </a:t>
            </a:r>
            <a:r>
              <a:rPr lang="pt-BR" sz="2800" dirty="0" err="1"/>
              <a:t>jquery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C2B168-4A47-4135-B68E-52AABFE3498E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74217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041A7-B902-4F74-AC8E-725AF83C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15" y="1299850"/>
            <a:ext cx="10210102" cy="4497976"/>
          </a:xfrm>
        </p:spPr>
        <p:txBody>
          <a:bodyPr/>
          <a:lstStyle/>
          <a:p>
            <a:r>
              <a:rPr lang="pt-BR" dirty="0"/>
              <a:t>Podemos entender o operador </a:t>
            </a:r>
            <a:r>
              <a:rPr lang="pt-BR" b="1" dirty="0"/>
              <a:t>$</a:t>
            </a:r>
            <a:r>
              <a:rPr lang="pt-BR" dirty="0"/>
              <a:t> como uma forma simples de dizer </a:t>
            </a:r>
            <a:r>
              <a:rPr lang="pt-BR" dirty="0" err="1"/>
              <a:t>jQuery</a:t>
            </a:r>
            <a:r>
              <a:rPr lang="pt-BR" dirty="0"/>
              <a:t>, assim vamos considerar que uma expressão </a:t>
            </a:r>
            <a:r>
              <a:rPr lang="pt-BR" dirty="0" err="1"/>
              <a:t>jQuery</a:t>
            </a:r>
            <a:r>
              <a:rPr lang="pt-BR" dirty="0"/>
              <a:t> será formada de duas partes, o que será manipulado (selecionado) e como será manipulado, na tabela acima vimos três formas de informar o que será manipulado, selecionar elementos por </a:t>
            </a:r>
            <a:r>
              <a:rPr lang="pt-BR" dirty="0" err="1"/>
              <a:t>tag</a:t>
            </a:r>
            <a:r>
              <a:rPr lang="pt-BR" dirty="0"/>
              <a:t> $(‘</a:t>
            </a:r>
            <a:r>
              <a:rPr lang="pt-BR" dirty="0" err="1"/>
              <a:t>tag</a:t>
            </a:r>
            <a:r>
              <a:rPr lang="pt-BR" dirty="0"/>
              <a:t>’), selecionar elementos por ID $(‘#ID’) e selecionar elementos por classe CSS $(‘.classe’).</a:t>
            </a:r>
          </a:p>
          <a:p>
            <a:r>
              <a:rPr lang="pt-BR" dirty="0"/>
              <a:t>Assim as duas linhas de códigos a seguir são exatamente iguais, portanto geram o mesmo resultado final.</a:t>
            </a:r>
          </a:p>
          <a:p>
            <a:pPr marL="0" indent="0">
              <a:buNone/>
            </a:pPr>
            <a:r>
              <a:rPr lang="en-US" b="1" dirty="0"/>
              <a:t>	$("p").</a:t>
            </a:r>
            <a:r>
              <a:rPr lang="en-US" b="1" dirty="0" err="1"/>
              <a:t>css</a:t>
            </a:r>
            <a:r>
              <a:rPr lang="en-US" b="1" dirty="0"/>
              <a:t>("background-color","#F88");</a:t>
            </a:r>
          </a:p>
          <a:p>
            <a:pPr marL="0" indent="0">
              <a:buNone/>
            </a:pPr>
            <a:r>
              <a:rPr lang="en-US" b="1" dirty="0"/>
              <a:t>	jQuery("p").</a:t>
            </a:r>
            <a:r>
              <a:rPr lang="en-US" b="1" dirty="0" err="1"/>
              <a:t>css</a:t>
            </a:r>
            <a:r>
              <a:rPr lang="en-US" b="1" dirty="0"/>
              <a:t>("background-color","#F88");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26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4077-0A3C-478A-A58E-58B4D30E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código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53419-98B0-47D1-A56A-9AF1DDC7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prática....</a:t>
            </a:r>
          </a:p>
          <a:p>
            <a:r>
              <a:rPr lang="pt-BR" dirty="0"/>
              <a:t>Crie uma pasta chamada </a:t>
            </a:r>
            <a:r>
              <a:rPr lang="pt-BR" b="1" dirty="0"/>
              <a:t>7– Conhecendo </a:t>
            </a:r>
            <a:r>
              <a:rPr lang="pt-BR" b="1" dirty="0" err="1"/>
              <a:t>jQuery</a:t>
            </a:r>
            <a:endParaRPr lang="pt-BR" b="1" dirty="0"/>
          </a:p>
          <a:p>
            <a:r>
              <a:rPr lang="pt-BR" dirty="0"/>
              <a:t>Crie um arquivo novo e o salve como </a:t>
            </a:r>
            <a:r>
              <a:rPr lang="pt-BR" b="1" dirty="0"/>
              <a:t>Ex1.html</a:t>
            </a:r>
            <a:r>
              <a:rPr lang="pt-BR" dirty="0"/>
              <a:t>, depois implemente o código a seguir.</a:t>
            </a:r>
          </a:p>
        </p:txBody>
      </p:sp>
    </p:spTree>
    <p:extLst>
      <p:ext uri="{BB962C8B-B14F-4D97-AF65-F5344CB8AC3E}">
        <p14:creationId xmlns:p14="http://schemas.microsoft.com/office/powerpoint/2010/main" val="16148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A910F-E29C-4FBC-B7A3-CA3E28C4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A0A171-D03C-4B53-93AC-0B41756A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5D81CE-9B82-4AC4-87CF-D4E92680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1636-8F3D-47F1-AFC5-836B314F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F5565-ABCA-4209-A127-280990C2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fazer mais um exemplo...</a:t>
            </a:r>
          </a:p>
          <a:p>
            <a:r>
              <a:rPr lang="pt-BR" dirty="0"/>
              <a:t>Crie um novo arquivo e o salve com o nome </a:t>
            </a:r>
            <a:r>
              <a:rPr lang="pt-BR" b="1" dirty="0"/>
              <a:t>Ex2.html</a:t>
            </a:r>
            <a:endParaRPr lang="pt-BR" dirty="0"/>
          </a:p>
          <a:p>
            <a:r>
              <a:rPr lang="pt-BR" dirty="0"/>
              <a:t>Digite o seguinte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5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969A-AEBA-4DE4-AC3C-CEC5B987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788C66-8175-4958-9ECB-5313DE5B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E9D5B8-97F9-4820-822C-66FB8BC4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5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ED79-684A-42E4-A81B-3103E7AF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E83DB9-6C98-4D43-83EE-AC0B4991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8"/>
          <a:stretch/>
        </p:blipFill>
        <p:spPr>
          <a:xfrm>
            <a:off x="0" y="0"/>
            <a:ext cx="12210100" cy="6857999"/>
          </a:xfrm>
        </p:spPr>
      </p:pic>
    </p:spTree>
    <p:extLst>
      <p:ext uri="{BB962C8B-B14F-4D97-AF65-F5344CB8AC3E}">
        <p14:creationId xmlns:p14="http://schemas.microsoft.com/office/powerpoint/2010/main" val="150105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B4F6-3AB7-42AB-A4F8-FF347C5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B0785-A757-431C-AD89-3EF11398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5304"/>
            <a:ext cx="10210102" cy="4393096"/>
          </a:xfrm>
        </p:spPr>
        <p:txBody>
          <a:bodyPr>
            <a:normAutofit/>
          </a:bodyPr>
          <a:lstStyle/>
          <a:p>
            <a:r>
              <a:rPr lang="pt-BR" sz="2400" dirty="0"/>
              <a:t>Basicamente um evento representa o exato momento que uma determinada ação do usuário ocorre, cliques com o mouse, teclas pressionadas, página redimensionada ou carregada são algumas ações que são interceptadas por eventos em </a:t>
            </a:r>
            <a:r>
              <a:rPr lang="pt-BR" sz="2400" dirty="0" err="1"/>
              <a:t>jQuery</a:t>
            </a:r>
            <a:r>
              <a:rPr lang="pt-BR" sz="2400" dirty="0"/>
              <a:t>.</a:t>
            </a:r>
          </a:p>
          <a:p>
            <a:r>
              <a:rPr lang="pt-BR" sz="2400" dirty="0"/>
              <a:t>O mais interessante é que podemos interceptar estes eventos e executar comandos quando são ocorridos.</a:t>
            </a:r>
          </a:p>
          <a:p>
            <a:r>
              <a:rPr lang="pt-BR" sz="2400" dirty="0"/>
              <a:t>Anteriormente vimos como interceptar o evento “</a:t>
            </a:r>
            <a:r>
              <a:rPr lang="pt-BR" sz="2400" dirty="0" err="1"/>
              <a:t>ready</a:t>
            </a:r>
            <a:r>
              <a:rPr lang="pt-BR" sz="2400" dirty="0"/>
              <a:t>” que é disparado quando a página terminou de ser carregada, agora vamos ver mais alguns eventos.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491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CBDF-E81E-47EC-8B62-14E442E0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202DC-6FEF-4E8E-AEBC-0E519502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 disparado quando se aplica um clique com o botão do mouse sobre o elemento.</a:t>
            </a:r>
          </a:p>
          <a:p>
            <a:r>
              <a:rPr lang="pt-BR" dirty="0"/>
              <a:t>No exemplo ao clicar na </a:t>
            </a:r>
            <a:r>
              <a:rPr lang="pt-BR" dirty="0" err="1"/>
              <a:t>div</a:t>
            </a:r>
            <a:r>
              <a:rPr lang="pt-BR" dirty="0"/>
              <a:t> com o botão esquerdo do mouse será mostrado uma caixa de texto do tipo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12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Ex3.html</a:t>
            </a:r>
            <a:r>
              <a:rPr lang="pt-BR" sz="2200" dirty="0"/>
              <a:t>. </a:t>
            </a:r>
          </a:p>
          <a:p>
            <a:r>
              <a:rPr lang="pt-BR" sz="2200" dirty="0"/>
              <a:t>Digite o código do exemplo.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8849-41AF-4B92-94C2-09EF3140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A7B30-64EF-4E25-B9E9-FD32028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D9D192-0131-4888-9C3D-32CA5EA2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B4F6-3AB7-42AB-A4F8-FF347C5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jQuery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B0785-A757-431C-AD89-3EF11398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50424"/>
            <a:ext cx="10210102" cy="465485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jQuery</a:t>
            </a:r>
            <a:r>
              <a:rPr lang="pt-BR" sz="2400" dirty="0"/>
              <a:t> é uma biblioteca </a:t>
            </a:r>
            <a:r>
              <a:rPr lang="pt-BR" sz="2400" dirty="0" err="1"/>
              <a:t>JavaScript</a:t>
            </a:r>
            <a:r>
              <a:rPr lang="pt-BR" sz="2400" dirty="0"/>
              <a:t> rápida, pequena e rica em recursos. </a:t>
            </a:r>
          </a:p>
          <a:p>
            <a:r>
              <a:rPr lang="pt-BR" sz="2400" dirty="0"/>
              <a:t>Ele torna as coisas como passagem e manipulação de documentos HTML, manipulação de eventos e animação muito mais simples, com uma API fácil de usar que funciona em vários navegadores. </a:t>
            </a:r>
          </a:p>
          <a:p>
            <a:r>
              <a:rPr lang="pt-BR" sz="2400" dirty="0"/>
              <a:t>Com uma combinação de versatilidade e extensibilidade, a </a:t>
            </a:r>
            <a:r>
              <a:rPr lang="pt-BR" sz="2400" dirty="0" err="1"/>
              <a:t>jQuery</a:t>
            </a:r>
            <a:r>
              <a:rPr lang="pt-BR" sz="2400" dirty="0"/>
              <a:t> mudou a forma como milhões de pessoas escrevem JavaScript.</a:t>
            </a:r>
          </a:p>
          <a:p>
            <a:r>
              <a:rPr lang="pt-BR" sz="2400" dirty="0"/>
              <a:t>Teve sua primeira versão lançada em 2005 por John </a:t>
            </a:r>
            <a:r>
              <a:rPr lang="pt-BR" sz="2400" dirty="0" err="1"/>
              <a:t>Resig</a:t>
            </a:r>
            <a:r>
              <a:rPr lang="pt-BR" sz="2400" dirty="0"/>
              <a:t>, é uma biblioteca de código aberto que utiliza a licença MIT em seu código-fonte.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995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4829-6E48-4952-9594-E7CCEE04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dblclick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FE35D-42EC-485B-8298-1092646D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 é bem parecido com o anterior,</a:t>
            </a:r>
          </a:p>
          <a:p>
            <a:r>
              <a:rPr lang="pt-BR" dirty="0"/>
              <a:t>Porém é disparado quando se aplica um clique duplo com o botão do mouse sobre o elemento.</a:t>
            </a:r>
          </a:p>
          <a:p>
            <a:r>
              <a:rPr lang="pt-BR" dirty="0"/>
              <a:t>No exemplo ao aplicar um clique duplo na </a:t>
            </a:r>
            <a:r>
              <a:rPr lang="pt-BR" dirty="0" err="1"/>
              <a:t>div</a:t>
            </a:r>
            <a:r>
              <a:rPr lang="pt-BR" dirty="0"/>
              <a:t> com o botão esquerdo do mouse será mostrado uma caixa de texto do tipo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47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Ex4.html</a:t>
            </a:r>
            <a:r>
              <a:rPr lang="pt-BR" sz="2200" dirty="0"/>
              <a:t> </a:t>
            </a:r>
          </a:p>
          <a:p>
            <a:r>
              <a:rPr lang="pt-BR" sz="2200" dirty="0"/>
              <a:t>Digite o código do exemplo.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1331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783DB-53DE-48EF-B9A9-C7DF07F5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878C-97B1-4346-B5D1-2877C6BB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3828D9-FAB2-49C4-A34A-7DC08D23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" y="0"/>
            <a:ext cx="12187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9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B3018-DECD-4CFD-BA28-0C25093D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mouseenter</a:t>
            </a:r>
            <a:r>
              <a:rPr lang="pt-BR" dirty="0"/>
              <a:t> e </a:t>
            </a:r>
            <a:r>
              <a:rPr lang="pt-BR" dirty="0" err="1"/>
              <a:t>mouseleave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DD260-138F-4AC8-A67B-DB01AD18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evento </a:t>
            </a:r>
            <a:r>
              <a:rPr lang="pt-BR" dirty="0" err="1"/>
              <a:t>mouseenter</a:t>
            </a:r>
            <a:r>
              <a:rPr lang="pt-BR" dirty="0"/>
              <a:t> é disparado quando se posiciona o cursor do mouse sobre o elemento.</a:t>
            </a:r>
          </a:p>
          <a:p>
            <a:r>
              <a:rPr lang="pt-BR" dirty="0"/>
              <a:t>E o evento </a:t>
            </a:r>
            <a:r>
              <a:rPr lang="pt-BR" dirty="0" err="1"/>
              <a:t>mouseleave</a:t>
            </a:r>
            <a:r>
              <a:rPr lang="pt-BR" dirty="0"/>
              <a:t> é disparado quando o mouse sai de cima do elemento.</a:t>
            </a:r>
          </a:p>
          <a:p>
            <a:r>
              <a:rPr lang="pt-BR" dirty="0"/>
              <a:t>No nosso exemplo enquanto o mouse estiver posicionado sobre a </a:t>
            </a:r>
            <a:r>
              <a:rPr lang="pt-BR" dirty="0" err="1"/>
              <a:t>div</a:t>
            </a:r>
            <a:r>
              <a:rPr lang="pt-BR" dirty="0"/>
              <a:t> aparecerá  </a:t>
            </a:r>
            <a:r>
              <a:rPr lang="pt-BR" b="1" dirty="0"/>
              <a:t>“Mouse foi posicionado sobre a </a:t>
            </a:r>
            <a:r>
              <a:rPr lang="pt-BR" b="1" dirty="0" err="1"/>
              <a:t>div</a:t>
            </a:r>
            <a:r>
              <a:rPr lang="pt-BR" b="1" dirty="0"/>
              <a:t>”</a:t>
            </a:r>
            <a:r>
              <a:rPr lang="pt-BR" dirty="0"/>
              <a:t> e ao tirar o foco do mouse da </a:t>
            </a:r>
            <a:r>
              <a:rPr lang="pt-BR" dirty="0" err="1"/>
              <a:t>divi</a:t>
            </a:r>
            <a:r>
              <a:rPr lang="pt-BR" dirty="0"/>
              <a:t> vemos a mensagem </a:t>
            </a:r>
            <a:r>
              <a:rPr lang="pt-BR" b="1" dirty="0"/>
              <a:t>“Mouse saiu de cima da </a:t>
            </a:r>
            <a:r>
              <a:rPr lang="pt-BR" b="1" dirty="0" err="1"/>
              <a:t>div</a:t>
            </a:r>
            <a:r>
              <a:rPr lang="pt-BR" b="1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499770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Ex5.html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9780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F4000-65F8-438A-BBBC-61C8CFCA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07B0F-7A69-4942-9CD5-BC1F0A3F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F66515-0053-4510-B784-E7CDFB3F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FAC0A-1586-4430-B3D0-9FB9D140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DFDD4F-2B69-48B7-84B8-BAB414BC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6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9665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B091-3538-4083-9E93-5096BCF9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18754-CF5C-424C-A5D0-3089B329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50424"/>
            <a:ext cx="10668863" cy="4497976"/>
          </a:xfrm>
        </p:spPr>
        <p:txBody>
          <a:bodyPr/>
          <a:lstStyle/>
          <a:p>
            <a:r>
              <a:rPr lang="pt-BR" dirty="0"/>
              <a:t>Podemos utilizar CSS junto do </a:t>
            </a:r>
            <a:r>
              <a:rPr lang="pt-BR" dirty="0" err="1"/>
              <a:t>jQuery</a:t>
            </a:r>
            <a:r>
              <a:rPr lang="pt-BR" dirty="0"/>
              <a:t>, basta chamar o CSS no objeto que desejamos modificar: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800" b="1" dirty="0"/>
              <a:t>$("#corpo").</a:t>
            </a:r>
            <a:r>
              <a:rPr lang="pt-BR" sz="2800" b="1" dirty="0" err="1"/>
              <a:t>css</a:t>
            </a:r>
            <a:r>
              <a:rPr lang="pt-BR" sz="2800" b="1" dirty="0"/>
              <a:t>({</a:t>
            </a:r>
            <a:r>
              <a:rPr lang="pt-BR" sz="2800" b="1" dirty="0" err="1"/>
              <a:t>backgroundColor</a:t>
            </a:r>
            <a:r>
              <a:rPr lang="pt-BR" sz="2800" b="1" dirty="0"/>
              <a:t>:"</a:t>
            </a:r>
            <a:r>
              <a:rPr lang="pt-BR" sz="2800" b="1" dirty="0" err="1"/>
              <a:t>white</a:t>
            </a:r>
            <a:r>
              <a:rPr lang="pt-BR" sz="2800" b="1" dirty="0"/>
              <a:t>", color:"</a:t>
            </a:r>
            <a:r>
              <a:rPr lang="pt-BR" sz="2800" b="1" dirty="0" err="1"/>
              <a:t>black</a:t>
            </a:r>
            <a:r>
              <a:rPr lang="pt-BR" sz="2800" b="1" dirty="0"/>
              <a:t>"});</a:t>
            </a:r>
          </a:p>
          <a:p>
            <a:r>
              <a:rPr lang="pt-BR" dirty="0"/>
              <a:t>Assim podemos combinar qualquer um dos eventos anteriores para aplicar um estilo em algum objeto da nossa pagina.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467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Ex6.html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2643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520B-EB7F-44DD-9FD3-90CE8641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787F4-A05C-4C79-9D88-E8D8E105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193B11-13BD-4EBD-A6BD-F188AB01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A0E0-13CD-49CC-821C-A79AA9B6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Baixando a biblioteca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C4008-8965-4ABA-93A4-E537F5E9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99850"/>
            <a:ext cx="10210102" cy="5419002"/>
          </a:xfrm>
        </p:spPr>
        <p:txBody>
          <a:bodyPr>
            <a:normAutofit/>
          </a:bodyPr>
          <a:lstStyle/>
          <a:p>
            <a:r>
              <a:rPr lang="pt-BR" sz="2400" dirty="0"/>
              <a:t>Acesse o </a:t>
            </a:r>
            <a:r>
              <a:rPr lang="pt-BR" sz="2400" dirty="0">
                <a:hlinkClick r:id="rId2"/>
              </a:rPr>
              <a:t>site</a:t>
            </a:r>
            <a:r>
              <a:rPr lang="pt-BR" sz="2400" dirty="0"/>
              <a:t> e clique no botão laranja “Download </a:t>
            </a:r>
            <a:r>
              <a:rPr lang="pt-BR" sz="2400" dirty="0" err="1"/>
              <a:t>jQuery</a:t>
            </a:r>
            <a:r>
              <a:rPr lang="pt-BR" sz="2400" dirty="0"/>
              <a:t>”.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Ao clica no botão para download a janela a seguir será mostrada, clique no link “Download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compressed</a:t>
            </a:r>
            <a:r>
              <a:rPr lang="pt-BR" sz="2400" dirty="0"/>
              <a:t>, </a:t>
            </a:r>
            <a:r>
              <a:rPr lang="pt-BR" sz="2400" dirty="0" err="1"/>
              <a:t>production</a:t>
            </a:r>
            <a:r>
              <a:rPr lang="pt-BR" sz="2400" dirty="0"/>
              <a:t> </a:t>
            </a:r>
            <a:r>
              <a:rPr lang="pt-BR" sz="2400" dirty="0" err="1"/>
              <a:t>jQuery</a:t>
            </a:r>
            <a:r>
              <a:rPr lang="pt-BR" sz="2400" dirty="0"/>
              <a:t> 3..5”.</a:t>
            </a:r>
          </a:p>
          <a:p>
            <a:r>
              <a:rPr lang="pt-BR" sz="2400" dirty="0"/>
              <a:t>Baixe este arquivo para uma pasta no seu PC, mas devemos colocar uma cópia dele nas pastas onde irá criar sua(s) página(s) que irá(</a:t>
            </a:r>
            <a:r>
              <a:rPr lang="pt-BR" sz="2400" dirty="0" err="1"/>
              <a:t>ão</a:t>
            </a:r>
            <a:r>
              <a:rPr lang="pt-BR" sz="2400" dirty="0"/>
              <a:t>) usar </a:t>
            </a:r>
            <a:r>
              <a:rPr lang="pt-BR" sz="2400" dirty="0" err="1"/>
              <a:t>jQuery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 descr="jQuery - Google Chrome">
            <a:extLst>
              <a:ext uri="{FF2B5EF4-FFF2-40B4-BE49-F238E27FC236}">
                <a16:creationId xmlns:a16="http://schemas.microsoft.com/office/drawing/2014/main" id="{A687941C-1BBD-4D0C-A0C5-845DAA4C79C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10682" r="3010"/>
          <a:stretch/>
        </p:blipFill>
        <p:spPr bwMode="auto">
          <a:xfrm>
            <a:off x="3015164" y="1727839"/>
            <a:ext cx="4949393" cy="2618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944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8ABFE8-8460-4A14-8CD3-71B2681E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1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7132"/>
            <a:ext cx="8839199" cy="5799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possua um formulário, onde receba dois números e ao clicar no botão Soma realize o calculo e escreva o resultado no documento.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possua um formulário, onde receba o nome e duas notas de um aluno, e ao clicar no botão calcular exiba a média e a situação do aluno no formulário. Situação: Se a média for maior ou igual 7 está aprovado, senão está reprovado.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6800">
            <a:off x="8149873" y="2010165"/>
            <a:ext cx="4643456" cy="28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33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7132"/>
            <a:ext cx="8839199" cy="5799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que possua uma </a:t>
            </a:r>
            <a:r>
              <a:rPr lang="pt-BR" sz="2400" dirty="0" err="1"/>
              <a:t>div</a:t>
            </a:r>
            <a:r>
              <a:rPr lang="pt-BR" sz="2400" dirty="0"/>
              <a:t> com a frase </a:t>
            </a:r>
            <a:r>
              <a:rPr lang="pt-BR" sz="2400" b="1" dirty="0"/>
              <a:t>Tema</a:t>
            </a:r>
            <a:r>
              <a:rPr lang="pt-BR" sz="2400" dirty="0"/>
              <a:t> </a:t>
            </a:r>
            <a:r>
              <a:rPr lang="pt-BR" sz="2400" b="1" dirty="0" err="1"/>
              <a:t>Dark</a:t>
            </a:r>
            <a:r>
              <a:rPr lang="pt-BR" sz="2400" dirty="0"/>
              <a:t> e outra com </a:t>
            </a:r>
            <a:r>
              <a:rPr lang="pt-BR" sz="2400" b="1" dirty="0"/>
              <a:t>Tema</a:t>
            </a:r>
            <a:r>
              <a:rPr lang="pt-BR" sz="2400" dirty="0"/>
              <a:t> </a:t>
            </a:r>
            <a:r>
              <a:rPr lang="pt-BR" sz="2400" b="1" dirty="0" err="1"/>
              <a:t>Ligth</a:t>
            </a:r>
            <a:r>
              <a:rPr lang="pt-BR" sz="2400" b="1" dirty="0"/>
              <a:t>. </a:t>
            </a:r>
            <a:r>
              <a:rPr lang="pt-BR" sz="2400" dirty="0"/>
              <a:t>Ao clicar em </a:t>
            </a:r>
            <a:r>
              <a:rPr lang="pt-BR" sz="2400" dirty="0" err="1"/>
              <a:t>dark</a:t>
            </a:r>
            <a:r>
              <a:rPr lang="pt-BR" sz="2400" dirty="0"/>
              <a:t> o fundo deve ficar preto com a letra branca e a fonte </a:t>
            </a:r>
            <a:r>
              <a:rPr lang="pt-BR" sz="2400" dirty="0" err="1"/>
              <a:t>Algerian</a:t>
            </a:r>
            <a:r>
              <a:rPr lang="pt-BR" sz="2400" dirty="0"/>
              <a:t>. Ao clicar em </a:t>
            </a:r>
            <a:r>
              <a:rPr lang="pt-BR" sz="2400" dirty="0" err="1"/>
              <a:t>ligth</a:t>
            </a:r>
            <a:r>
              <a:rPr lang="pt-BR" sz="2400" dirty="0"/>
              <a:t> o fundo deve ficar branco com a letra preta e a fonte Gigi.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que possua um formulário, onde receba o nome e duas notas de um aluno, e ao clicar no botão calcular exiba a média e a situação do aluno no formulário ambas com a cor adequada.</a:t>
            </a:r>
          </a:p>
          <a:p>
            <a:pPr marL="0" indent="0">
              <a:buNone/>
            </a:pPr>
            <a:r>
              <a:rPr lang="pt-BR" sz="2400" dirty="0"/>
              <a:t>	Situação: Se a média for maior ou igual 7 está 	aprovado - </a:t>
            </a:r>
            <a:r>
              <a:rPr lang="pt-BR" sz="2400" b="1" dirty="0">
                <a:solidFill>
                  <a:srgbClr val="00B050"/>
                </a:solidFill>
              </a:rPr>
              <a:t>Verde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r>
              <a:rPr lang="pt-BR" sz="2400" dirty="0"/>
              <a:t>	Se a média for menor que 5 reprovado - </a:t>
            </a:r>
            <a:r>
              <a:rPr lang="pt-BR" sz="2400" b="1" dirty="0">
                <a:solidFill>
                  <a:srgbClr val="FF0000"/>
                </a:solidFill>
              </a:rPr>
              <a:t>Vermelho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	Senão </a:t>
            </a:r>
            <a:r>
              <a:rPr lang="pt-BR" sz="2400" b="1" dirty="0">
                <a:solidFill>
                  <a:srgbClr val="FF831D"/>
                </a:solidFill>
              </a:rPr>
              <a:t>Recuperação</a:t>
            </a:r>
            <a:r>
              <a:rPr lang="pt-BR" sz="2400" dirty="0"/>
              <a:t> – Laranja.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6800">
            <a:off x="8149873" y="2010165"/>
            <a:ext cx="4643456" cy="28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60BF-C28E-4CF6-BEDA-B746A07B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49578"/>
          </a:xfrm>
        </p:spPr>
        <p:txBody>
          <a:bodyPr/>
          <a:lstStyle/>
          <a:p>
            <a:r>
              <a:rPr lang="pt-BR" dirty="0"/>
              <a:t>Anexando a biblioteca </a:t>
            </a:r>
            <a:r>
              <a:rPr lang="pt-BR" dirty="0" err="1"/>
              <a:t>jQuery</a:t>
            </a:r>
            <a:r>
              <a:rPr lang="pt-BR" dirty="0"/>
              <a:t> em suas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798CF-DCE4-43FF-9CDE-BE65CF2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61322"/>
            <a:ext cx="10210102" cy="4287078"/>
          </a:xfrm>
        </p:spPr>
        <p:txBody>
          <a:bodyPr>
            <a:normAutofit/>
          </a:bodyPr>
          <a:lstStyle/>
          <a:p>
            <a:r>
              <a:rPr lang="pt-BR" sz="2400" dirty="0"/>
              <a:t>É muito simples anexar a </a:t>
            </a:r>
            <a:r>
              <a:rPr lang="pt-BR" sz="2400" dirty="0" err="1"/>
              <a:t>bibliote</a:t>
            </a:r>
            <a:r>
              <a:rPr lang="pt-BR" sz="2400" dirty="0"/>
              <a:t> </a:t>
            </a:r>
            <a:r>
              <a:rPr lang="pt-BR" sz="2400" dirty="0" err="1"/>
              <a:t>jQuery</a:t>
            </a:r>
            <a:r>
              <a:rPr lang="pt-BR" sz="2400" dirty="0"/>
              <a:t> em nossas página, podemos inclusive anexar a biblioteca que baixamos ou a biblioteca online.</a:t>
            </a:r>
          </a:p>
          <a:p>
            <a:r>
              <a:rPr lang="pt-BR" sz="2400" dirty="0"/>
              <a:t>Para anexar a biblioteca que baixamos basta usar a </a:t>
            </a:r>
            <a:r>
              <a:rPr lang="pt-BR" sz="2400" dirty="0" err="1"/>
              <a:t>tag</a:t>
            </a:r>
            <a:r>
              <a:rPr lang="pt-BR" sz="2400" dirty="0"/>
              <a:t> &lt;script&gt; com o parâmetro “</a:t>
            </a:r>
            <a:r>
              <a:rPr lang="pt-BR" sz="2400" dirty="0" err="1"/>
              <a:t>src</a:t>
            </a:r>
            <a:r>
              <a:rPr lang="pt-BR" sz="2400" dirty="0"/>
              <a:t>” apontando para o arquivo.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238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60BF-C28E-4CF6-BEDA-B746A07B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49578"/>
          </a:xfrm>
        </p:spPr>
        <p:txBody>
          <a:bodyPr/>
          <a:lstStyle/>
          <a:p>
            <a:r>
              <a:rPr lang="pt-BR" dirty="0"/>
              <a:t>Anexando a biblioteca </a:t>
            </a:r>
            <a:r>
              <a:rPr lang="pt-BR" dirty="0" err="1"/>
              <a:t>jQuery</a:t>
            </a:r>
            <a:r>
              <a:rPr lang="pt-BR" dirty="0"/>
              <a:t> em suas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798CF-DCE4-43FF-9CDE-BE65CF2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61322"/>
            <a:ext cx="10210102" cy="4287078"/>
          </a:xfrm>
        </p:spPr>
        <p:txBody>
          <a:bodyPr>
            <a:normAutofit/>
          </a:bodyPr>
          <a:lstStyle/>
          <a:p>
            <a:r>
              <a:rPr lang="pt-BR" sz="2400" dirty="0"/>
              <a:t>Veja a seguir uma página com código HTML básico onde anexamos a biblioteca </a:t>
            </a:r>
            <a:r>
              <a:rPr lang="pt-BR" sz="2400" dirty="0" err="1"/>
              <a:t>jQuery</a:t>
            </a:r>
            <a:r>
              <a:rPr lang="pt-BR" sz="2400" dirty="0"/>
              <a:t> que baixamos.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	&lt;script </a:t>
            </a:r>
            <a:r>
              <a:rPr lang="en-US" sz="2400" b="1" dirty="0" err="1"/>
              <a:t>src</a:t>
            </a:r>
            <a:r>
              <a:rPr lang="en-US" sz="2400" b="1" dirty="0"/>
              <a:t>=“</a:t>
            </a:r>
            <a:r>
              <a:rPr lang="en-US" sz="2400" b="1" dirty="0" err="1"/>
              <a:t>jquery</a:t>
            </a:r>
            <a:r>
              <a:rPr lang="en-US" sz="2400" b="1" dirty="0"/>
              <a:t>/jquery-3.5.1.min.js"&gt;&lt;/script&gt;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&lt;/html&gt;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19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5FCB-6F8B-415C-8221-24B30A76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126434"/>
            <a:ext cx="11940209" cy="5983357"/>
          </a:xfrm>
        </p:spPr>
        <p:txBody>
          <a:bodyPr>
            <a:normAutofit/>
          </a:bodyPr>
          <a:lstStyle/>
          <a:p>
            <a:r>
              <a:rPr lang="pt-BR" dirty="0"/>
              <a:t>Caso você não queira baixar e prefira usar a biblioteca online basta usar um dos paths a seguir:</a:t>
            </a:r>
          </a:p>
          <a:p>
            <a:r>
              <a:rPr lang="pt-BR" dirty="0"/>
              <a:t>Google CDN -&gt; https://ajax.googleapis.com/ajax/libs/jquery/3.3.1/jquery.min.js</a:t>
            </a:r>
          </a:p>
          <a:p>
            <a:r>
              <a:rPr lang="pt-BR" dirty="0"/>
              <a:t>Microsoft CDN -&gt; http://ajax.aspnetcdn.com/ajax/jQuery/jquery-3.3.1.min.js</a:t>
            </a:r>
          </a:p>
          <a:p>
            <a:r>
              <a:rPr lang="pt-BR" dirty="0"/>
              <a:t>*CDN (</a:t>
            </a:r>
            <a:r>
              <a:rPr lang="pt-BR" dirty="0" err="1"/>
              <a:t>Content</a:t>
            </a:r>
            <a:r>
              <a:rPr lang="pt-BR" dirty="0"/>
              <a:t> Delivery Network).</a:t>
            </a:r>
          </a:p>
          <a:p>
            <a:r>
              <a:rPr lang="pt-BR" dirty="0"/>
              <a:t>Veja o exemplo do código com o uso da biblioteca online.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&lt;script </a:t>
            </a:r>
            <a:r>
              <a:rPr lang="pt-BR" dirty="0" err="1"/>
              <a:t>src</a:t>
            </a:r>
            <a:r>
              <a:rPr lang="pt-BR" dirty="0"/>
              <a:t> = "https://ajax.googleapis.com/</a:t>
            </a:r>
            <a:r>
              <a:rPr lang="pt-BR" dirty="0" err="1"/>
              <a:t>ajax</a:t>
            </a:r>
            <a:r>
              <a:rPr lang="pt-BR" dirty="0"/>
              <a:t>/</a:t>
            </a:r>
            <a:r>
              <a:rPr lang="pt-BR" dirty="0" err="1"/>
              <a:t>libs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/3.3.1/jquery.min.js"&gt;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30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D3BA7-8A05-478E-BDD6-33A0FF0B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6F636-80BB-4839-9B66-2AD86B7F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&lt;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&lt;</a:t>
            </a:r>
            <a:r>
              <a:rPr lang="pt-BR" b="1" dirty="0" err="1"/>
              <a:t>head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&lt;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  <a:r>
              <a:rPr lang="pt-BR" b="1" dirty="0" err="1"/>
              <a:t>JQuery</a:t>
            </a:r>
            <a:r>
              <a:rPr lang="pt-BR" b="1" dirty="0"/>
              <a:t>&lt;/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&lt;/</a:t>
            </a:r>
            <a:r>
              <a:rPr lang="pt-BR" b="1" dirty="0" err="1"/>
              <a:t>head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&lt;</a:t>
            </a:r>
            <a:r>
              <a:rPr lang="pt-BR" b="1" dirty="0" err="1"/>
              <a:t>div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	&lt;p&gt;Programação Web&lt;/p&gt;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	&lt;p&gt;</a:t>
            </a:r>
            <a:r>
              <a:rPr lang="pt-BR" b="1" dirty="0" err="1"/>
              <a:t>JavaScript</a:t>
            </a:r>
            <a:r>
              <a:rPr lang="pt-BR" b="1" dirty="0"/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	&lt;p&gt;</a:t>
            </a:r>
            <a:r>
              <a:rPr lang="pt-BR" b="1" dirty="0" err="1"/>
              <a:t>jQuery</a:t>
            </a:r>
            <a:r>
              <a:rPr lang="pt-BR" b="1" dirty="0"/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&lt;/</a:t>
            </a:r>
            <a:r>
              <a:rPr lang="pt-BR" b="1" dirty="0" err="1"/>
              <a:t>div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&lt;/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&lt;/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7F0195-3583-414F-8CC4-E3B91C64B0B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5769" r="869" b="3452"/>
          <a:stretch/>
        </p:blipFill>
        <p:spPr bwMode="auto">
          <a:xfrm>
            <a:off x="6463595" y="1541354"/>
            <a:ext cx="5489866" cy="4916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9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5E5C-4377-457F-8B19-8A686F6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e Seletores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33ED9-6BB6-4E05-963E-FDDF6A38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jQuery</a:t>
            </a:r>
            <a:r>
              <a:rPr lang="pt-BR" dirty="0"/>
              <a:t> tem uma sintaxe bem específica e bem definida, fácil de identificar e se acostumar.</a:t>
            </a:r>
          </a:p>
          <a:p>
            <a:r>
              <a:rPr lang="pt-BR" dirty="0"/>
              <a:t>Veja a sintaxe básica: </a:t>
            </a:r>
            <a:r>
              <a:rPr lang="pt-BR" b="1" dirty="0"/>
              <a:t>$(seletor).ação()</a:t>
            </a:r>
          </a:p>
          <a:p>
            <a:r>
              <a:rPr lang="pt-BR" dirty="0"/>
              <a:t>Onde:</a:t>
            </a:r>
          </a:p>
          <a:p>
            <a:r>
              <a:rPr lang="pt-BR" b="1" dirty="0"/>
              <a:t>$</a:t>
            </a:r>
            <a:r>
              <a:rPr lang="pt-BR" dirty="0"/>
              <a:t> = </a:t>
            </a:r>
            <a:r>
              <a:rPr lang="pt-BR" dirty="0" err="1"/>
              <a:t>jQuery</a:t>
            </a:r>
            <a:r>
              <a:rPr lang="pt-BR" dirty="0"/>
              <a:t> </a:t>
            </a:r>
          </a:p>
          <a:p>
            <a:r>
              <a:rPr lang="pt-BR" b="1" dirty="0"/>
              <a:t>seletor</a:t>
            </a:r>
            <a:r>
              <a:rPr lang="pt-BR" dirty="0"/>
              <a:t> = Elemento que será manipulado </a:t>
            </a:r>
          </a:p>
          <a:p>
            <a:r>
              <a:rPr lang="pt-BR" b="1" dirty="0"/>
              <a:t>ação</a:t>
            </a:r>
            <a:r>
              <a:rPr lang="pt-BR" dirty="0"/>
              <a:t> = Uma ação a ser executada com o elemento (Evento, Função)</a:t>
            </a:r>
          </a:p>
          <a:p>
            <a:r>
              <a:rPr lang="pt-BR" dirty="0"/>
              <a:t>É muito simples a forma de selecionar os elementos pelo </a:t>
            </a:r>
            <a:r>
              <a:rPr lang="pt-BR" dirty="0" err="1"/>
              <a:t>jQuery</a:t>
            </a:r>
            <a:r>
              <a:rPr lang="pt-BR" dirty="0"/>
              <a:t>, podemos selecionar </a:t>
            </a:r>
            <a:r>
              <a:rPr lang="pt-BR" dirty="0" err="1"/>
              <a:t>tags</a:t>
            </a:r>
            <a:r>
              <a:rPr lang="pt-BR" dirty="0"/>
              <a:t> HTML, propriedades CSS e elementos específicos através do ID, observe a tabela a seguir.</a:t>
            </a:r>
          </a:p>
        </p:txBody>
      </p:sp>
    </p:spTree>
    <p:extLst>
      <p:ext uri="{BB962C8B-B14F-4D97-AF65-F5344CB8AC3E}">
        <p14:creationId xmlns:p14="http://schemas.microsoft.com/office/powerpoint/2010/main" val="24316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FE24736-F74F-4D48-8082-16D788B81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304" y="1311608"/>
          <a:ext cx="11529392" cy="4892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639">
                  <a:extLst>
                    <a:ext uri="{9D8B030D-6E8A-4147-A177-3AD203B41FA5}">
                      <a16:colId xmlns:a16="http://schemas.microsoft.com/office/drawing/2014/main" val="479935577"/>
                    </a:ext>
                  </a:extLst>
                </a:gridCol>
                <a:gridCol w="2871048">
                  <a:extLst>
                    <a:ext uri="{9D8B030D-6E8A-4147-A177-3AD203B41FA5}">
                      <a16:colId xmlns:a16="http://schemas.microsoft.com/office/drawing/2014/main" val="3678188108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1945160902"/>
                    </a:ext>
                  </a:extLst>
                </a:gridCol>
                <a:gridCol w="4121427">
                  <a:extLst>
                    <a:ext uri="{9D8B030D-6E8A-4147-A177-3AD203B41FA5}">
                      <a16:colId xmlns:a16="http://schemas.microsoft.com/office/drawing/2014/main" val="2888588657"/>
                    </a:ext>
                  </a:extLst>
                </a:gridCol>
              </a:tblGrid>
              <a:tr h="1056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Tipo de seletor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CSS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 err="1">
                          <a:effectLst/>
                        </a:rPr>
                        <a:t>jQuery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effectLst/>
                        </a:rPr>
                        <a:t>Descrição</a:t>
                      </a:r>
                      <a:endParaRPr lang="pt-BR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extLst>
                  <a:ext uri="{0D108BD9-81ED-4DB2-BD59-A6C34878D82A}">
                    <a16:rowId xmlns:a16="http://schemas.microsoft.com/office/drawing/2014/main" val="3193444629"/>
                  </a:ext>
                </a:extLst>
              </a:tr>
              <a:tr h="783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effectLst/>
                        </a:rPr>
                        <a:t>&lt;tag&gt;</a:t>
                      </a:r>
                      <a:endParaRPr lang="pt-BR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p{ }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$(‘p’)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effectLst/>
                        </a:rPr>
                        <a:t>Seleciona todas as tags &lt;p&gt; do documento.</a:t>
                      </a:r>
                      <a:endParaRPr lang="pt-BR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extLst>
                  <a:ext uri="{0D108BD9-81ED-4DB2-BD59-A6C34878D82A}">
                    <a16:rowId xmlns:a16="http://schemas.microsoft.com/office/drawing/2014/main" val="2708677495"/>
                  </a:ext>
                </a:extLst>
              </a:tr>
              <a:tr h="132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effectLst/>
                        </a:rPr>
                        <a:t>ID</a:t>
                      </a:r>
                      <a:endParaRPr lang="pt-BR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#id_do_elemento{ }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$(‘#</a:t>
                      </a:r>
                      <a:r>
                        <a:rPr lang="pt-BR" sz="2200" dirty="0" err="1">
                          <a:effectLst/>
                        </a:rPr>
                        <a:t>id_do_elemento</a:t>
                      </a:r>
                      <a:r>
                        <a:rPr lang="pt-BR" sz="2200" dirty="0">
                          <a:effectLst/>
                        </a:rPr>
                        <a:t>’)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Selecione um elemento específico no documento, selecione pelo ID.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extLst>
                  <a:ext uri="{0D108BD9-81ED-4DB2-BD59-A6C34878D82A}">
                    <a16:rowId xmlns:a16="http://schemas.microsoft.com/office/drawing/2014/main" val="3705200648"/>
                  </a:ext>
                </a:extLst>
              </a:tr>
              <a:tr h="132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effectLst/>
                        </a:rPr>
                        <a:t>Classe</a:t>
                      </a:r>
                      <a:endParaRPr lang="pt-BR" sz="2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.</a:t>
                      </a:r>
                      <a:r>
                        <a:rPr lang="pt-BR" sz="2200" dirty="0" err="1">
                          <a:effectLst/>
                        </a:rPr>
                        <a:t>nome_da_classe</a:t>
                      </a:r>
                      <a:r>
                        <a:rPr lang="pt-BR" sz="2200" dirty="0">
                          <a:effectLst/>
                        </a:rPr>
                        <a:t>{ }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$(‘.</a:t>
                      </a:r>
                      <a:r>
                        <a:rPr lang="pt-BR" sz="2200" dirty="0" err="1">
                          <a:effectLst/>
                        </a:rPr>
                        <a:t>nome_da_classe</a:t>
                      </a:r>
                      <a:r>
                        <a:rPr lang="pt-BR" sz="2200" dirty="0">
                          <a:effectLst/>
                        </a:rPr>
                        <a:t>’)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Selecione todos os elementos no documento que usem a classe indicada.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15" marR="68115" marT="0" marB="0" anchor="ctr"/>
                </a:tc>
                <a:extLst>
                  <a:ext uri="{0D108BD9-81ED-4DB2-BD59-A6C34878D82A}">
                    <a16:rowId xmlns:a16="http://schemas.microsoft.com/office/drawing/2014/main" val="289912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1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D6050B-422B-4C68-9A30-CDD031FA8648}"/>
</file>

<file path=customXml/itemProps2.xml><?xml version="1.0" encoding="utf-8"?>
<ds:datastoreItem xmlns:ds="http://schemas.openxmlformats.org/officeDocument/2006/customXml" ds:itemID="{8FFCED07-E84E-40F8-B28E-BE0AFFCB7F8F}"/>
</file>

<file path=customXml/itemProps3.xml><?xml version="1.0" encoding="utf-8"?>
<ds:datastoreItem xmlns:ds="http://schemas.openxmlformats.org/officeDocument/2006/customXml" ds:itemID="{DC8BF0D1-F7A4-4A30-9C2D-051E55179967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7841</TotalTime>
  <Words>1492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Íon</vt:lpstr>
      <vt:lpstr>jQuery</vt:lpstr>
      <vt:lpstr>O que é jQuery?</vt:lpstr>
      <vt:lpstr>Baixando a biblioteca jQuery</vt:lpstr>
      <vt:lpstr>Anexando a biblioteca jQuery em suas páginas</vt:lpstr>
      <vt:lpstr>Anexando a biblioteca jQuery em suas páginas</vt:lpstr>
      <vt:lpstr>Apresentação do PowerPoint</vt:lpstr>
      <vt:lpstr>Estrutura do DOM</vt:lpstr>
      <vt:lpstr>Sintaxe e Seletores jQuery</vt:lpstr>
      <vt:lpstr>Apresentação do PowerPoint</vt:lpstr>
      <vt:lpstr>Apresentação do PowerPoint</vt:lpstr>
      <vt:lpstr>Executando código jQuery</vt:lpstr>
      <vt:lpstr>Apresentação do PowerPoint</vt:lpstr>
      <vt:lpstr>Exemplo 2</vt:lpstr>
      <vt:lpstr>Apresentação do PowerPoint</vt:lpstr>
      <vt:lpstr>Apresentação do PowerPoint</vt:lpstr>
      <vt:lpstr>Eventos</vt:lpstr>
      <vt:lpstr>Click </vt:lpstr>
      <vt:lpstr>Exemplo 3 </vt:lpstr>
      <vt:lpstr>Apresentação do PowerPoint</vt:lpstr>
      <vt:lpstr>dblclick</vt:lpstr>
      <vt:lpstr>Exemplo 4</vt:lpstr>
      <vt:lpstr> </vt:lpstr>
      <vt:lpstr>mouseenter e mouseleave</vt:lpstr>
      <vt:lpstr>Exemplo 5</vt:lpstr>
      <vt:lpstr>Apresentação do PowerPoint</vt:lpstr>
      <vt:lpstr>Apresentação do PowerPoint</vt:lpstr>
      <vt:lpstr>Utilizando CSS</vt:lpstr>
      <vt:lpstr>Exemplo 6</vt:lpstr>
      <vt:lpstr>Apresentação do PowerPoint</vt:lpstr>
      <vt:lpstr>Apresentação do PowerPoint</vt:lpstr>
      <vt:lpstr>Desafio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564</cp:revision>
  <dcterms:created xsi:type="dcterms:W3CDTF">2018-10-10T03:51:50Z</dcterms:created>
  <dcterms:modified xsi:type="dcterms:W3CDTF">2020-11-05T18:30:14Z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