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06" r:id="rId3"/>
    <p:sldId id="257" r:id="rId4"/>
    <p:sldId id="258" r:id="rId5"/>
    <p:sldId id="276" r:id="rId6"/>
    <p:sldId id="259" r:id="rId7"/>
    <p:sldId id="275" r:id="rId8"/>
    <p:sldId id="308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328" r:id="rId18"/>
    <p:sldId id="285" r:id="rId19"/>
    <p:sldId id="286" r:id="rId20"/>
    <p:sldId id="309" r:id="rId21"/>
    <p:sldId id="269" r:id="rId22"/>
    <p:sldId id="292" r:id="rId23"/>
    <p:sldId id="310" r:id="rId24"/>
    <p:sldId id="316" r:id="rId25"/>
    <p:sldId id="317" r:id="rId26"/>
    <p:sldId id="318" r:id="rId27"/>
    <p:sldId id="313" r:id="rId28"/>
    <p:sldId id="314" r:id="rId29"/>
    <p:sldId id="261" r:id="rId30"/>
    <p:sldId id="320" r:id="rId31"/>
    <p:sldId id="264" r:id="rId32"/>
    <p:sldId id="322" r:id="rId33"/>
    <p:sldId id="323" r:id="rId34"/>
    <p:sldId id="321" r:id="rId35"/>
    <p:sldId id="265" r:id="rId36"/>
    <p:sldId id="262" r:id="rId37"/>
    <p:sldId id="312" r:id="rId38"/>
    <p:sldId id="303" r:id="rId39"/>
    <p:sldId id="304" r:id="rId40"/>
    <p:sldId id="325" r:id="rId41"/>
    <p:sldId id="324" r:id="rId42"/>
    <p:sldId id="305" r:id="rId43"/>
    <p:sldId id="327" r:id="rId44"/>
    <p:sldId id="271" r:id="rId45"/>
    <p:sldId id="326" r:id="rId46"/>
    <p:sldId id="311" r:id="rId47"/>
    <p:sldId id="329" r:id="rId48"/>
    <p:sldId id="266" r:id="rId49"/>
    <p:sldId id="268" r:id="rId50"/>
    <p:sldId id="267" r:id="rId51"/>
    <p:sldId id="272" r:id="rId52"/>
    <p:sldId id="287" r:id="rId53"/>
    <p:sldId id="288" r:id="rId54"/>
    <p:sldId id="289" r:id="rId55"/>
    <p:sldId id="290" r:id="rId56"/>
    <p:sldId id="291" r:id="rId57"/>
    <p:sldId id="293" r:id="rId58"/>
    <p:sldId id="294" r:id="rId59"/>
    <p:sldId id="296" r:id="rId60"/>
    <p:sldId id="297" r:id="rId61"/>
    <p:sldId id="298" r:id="rId62"/>
    <p:sldId id="299" r:id="rId63"/>
    <p:sldId id="300" r:id="rId64"/>
    <p:sldId id="301" r:id="rId65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5126" autoAdjust="0"/>
  </p:normalViewPr>
  <p:slideViewPr>
    <p:cSldViewPr>
      <p:cViewPr varScale="1">
        <p:scale>
          <a:sx n="77" d="100"/>
          <a:sy n="77" d="100"/>
        </p:scale>
        <p:origin x="972" y="9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36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36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36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2921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800000"/>
            <a:ext cx="2921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800000"/>
            <a:ext cx="2921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90320"/>
            <a:ext cx="2921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4090320"/>
            <a:ext cx="2921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4090320"/>
            <a:ext cx="2921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36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36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36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36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36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36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/>
          <p:nvPr/>
        </p:nvPicPr>
        <p:blipFill>
          <a:blip r:embed="rId14"/>
          <a:stretch/>
        </p:blipFill>
        <p:spPr>
          <a:xfrm>
            <a:off x="720" y="72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36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pt-BR" sz="2600" b="0" strike="noStrike" spc="-1">
                <a:latin typeface="Arial"/>
              </a:rPr>
              <a:t>Clique para editar o formato do texto da estrutura de tópicos</a:t>
            </a:r>
          </a:p>
          <a:p>
            <a:pPr marL="864029" lvl="1" indent="-324011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lang="pt-BR" sz="2600" b="0" strike="noStrike" spc="-1">
                <a:latin typeface="Arial"/>
              </a:rPr>
              <a:t>2.º nível da estrutura de tópicos</a:t>
            </a:r>
          </a:p>
          <a:p>
            <a:pPr marL="1296043" lvl="2" indent="-288010">
              <a:spcAft>
                <a:spcPts val="85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pt-BR" sz="2600" b="0" strike="noStrike" spc="-1">
                <a:latin typeface="Arial"/>
              </a:rPr>
              <a:t>3.º nível da estrutura de tópicos</a:t>
            </a:r>
          </a:p>
          <a:p>
            <a:pPr marL="1728058" lvl="3" indent="-216007">
              <a:spcAft>
                <a:spcPts val="567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lang="pt-BR" sz="2600" b="0" strike="noStrike" spc="-1">
                <a:latin typeface="Arial"/>
              </a:rPr>
              <a:t>4.º nível da estrutura de tópicos</a:t>
            </a:r>
          </a:p>
          <a:p>
            <a:pPr marL="2160072" lvl="4" indent="-216007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pt-BR" sz="2600" b="0" strike="noStrike" spc="-1">
                <a:latin typeface="Arial"/>
              </a:rPr>
              <a:t>5.º nível da estrutura de tópicos</a:t>
            </a:r>
          </a:p>
          <a:p>
            <a:pPr marL="2592086" lvl="5" indent="-216007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pt-BR" sz="2600" b="0" strike="noStrike" spc="-1">
                <a:latin typeface="Arial"/>
              </a:rPr>
              <a:t>6.º nível da estrutura de tópicos</a:t>
            </a:r>
          </a:p>
          <a:p>
            <a:pPr marL="3024101" lvl="6" indent="-216007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pt-BR" sz="2600" b="0" strike="noStrike" spc="-1">
                <a:latin typeface="Arial"/>
              </a:rPr>
              <a:t>7.º nível da estrutura de tópicos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Arial"/>
              </a:rPr>
              <a:t>&lt;data/hora&gt;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pt-BR" sz="1400" b="0" strike="noStrike" spc="-1">
                <a:latin typeface="Arial"/>
              </a:rPr>
              <a:t>&lt;rodapé&gt;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CF64841B-400B-4A03-A3B3-B78C5E27CD6F}" type="slidenum">
              <a:rPr lang="pt-BR" sz="1400" b="0" strike="noStrike" spc="-1">
                <a:latin typeface="Arial"/>
              </a:rPr>
              <a:t>‹nº›</a:t>
            </a:fld>
            <a:endParaRPr lang="pt-BR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>
      <a:lvl1pPr marL="432000" indent="-324000">
        <a:spcAft>
          <a:spcPts val="1417"/>
        </a:spcAft>
        <a:buClr>
          <a:srgbClr val="99CC66"/>
        </a:buClr>
        <a:buSzPct val="45000"/>
        <a:buFont typeface="Wingdings" charset="2"/>
        <a:buChar char=""/>
        <a:defRPr/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mder.ne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tmp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600" spc="-1" dirty="0">
                <a:latin typeface="Arial"/>
              </a:rPr>
              <a:t>Introdução</a:t>
            </a:r>
          </a:p>
        </p:txBody>
      </p:sp>
      <p:sp>
        <p:nvSpPr>
          <p:cNvPr id="43" name="TextShape 2"/>
          <p:cNvSpPr txBox="1"/>
          <p:nvPr/>
        </p:nvSpPr>
        <p:spPr>
          <a:xfrm>
            <a:off x="1688817" y="2123653"/>
            <a:ext cx="6702995" cy="1288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5400" spc="-1" dirty="0">
                <a:latin typeface="Arial"/>
              </a:rPr>
              <a:t>Treinamento de Introdução</a:t>
            </a:r>
          </a:p>
        </p:txBody>
      </p:sp>
      <p:pic>
        <p:nvPicPr>
          <p:cNvPr id="3" name="Imagem 2" descr="Uma imagem contendo placar, relógio&#10;&#10;Descrição gerada automaticamente">
            <a:extLst>
              <a:ext uri="{FF2B5EF4-FFF2-40B4-BE49-F238E27FC236}">
                <a16:creationId xmlns:a16="http://schemas.microsoft.com/office/drawing/2014/main" id="{731139FF-F3C4-4BF6-871E-E9F34C467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710" y="3707832"/>
            <a:ext cx="6349206" cy="29968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600" spc="-1" dirty="0"/>
              <a:t>Instalação do </a:t>
            </a:r>
            <a:r>
              <a:rPr lang="pt-BR" sz="3600" spc="-1" dirty="0" err="1"/>
              <a:t>Git</a:t>
            </a:r>
            <a:r>
              <a:rPr lang="pt-BR" sz="3600" spc="-1" dirty="0"/>
              <a:t> (Windows)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EEEE2F4-9855-43A0-A7DA-096A98821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904" y="1503362"/>
            <a:ext cx="6434658" cy="5303046"/>
          </a:xfrm>
          <a:prstGeom prst="rect">
            <a:avLst/>
          </a:prstGeom>
        </p:spPr>
      </p:pic>
      <p:pic>
        <p:nvPicPr>
          <p:cNvPr id="4" name="Imagem 3" descr="Uma imagem contendo placar&#10;&#10;Descrição gerada automaticamente">
            <a:extLst>
              <a:ext uri="{FF2B5EF4-FFF2-40B4-BE49-F238E27FC236}">
                <a16:creationId xmlns:a16="http://schemas.microsoft.com/office/drawing/2014/main" id="{5990FC04-7D6C-4BD5-A062-BA4DAEC55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64" y="5291220"/>
            <a:ext cx="1513936" cy="178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09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600" spc="-1" dirty="0"/>
              <a:t>Instalação do </a:t>
            </a:r>
            <a:r>
              <a:rPr lang="pt-BR" sz="3600" spc="-1" dirty="0" err="1"/>
              <a:t>Git</a:t>
            </a:r>
            <a:r>
              <a:rPr lang="pt-BR" sz="3600" spc="-1" dirty="0"/>
              <a:t> (Windows)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3FB0F35-9C7F-4E03-B3DC-8E000124B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200" y="1512887"/>
            <a:ext cx="6447365" cy="5291286"/>
          </a:xfrm>
          <a:prstGeom prst="rect">
            <a:avLst/>
          </a:prstGeom>
        </p:spPr>
      </p:pic>
      <p:pic>
        <p:nvPicPr>
          <p:cNvPr id="4" name="Imagem 3" descr="Uma imagem contendo placar&#10;&#10;Descrição gerada automaticamente">
            <a:extLst>
              <a:ext uri="{FF2B5EF4-FFF2-40B4-BE49-F238E27FC236}">
                <a16:creationId xmlns:a16="http://schemas.microsoft.com/office/drawing/2014/main" id="{FCBC6068-88AD-41EE-B637-1648AA81C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64" y="5291220"/>
            <a:ext cx="1513936" cy="178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82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600" spc="-1" dirty="0"/>
              <a:t>Instalação do </a:t>
            </a:r>
            <a:r>
              <a:rPr lang="pt-BR" sz="3600" spc="-1" dirty="0" err="1"/>
              <a:t>Git</a:t>
            </a:r>
            <a:r>
              <a:rPr lang="pt-BR" sz="3600" spc="-1" dirty="0"/>
              <a:t> (Windows)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ED96F2D-4011-4754-9CA6-AA03A41C0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89" y="1517652"/>
            <a:ext cx="6583436" cy="5382327"/>
          </a:xfrm>
          <a:prstGeom prst="rect">
            <a:avLst/>
          </a:prstGeom>
        </p:spPr>
      </p:pic>
      <p:pic>
        <p:nvPicPr>
          <p:cNvPr id="4" name="Imagem 3" descr="Uma imagem contendo placar&#10;&#10;Descrição gerada automaticamente">
            <a:extLst>
              <a:ext uri="{FF2B5EF4-FFF2-40B4-BE49-F238E27FC236}">
                <a16:creationId xmlns:a16="http://schemas.microsoft.com/office/drawing/2014/main" id="{74407390-D250-426B-BC7D-C05CED4FE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64" y="5291220"/>
            <a:ext cx="1513936" cy="178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49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600" spc="-1" dirty="0"/>
              <a:t>Instalação do </a:t>
            </a:r>
            <a:r>
              <a:rPr lang="pt-BR" sz="3600" spc="-1" dirty="0" err="1"/>
              <a:t>Git</a:t>
            </a:r>
            <a:r>
              <a:rPr lang="pt-BR" sz="3600" spc="-1" dirty="0"/>
              <a:t> (Windows)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4B2120E-C329-4032-B6B2-3B3786F85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921" y="1503363"/>
            <a:ext cx="6314454" cy="5159503"/>
          </a:xfrm>
          <a:prstGeom prst="rect">
            <a:avLst/>
          </a:prstGeom>
        </p:spPr>
      </p:pic>
      <p:pic>
        <p:nvPicPr>
          <p:cNvPr id="4" name="Imagem 3" descr="Uma imagem contendo placar&#10;&#10;Descrição gerada automaticamente">
            <a:extLst>
              <a:ext uri="{FF2B5EF4-FFF2-40B4-BE49-F238E27FC236}">
                <a16:creationId xmlns:a16="http://schemas.microsoft.com/office/drawing/2014/main" id="{FF68C076-7C3E-42B5-AB88-55A046C3F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64" y="5291220"/>
            <a:ext cx="1513936" cy="178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99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600" spc="-1" dirty="0"/>
              <a:t>Instalação do </a:t>
            </a:r>
            <a:r>
              <a:rPr lang="pt-BR" sz="3600" spc="-1" dirty="0" err="1"/>
              <a:t>Git</a:t>
            </a:r>
            <a:r>
              <a:rPr lang="pt-BR" sz="3600" spc="-1" dirty="0"/>
              <a:t> (Windows)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7C91FD0-AF9F-4500-B487-D565799C0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75" y="1517650"/>
            <a:ext cx="6565612" cy="5358532"/>
          </a:xfrm>
          <a:prstGeom prst="rect">
            <a:avLst/>
          </a:prstGeom>
        </p:spPr>
      </p:pic>
      <p:pic>
        <p:nvPicPr>
          <p:cNvPr id="4" name="Imagem 3" descr="Uma imagem contendo placar&#10;&#10;Descrição gerada automaticamente">
            <a:extLst>
              <a:ext uri="{FF2B5EF4-FFF2-40B4-BE49-F238E27FC236}">
                <a16:creationId xmlns:a16="http://schemas.microsoft.com/office/drawing/2014/main" id="{0611078C-577D-4835-BE63-B9245EEBE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64" y="5291220"/>
            <a:ext cx="1513936" cy="178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7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600" spc="-1" dirty="0"/>
              <a:t>Instalação do </a:t>
            </a:r>
            <a:r>
              <a:rPr lang="pt-BR" sz="3600" spc="-1" dirty="0" err="1"/>
              <a:t>Git</a:t>
            </a:r>
            <a:r>
              <a:rPr lang="pt-BR" sz="3600" spc="-1" dirty="0"/>
              <a:t> (Windows)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3A93643-1748-4030-957E-023DBD18E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327" y="1576764"/>
            <a:ext cx="6578674" cy="5387707"/>
          </a:xfrm>
          <a:prstGeom prst="rect">
            <a:avLst/>
          </a:prstGeom>
        </p:spPr>
      </p:pic>
      <p:pic>
        <p:nvPicPr>
          <p:cNvPr id="4" name="Imagem 3" descr="Uma imagem contendo placar&#10;&#10;Descrição gerada automaticamente">
            <a:extLst>
              <a:ext uri="{FF2B5EF4-FFF2-40B4-BE49-F238E27FC236}">
                <a16:creationId xmlns:a16="http://schemas.microsoft.com/office/drawing/2014/main" id="{B1CC1F71-D059-44CF-AF08-967A28DCC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64" y="5291220"/>
            <a:ext cx="1513936" cy="178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76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600" spc="-1" dirty="0"/>
              <a:t>Instalação do </a:t>
            </a:r>
            <a:r>
              <a:rPr lang="pt-BR" sz="3600" spc="-1" dirty="0" err="1"/>
              <a:t>Git</a:t>
            </a:r>
            <a:r>
              <a:rPr lang="pt-BR" sz="3600" spc="-1" dirty="0"/>
              <a:t> (Windows)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212A2D8-CF65-4B5A-B2C5-79B2F05CE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91" y="1517652"/>
            <a:ext cx="6588199" cy="5376967"/>
          </a:xfrm>
          <a:prstGeom prst="rect">
            <a:avLst/>
          </a:prstGeom>
        </p:spPr>
      </p:pic>
      <p:pic>
        <p:nvPicPr>
          <p:cNvPr id="4" name="Imagem 3" descr="Uma imagem contendo placar&#10;&#10;Descrição gerada automaticamente">
            <a:extLst>
              <a:ext uri="{FF2B5EF4-FFF2-40B4-BE49-F238E27FC236}">
                <a16:creationId xmlns:a16="http://schemas.microsoft.com/office/drawing/2014/main" id="{C404EA7C-91E6-4A64-AE60-6D85452F6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64" y="5291220"/>
            <a:ext cx="1513936" cy="178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1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2">
            <a:extLst>
              <a:ext uri="{FF2B5EF4-FFF2-40B4-BE49-F238E27FC236}">
                <a16:creationId xmlns:a16="http://schemas.microsoft.com/office/drawing/2014/main" id="{BECA1CEB-F6D9-4EB9-9496-D243DAA4CD38}"/>
              </a:ext>
            </a:extLst>
          </p:cNvPr>
          <p:cNvSpPr txBox="1"/>
          <p:nvPr/>
        </p:nvSpPr>
        <p:spPr>
          <a:xfrm>
            <a:off x="1439912" y="2627709"/>
            <a:ext cx="6702995" cy="1288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5400" spc="-1" dirty="0">
                <a:latin typeface="Arial"/>
              </a:rPr>
              <a:t>Dica de ouro!</a:t>
            </a:r>
          </a:p>
        </p:txBody>
      </p:sp>
    </p:spTree>
    <p:extLst>
      <p:ext uri="{BB962C8B-B14F-4D97-AF65-F5344CB8AC3E}">
        <p14:creationId xmlns:p14="http://schemas.microsoft.com/office/powerpoint/2010/main" val="552137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600" spc="-1" dirty="0">
                <a:latin typeface="Arial"/>
              </a:rPr>
              <a:t>Dica: </a:t>
            </a:r>
          </a:p>
        </p:txBody>
      </p:sp>
      <p:pic>
        <p:nvPicPr>
          <p:cNvPr id="4" name="Imagem 3" descr="Uma imagem contendo placar&#10;&#10;Descrição gerada automaticamente">
            <a:extLst>
              <a:ext uri="{FF2B5EF4-FFF2-40B4-BE49-F238E27FC236}">
                <a16:creationId xmlns:a16="http://schemas.microsoft.com/office/drawing/2014/main" id="{C404EA7C-91E6-4A64-AE60-6D85452F6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64" y="5291220"/>
            <a:ext cx="1513936" cy="178644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4CD4C7A-122D-4437-805B-47415BECE70B}"/>
              </a:ext>
            </a:extLst>
          </p:cNvPr>
          <p:cNvSpPr txBox="1"/>
          <p:nvPr/>
        </p:nvSpPr>
        <p:spPr>
          <a:xfrm>
            <a:off x="791840" y="1907630"/>
            <a:ext cx="7200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Aconselhamos o uso de um outro terminal como uma alternativa ao </a:t>
            </a:r>
            <a:r>
              <a:rPr lang="pt-BR" dirty="0" err="1"/>
              <a:t>GitBash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Sugerimos o uso um terminal chamado “CMDER”.</a:t>
            </a:r>
          </a:p>
          <a:p>
            <a:endParaRPr lang="pt-BR" dirty="0"/>
          </a:p>
          <a:p>
            <a:r>
              <a:rPr lang="pt-BR" dirty="0"/>
              <a:t>Pode-se encontrar o programa disponível para download através do site: </a:t>
            </a:r>
            <a:r>
              <a:rPr lang="pt-BR" dirty="0">
                <a:hlinkClick r:id="rId3"/>
              </a:rPr>
              <a:t>https://cmder.net/</a:t>
            </a:r>
            <a:endParaRPr lang="pt-BR" dirty="0"/>
          </a:p>
          <a:p>
            <a:endParaRPr lang="pt-BR" dirty="0"/>
          </a:p>
          <a:p>
            <a:r>
              <a:rPr lang="pt-BR" dirty="0"/>
              <a:t>Faça o download da versão completa do arquivo e siga os passos abaixo:</a:t>
            </a:r>
          </a:p>
          <a:p>
            <a:endParaRPr lang="pt-BR" dirty="0"/>
          </a:p>
          <a:p>
            <a:r>
              <a:rPr lang="pt-BR" dirty="0"/>
              <a:t>1 - Descompacte o arquivo .zip</a:t>
            </a:r>
          </a:p>
          <a:p>
            <a:endParaRPr lang="pt-BR" dirty="0"/>
          </a:p>
          <a:p>
            <a:r>
              <a:rPr lang="pt-BR" dirty="0"/>
              <a:t>2 - (opcional) Coloque seus próprios arquivos executáveis ​​na pasta bin para serem injetados no PATH.</a:t>
            </a:r>
          </a:p>
          <a:p>
            <a:endParaRPr lang="pt-BR" dirty="0"/>
          </a:p>
          <a:p>
            <a:r>
              <a:rPr lang="pt-BR" dirty="0"/>
              <a:t>3 - Executar </a:t>
            </a:r>
            <a:r>
              <a:rPr lang="pt-BR" dirty="0" err="1"/>
              <a:t>Cmder</a:t>
            </a:r>
            <a:r>
              <a:rPr lang="pt-BR" dirty="0"/>
              <a:t> (Cmder.exe) </a:t>
            </a:r>
          </a:p>
        </p:txBody>
      </p:sp>
    </p:spTree>
    <p:extLst>
      <p:ext uri="{BB962C8B-B14F-4D97-AF65-F5344CB8AC3E}">
        <p14:creationId xmlns:p14="http://schemas.microsoft.com/office/powerpoint/2010/main" val="4115010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600" spc="-1" dirty="0">
                <a:latin typeface="Arial"/>
              </a:rPr>
              <a:t>Dica:</a:t>
            </a:r>
          </a:p>
        </p:txBody>
      </p:sp>
      <p:pic>
        <p:nvPicPr>
          <p:cNvPr id="4" name="Imagem 3" descr="Uma imagem contendo placar&#10;&#10;Descrição gerada automaticamente">
            <a:extLst>
              <a:ext uri="{FF2B5EF4-FFF2-40B4-BE49-F238E27FC236}">
                <a16:creationId xmlns:a16="http://schemas.microsoft.com/office/drawing/2014/main" id="{C404EA7C-91E6-4A64-AE60-6D85452F6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64" y="5291220"/>
            <a:ext cx="1513936" cy="178644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294311D-5FE8-4B5E-B2E9-5BCCA9179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324" y="1429042"/>
            <a:ext cx="6812122" cy="564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7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2">
            <a:extLst>
              <a:ext uri="{FF2B5EF4-FFF2-40B4-BE49-F238E27FC236}">
                <a16:creationId xmlns:a16="http://schemas.microsoft.com/office/drawing/2014/main" id="{BECA1CEB-F6D9-4EB9-9496-D243DAA4CD38}"/>
              </a:ext>
            </a:extLst>
          </p:cNvPr>
          <p:cNvSpPr txBox="1"/>
          <p:nvPr/>
        </p:nvSpPr>
        <p:spPr>
          <a:xfrm>
            <a:off x="1688817" y="2123653"/>
            <a:ext cx="6702995" cy="1288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5400" spc="-1" dirty="0">
                <a:latin typeface="Arial"/>
              </a:rPr>
              <a:t>O que é e onde baixar o GIT</a:t>
            </a:r>
          </a:p>
        </p:txBody>
      </p:sp>
    </p:spTree>
    <p:extLst>
      <p:ext uri="{BB962C8B-B14F-4D97-AF65-F5344CB8AC3E}">
        <p14:creationId xmlns:p14="http://schemas.microsoft.com/office/powerpoint/2010/main" val="2597937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2">
            <a:extLst>
              <a:ext uri="{FF2B5EF4-FFF2-40B4-BE49-F238E27FC236}">
                <a16:creationId xmlns:a16="http://schemas.microsoft.com/office/drawing/2014/main" id="{BECA1CEB-F6D9-4EB9-9496-D243DAA4CD38}"/>
              </a:ext>
            </a:extLst>
          </p:cNvPr>
          <p:cNvSpPr txBox="1"/>
          <p:nvPr/>
        </p:nvSpPr>
        <p:spPr>
          <a:xfrm>
            <a:off x="1688817" y="2123653"/>
            <a:ext cx="6702995" cy="1288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5400" spc="-1" dirty="0">
                <a:latin typeface="Arial"/>
              </a:rPr>
              <a:t>O que é e </a:t>
            </a:r>
            <a:r>
              <a:rPr lang="pt-BR" sz="5400" spc="-1" dirty="0" err="1">
                <a:latin typeface="Arial"/>
              </a:rPr>
              <a:t>Github</a:t>
            </a:r>
            <a:endParaRPr lang="pt-BR" sz="5400" spc="-1" dirty="0">
              <a:latin typeface="Arial"/>
            </a:endParaRPr>
          </a:p>
          <a:p>
            <a:pPr algn="ctr"/>
            <a:r>
              <a:rPr lang="pt-BR" sz="5400" spc="-1" dirty="0">
                <a:latin typeface="Arial"/>
              </a:rPr>
              <a:t>Criando sua conta</a:t>
            </a:r>
          </a:p>
        </p:txBody>
      </p:sp>
    </p:spTree>
    <p:extLst>
      <p:ext uri="{BB962C8B-B14F-4D97-AF65-F5344CB8AC3E}">
        <p14:creationId xmlns:p14="http://schemas.microsoft.com/office/powerpoint/2010/main" val="1559236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576000"/>
            <a:ext cx="856876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spc="-1" dirty="0" err="1">
                <a:latin typeface="Arial"/>
              </a:rPr>
              <a:t>Visão</a:t>
            </a:r>
            <a:r>
              <a:rPr lang="en-US" sz="3600" spc="-1" dirty="0">
                <a:latin typeface="Arial"/>
              </a:rPr>
              <a:t> </a:t>
            </a:r>
            <a:r>
              <a:rPr lang="en-US" sz="3600" spc="-1" dirty="0" err="1">
                <a:latin typeface="Arial"/>
              </a:rPr>
              <a:t>Geral</a:t>
            </a:r>
            <a:r>
              <a:rPr lang="en-US" sz="3600" spc="-1" dirty="0">
                <a:latin typeface="Arial"/>
              </a:rPr>
              <a:t> do </a:t>
            </a:r>
            <a:r>
              <a:rPr lang="en-US" sz="3600" spc="-1" dirty="0" err="1">
                <a:latin typeface="Arial"/>
              </a:rPr>
              <a:t>Github</a:t>
            </a:r>
            <a:endParaRPr lang="pt-BR" sz="3600" spc="-1" dirty="0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11437" y="2627709"/>
            <a:ext cx="9072000" cy="33443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571519" indent="-571519">
              <a:buFont typeface="Arial" pitchFamily="34" charset="0"/>
              <a:buChar char="•"/>
            </a:pPr>
            <a:r>
              <a:rPr lang="en-US" sz="2800" spc="-1" dirty="0">
                <a:latin typeface="Arial"/>
              </a:rPr>
              <a:t>É um </a:t>
            </a:r>
            <a:r>
              <a:rPr lang="en-US" sz="2800" spc="-1" dirty="0" err="1">
                <a:latin typeface="Arial"/>
              </a:rPr>
              <a:t>serviço</a:t>
            </a:r>
            <a:r>
              <a:rPr lang="en-US" sz="2800" spc="-1" dirty="0">
                <a:latin typeface="Arial"/>
              </a:rPr>
              <a:t> de </a:t>
            </a:r>
            <a:r>
              <a:rPr lang="en-US" sz="2800" spc="-1" dirty="0" err="1">
                <a:latin typeface="Arial"/>
              </a:rPr>
              <a:t>armazenamento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remoto</a:t>
            </a:r>
            <a:r>
              <a:rPr lang="en-US" sz="2800" spc="-1" dirty="0">
                <a:latin typeface="Arial"/>
              </a:rPr>
              <a:t> de </a:t>
            </a:r>
            <a:r>
              <a:rPr lang="en-US" sz="2800" spc="-1" dirty="0" err="1">
                <a:latin typeface="Arial"/>
              </a:rPr>
              <a:t>repositórios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Git</a:t>
            </a:r>
            <a:endParaRPr lang="en-US" sz="2800" spc="-1" dirty="0">
              <a:latin typeface="Arial"/>
            </a:endParaRPr>
          </a:p>
          <a:p>
            <a:pPr marL="571519" indent="-571519">
              <a:buFont typeface="Arial" pitchFamily="34" charset="0"/>
              <a:buChar char="•"/>
            </a:pPr>
            <a:r>
              <a:rPr lang="en-US" sz="2800" spc="-1" dirty="0">
                <a:latin typeface="Arial"/>
              </a:rPr>
              <a:t>Interface com </a:t>
            </a:r>
            <a:r>
              <a:rPr lang="en-US" sz="2800" spc="-1" dirty="0" err="1">
                <a:latin typeface="Arial"/>
              </a:rPr>
              <a:t>usuário</a:t>
            </a:r>
            <a:r>
              <a:rPr lang="en-US" sz="2800" spc="-1" dirty="0">
                <a:latin typeface="Arial"/>
              </a:rPr>
              <a:t> via web</a:t>
            </a:r>
          </a:p>
          <a:p>
            <a:pPr marL="571519" indent="-571519">
              <a:buFont typeface="Arial" pitchFamily="34" charset="0"/>
              <a:buChar char="•"/>
            </a:pPr>
            <a:r>
              <a:rPr lang="en-US" sz="2800" spc="-1" dirty="0" err="1">
                <a:latin typeface="Arial"/>
              </a:rPr>
              <a:t>Padrão</a:t>
            </a:r>
            <a:r>
              <a:rPr lang="en-US" sz="2800" spc="-1" dirty="0">
                <a:latin typeface="Arial"/>
              </a:rPr>
              <a:t> da </a:t>
            </a:r>
            <a:r>
              <a:rPr lang="en-US" sz="2800" spc="-1" dirty="0" err="1">
                <a:latin typeface="Arial"/>
              </a:rPr>
              <a:t>industria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para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armazenamento</a:t>
            </a:r>
            <a:r>
              <a:rPr lang="en-US" sz="2800" spc="-1" dirty="0">
                <a:latin typeface="Arial"/>
              </a:rPr>
              <a:t> de </a:t>
            </a:r>
            <a:r>
              <a:rPr lang="en-US" sz="2800" spc="-1" dirty="0" err="1">
                <a:latin typeface="Arial"/>
              </a:rPr>
              <a:t>projetos</a:t>
            </a:r>
            <a:r>
              <a:rPr lang="en-US" sz="2800" spc="-1" dirty="0">
                <a:latin typeface="Arial"/>
              </a:rPr>
              <a:t> de </a:t>
            </a:r>
            <a:r>
              <a:rPr lang="en-US" sz="2800" spc="-1" dirty="0" err="1">
                <a:latin typeface="Arial"/>
              </a:rPr>
              <a:t>código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aberto</a:t>
            </a:r>
            <a:endParaRPr lang="en-US" sz="2800" spc="-1" dirty="0">
              <a:latin typeface="Arial"/>
            </a:endParaRPr>
          </a:p>
          <a:p>
            <a:pPr marL="571519" indent="-571519">
              <a:buFont typeface="Arial" pitchFamily="34" charset="0"/>
              <a:buChar char="•"/>
            </a:pPr>
            <a:r>
              <a:rPr lang="en-US" sz="2800" spc="-1" dirty="0" err="1">
                <a:latin typeface="Arial"/>
              </a:rPr>
              <a:t>Maior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hospedeiro</a:t>
            </a:r>
            <a:r>
              <a:rPr lang="en-US" sz="2800" spc="-1" dirty="0">
                <a:latin typeface="Arial"/>
              </a:rPr>
              <a:t> de </a:t>
            </a:r>
            <a:r>
              <a:rPr lang="en-US" sz="2800" spc="-1" dirty="0" err="1">
                <a:latin typeface="Arial"/>
              </a:rPr>
              <a:t>código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fonte</a:t>
            </a:r>
            <a:r>
              <a:rPr lang="en-US" sz="2800" spc="-1" dirty="0">
                <a:latin typeface="Arial"/>
              </a:rPr>
              <a:t> do </a:t>
            </a:r>
            <a:r>
              <a:rPr lang="en-US" sz="2800" spc="-1" dirty="0" err="1">
                <a:latin typeface="Arial"/>
              </a:rPr>
              <a:t>mundo</a:t>
            </a:r>
            <a:endParaRPr lang="en-US" sz="2800" spc="-1" dirty="0">
              <a:latin typeface="Arial"/>
            </a:endParaRPr>
          </a:p>
          <a:p>
            <a:pPr marL="571519" indent="-571519">
              <a:buFont typeface="Arial" pitchFamily="34" charset="0"/>
              <a:buChar char="•"/>
            </a:pPr>
            <a:r>
              <a:rPr lang="en-US" sz="2800" spc="-1" dirty="0" err="1">
                <a:latin typeface="Arial"/>
              </a:rPr>
              <a:t>Planos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pagos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para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repositórios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privados</a:t>
            </a:r>
            <a:endParaRPr lang="en-US" sz="2800" spc="-1" dirty="0">
              <a:latin typeface="Arial"/>
            </a:endParaRPr>
          </a:p>
          <a:p>
            <a:pPr marL="571519" indent="-571519">
              <a:buFont typeface="Arial" pitchFamily="34" charset="0"/>
              <a:buChar char="•"/>
            </a:pPr>
            <a:r>
              <a:rPr lang="en-US" sz="2800" spc="-1" dirty="0">
                <a:latin typeface="Arial"/>
              </a:rPr>
              <a:t>É </a:t>
            </a:r>
            <a:r>
              <a:rPr lang="en-US" sz="2800" spc="-1" dirty="0" err="1">
                <a:latin typeface="Arial"/>
              </a:rPr>
              <a:t>uma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rede</a:t>
            </a:r>
            <a:r>
              <a:rPr lang="en-US" sz="2800" spc="-1" dirty="0">
                <a:latin typeface="Arial"/>
              </a:rPr>
              <a:t> social de </a:t>
            </a:r>
            <a:r>
              <a:rPr lang="en-US" sz="2800" spc="-1" dirty="0" err="1">
                <a:latin typeface="Arial"/>
              </a:rPr>
              <a:t>repositórios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Git</a:t>
            </a:r>
            <a:r>
              <a:rPr lang="en-US" sz="2800" spc="-1" dirty="0">
                <a:latin typeface="Arial"/>
              </a:rPr>
              <a:t>.</a:t>
            </a:r>
          </a:p>
          <a:p>
            <a:endParaRPr lang="en-US" sz="2800" spc="-1" dirty="0">
              <a:latin typeface="Arial"/>
            </a:endParaRPr>
          </a:p>
          <a:p>
            <a:r>
              <a:rPr lang="en-US" sz="2800" i="1" spc="-1" dirty="0" err="1">
                <a:latin typeface="Arial"/>
              </a:rPr>
              <a:t>Dica</a:t>
            </a:r>
            <a:r>
              <a:rPr lang="en-US" sz="2800" i="1" spc="-1" dirty="0">
                <a:latin typeface="Arial"/>
              </a:rPr>
              <a:t>: </a:t>
            </a:r>
            <a:r>
              <a:rPr lang="en-US" sz="2800" i="1" spc="-1" dirty="0" err="1">
                <a:latin typeface="Arial"/>
              </a:rPr>
              <a:t>Melhora</a:t>
            </a:r>
            <a:r>
              <a:rPr lang="en-US" sz="2800" i="1" spc="-1" dirty="0">
                <a:latin typeface="Arial"/>
              </a:rPr>
              <a:t> </a:t>
            </a:r>
            <a:r>
              <a:rPr lang="en-US" sz="2800" i="1" spc="-1" dirty="0" err="1">
                <a:latin typeface="Arial"/>
              </a:rPr>
              <a:t>sua</a:t>
            </a:r>
            <a:r>
              <a:rPr lang="en-US" sz="2800" i="1" spc="-1" dirty="0">
                <a:latin typeface="Arial"/>
              </a:rPr>
              <a:t> </a:t>
            </a:r>
            <a:r>
              <a:rPr lang="en-US" sz="2800" i="1" spc="-1" dirty="0" err="1">
                <a:latin typeface="Arial"/>
              </a:rPr>
              <a:t>visibilidade</a:t>
            </a:r>
            <a:r>
              <a:rPr lang="en-US" sz="2800" i="1" spc="-1" dirty="0">
                <a:latin typeface="Arial"/>
              </a:rPr>
              <a:t> com as </a:t>
            </a:r>
          </a:p>
          <a:p>
            <a:r>
              <a:rPr lang="en-US" sz="2800" i="1" spc="-1" dirty="0" err="1">
                <a:latin typeface="Arial"/>
              </a:rPr>
              <a:t>empresas</a:t>
            </a:r>
            <a:r>
              <a:rPr lang="en-US" sz="2800" i="1" spc="-1" dirty="0">
                <a:latin typeface="Arial"/>
              </a:rPr>
              <a:t> e as </a:t>
            </a:r>
            <a:r>
              <a:rPr lang="en-US" sz="2800" i="1" spc="-1" dirty="0" err="1">
                <a:latin typeface="Arial"/>
              </a:rPr>
              <a:t>comunidades</a:t>
            </a:r>
            <a:r>
              <a:rPr lang="en-US" sz="2800" i="1" spc="-1" dirty="0">
                <a:latin typeface="Arial"/>
              </a:rPr>
              <a:t> </a:t>
            </a:r>
            <a:r>
              <a:rPr lang="en-US" sz="2800" i="1" spc="-1" dirty="0" err="1">
                <a:latin typeface="Arial"/>
              </a:rPr>
              <a:t>devs</a:t>
            </a:r>
            <a:r>
              <a:rPr lang="en-US" sz="2800" i="1" spc="-1" dirty="0">
                <a:latin typeface="Arial"/>
              </a:rPr>
              <a:t>, </a:t>
            </a:r>
            <a:r>
              <a:rPr lang="en-US" sz="2800" i="1" spc="-1" dirty="0" err="1">
                <a:latin typeface="Arial"/>
              </a:rPr>
              <a:t>além</a:t>
            </a:r>
            <a:r>
              <a:rPr lang="en-US" sz="2800" i="1" spc="-1" dirty="0">
                <a:latin typeface="Arial"/>
              </a:rPr>
              <a:t> de</a:t>
            </a:r>
          </a:p>
          <a:p>
            <a:r>
              <a:rPr lang="en-US" sz="2800" i="1" spc="-1" dirty="0" err="1">
                <a:latin typeface="Arial"/>
              </a:rPr>
              <a:t>agregar</a:t>
            </a:r>
            <a:r>
              <a:rPr lang="en-US" sz="2800" i="1" spc="-1" dirty="0">
                <a:latin typeface="Arial"/>
              </a:rPr>
              <a:t> </a:t>
            </a:r>
            <a:r>
              <a:rPr lang="en-US" sz="2800" i="1" spc="-1" dirty="0" err="1">
                <a:latin typeface="Arial"/>
              </a:rPr>
              <a:t>muito</a:t>
            </a:r>
            <a:r>
              <a:rPr lang="en-US" sz="2800" i="1" spc="-1" dirty="0">
                <a:latin typeface="Arial"/>
              </a:rPr>
              <a:t> no </a:t>
            </a:r>
            <a:r>
              <a:rPr lang="en-US" sz="2800" i="1" spc="-1" dirty="0" err="1">
                <a:latin typeface="Arial"/>
              </a:rPr>
              <a:t>seu</a:t>
            </a:r>
            <a:r>
              <a:rPr lang="en-US" sz="2800" i="1" spc="-1" dirty="0">
                <a:latin typeface="Arial"/>
              </a:rPr>
              <a:t> </a:t>
            </a:r>
            <a:r>
              <a:rPr lang="en-US" sz="2800" i="1" spc="-1" dirty="0" err="1">
                <a:latin typeface="Arial"/>
              </a:rPr>
              <a:t>currículo</a:t>
            </a:r>
            <a:r>
              <a:rPr lang="en-US" sz="2800" i="1" spc="-1" dirty="0">
                <a:latin typeface="Arial"/>
              </a:rPr>
              <a:t>!</a:t>
            </a:r>
          </a:p>
        </p:txBody>
      </p:sp>
      <p:pic>
        <p:nvPicPr>
          <p:cNvPr id="3" name="Imagem 2" descr="Uma imagem contendo desenho&#10;&#10;Descrição gerada automaticamente">
            <a:extLst>
              <a:ext uri="{FF2B5EF4-FFF2-40B4-BE49-F238E27FC236}">
                <a16:creationId xmlns:a16="http://schemas.microsoft.com/office/drawing/2014/main" id="{13E209C9-EA13-4317-A508-AE022D901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822" y="5302044"/>
            <a:ext cx="1629881" cy="19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95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576000"/>
            <a:ext cx="856876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spc="-1" dirty="0">
                <a:latin typeface="Arial"/>
              </a:rPr>
              <a:t>Hora de </a:t>
            </a:r>
            <a:r>
              <a:rPr lang="en-US" sz="3600" spc="-1" dirty="0" err="1">
                <a:latin typeface="Arial"/>
              </a:rPr>
              <a:t>criar</a:t>
            </a:r>
            <a:r>
              <a:rPr lang="en-US" sz="3600" spc="-1" dirty="0">
                <a:latin typeface="Arial"/>
              </a:rPr>
              <a:t> </a:t>
            </a:r>
            <a:r>
              <a:rPr lang="en-US" sz="3600" spc="-1" dirty="0" err="1">
                <a:latin typeface="Arial"/>
              </a:rPr>
              <a:t>nossa</a:t>
            </a:r>
            <a:r>
              <a:rPr lang="en-US" sz="3600" spc="-1" dirty="0">
                <a:latin typeface="Arial"/>
              </a:rPr>
              <a:t> </a:t>
            </a:r>
            <a:r>
              <a:rPr lang="en-US" sz="3600" spc="-1" dirty="0" err="1">
                <a:latin typeface="Arial"/>
              </a:rPr>
              <a:t>conta</a:t>
            </a:r>
            <a:endParaRPr lang="pt-BR" sz="3600" spc="-1" dirty="0"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8FC7533-F318-4658-9FE5-8C3DA8688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24" y="1934948"/>
            <a:ext cx="8257820" cy="4235631"/>
          </a:xfrm>
          <a:prstGeom prst="rect">
            <a:avLst/>
          </a:prstGeom>
        </p:spPr>
      </p:pic>
      <p:pic>
        <p:nvPicPr>
          <p:cNvPr id="3" name="Imagem 2" descr="Uma imagem contendo desenho&#10;&#10;Descrição gerada automaticamente">
            <a:extLst>
              <a:ext uri="{FF2B5EF4-FFF2-40B4-BE49-F238E27FC236}">
                <a16:creationId xmlns:a16="http://schemas.microsoft.com/office/drawing/2014/main" id="{13E209C9-EA13-4317-A508-AE022D901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658" y="5292005"/>
            <a:ext cx="1629881" cy="19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05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2">
            <a:extLst>
              <a:ext uri="{FF2B5EF4-FFF2-40B4-BE49-F238E27FC236}">
                <a16:creationId xmlns:a16="http://schemas.microsoft.com/office/drawing/2014/main" id="{BECA1CEB-F6D9-4EB9-9496-D243DAA4CD38}"/>
              </a:ext>
            </a:extLst>
          </p:cNvPr>
          <p:cNvSpPr txBox="1"/>
          <p:nvPr/>
        </p:nvSpPr>
        <p:spPr>
          <a:xfrm>
            <a:off x="1688817" y="2123653"/>
            <a:ext cx="6702995" cy="1288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5400" spc="-1" dirty="0">
                <a:latin typeface="Arial"/>
              </a:rPr>
              <a:t>Vinculando o </a:t>
            </a:r>
            <a:r>
              <a:rPr lang="pt-BR" sz="5400" spc="-1" dirty="0" err="1">
                <a:latin typeface="Arial"/>
              </a:rPr>
              <a:t>Github</a:t>
            </a:r>
            <a:r>
              <a:rPr lang="pt-BR" sz="5400" spc="-1" dirty="0">
                <a:latin typeface="Arial"/>
              </a:rPr>
              <a:t> ao </a:t>
            </a:r>
            <a:r>
              <a:rPr lang="pt-BR" sz="5400" spc="-1" dirty="0" err="1">
                <a:latin typeface="Arial"/>
              </a:rPr>
              <a:t>git</a:t>
            </a:r>
            <a:r>
              <a:rPr lang="pt-BR" sz="5400" spc="-1" dirty="0">
                <a:latin typeface="Arial"/>
              </a:rPr>
              <a:t> do seu PC</a:t>
            </a:r>
          </a:p>
        </p:txBody>
      </p:sp>
    </p:spTree>
    <p:extLst>
      <p:ext uri="{BB962C8B-B14F-4D97-AF65-F5344CB8AC3E}">
        <p14:creationId xmlns:p14="http://schemas.microsoft.com/office/powerpoint/2010/main" val="3056177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spc="-1" dirty="0" err="1">
                <a:latin typeface="Arial"/>
              </a:rPr>
              <a:t>Vinculando</a:t>
            </a:r>
            <a:r>
              <a:rPr lang="en-US" sz="3600" spc="-1" dirty="0">
                <a:latin typeface="Arial"/>
              </a:rPr>
              <a:t> </a:t>
            </a:r>
            <a:r>
              <a:rPr lang="en-US" sz="3600" spc="-1" dirty="0" err="1">
                <a:latin typeface="Arial"/>
              </a:rPr>
              <a:t>ao</a:t>
            </a:r>
            <a:r>
              <a:rPr lang="en-US" sz="3600" spc="-1" dirty="0">
                <a:latin typeface="Arial"/>
              </a:rPr>
              <a:t> </a:t>
            </a:r>
            <a:r>
              <a:rPr lang="en-US" sz="3600" spc="-1" dirty="0" err="1">
                <a:latin typeface="Arial"/>
              </a:rPr>
              <a:t>Github</a:t>
            </a:r>
            <a:endParaRPr lang="pt-BR" sz="3600" spc="-1" dirty="0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647824" y="1979637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514367" indent="-514367">
              <a:buAutoNum type="arabicParenR"/>
            </a:pPr>
            <a:r>
              <a:rPr lang="pt-BR" sz="2400" spc="-1" dirty="0">
                <a:latin typeface="Arial"/>
              </a:rPr>
              <a:t>Abra o </a:t>
            </a:r>
            <a:r>
              <a:rPr lang="pt-BR" sz="2400" spc="-1" dirty="0" err="1">
                <a:latin typeface="Arial"/>
              </a:rPr>
              <a:t>cmder</a:t>
            </a:r>
            <a:r>
              <a:rPr lang="pt-BR" sz="2400" spc="-1" dirty="0">
                <a:latin typeface="Arial"/>
              </a:rPr>
              <a:t> (Ou terminal que estiver utilizando o </a:t>
            </a:r>
            <a:r>
              <a:rPr lang="pt-BR" sz="2400" spc="-1" dirty="0" err="1">
                <a:latin typeface="Arial"/>
              </a:rPr>
              <a:t>Git</a:t>
            </a:r>
            <a:r>
              <a:rPr lang="pt-BR" sz="2400" spc="-1" dirty="0">
                <a:latin typeface="Arial"/>
              </a:rPr>
              <a:t>)</a:t>
            </a:r>
          </a:p>
          <a:p>
            <a:r>
              <a:rPr lang="en-US" sz="2400" spc="-1" dirty="0">
                <a:latin typeface="Arial"/>
              </a:rPr>
              <a:t>3)   </a:t>
            </a:r>
            <a:r>
              <a:rPr lang="en-US" sz="2400" spc="-1" dirty="0" err="1">
                <a:latin typeface="Arial"/>
              </a:rPr>
              <a:t>Defina</a:t>
            </a:r>
            <a:r>
              <a:rPr lang="en-US" sz="2400" spc="-1" dirty="0">
                <a:latin typeface="Arial"/>
              </a:rPr>
              <a:t> para o Git </a:t>
            </a:r>
            <a:r>
              <a:rPr lang="en-US" sz="2400" spc="-1" dirty="0" err="1">
                <a:latin typeface="Arial"/>
              </a:rPr>
              <a:t>quem</a:t>
            </a:r>
            <a:r>
              <a:rPr lang="en-US" sz="2400" spc="-1" dirty="0">
                <a:latin typeface="Arial"/>
              </a:rPr>
              <a:t> voce é:</a:t>
            </a:r>
          </a:p>
          <a:p>
            <a:pPr lvl="1"/>
            <a:r>
              <a:rPr lang="en-US" sz="2400" b="1" spc="-1" dirty="0">
                <a:latin typeface="Arial"/>
              </a:rPr>
              <a:t> git config --global user.name “</a:t>
            </a:r>
            <a:r>
              <a:rPr lang="en-US" sz="2400" b="1" spc="-1" dirty="0" err="1">
                <a:latin typeface="Arial"/>
              </a:rPr>
              <a:t>Seu</a:t>
            </a:r>
            <a:r>
              <a:rPr lang="en-US" sz="2400" b="1" spc="-1" dirty="0">
                <a:latin typeface="Arial"/>
              </a:rPr>
              <a:t> </a:t>
            </a:r>
            <a:r>
              <a:rPr lang="en-US" sz="2400" b="1" spc="-1" dirty="0" err="1">
                <a:latin typeface="Arial"/>
              </a:rPr>
              <a:t>nome</a:t>
            </a:r>
            <a:r>
              <a:rPr lang="en-US" sz="2400" b="1" spc="-1" dirty="0">
                <a:latin typeface="Arial"/>
              </a:rPr>
              <a:t>”</a:t>
            </a:r>
          </a:p>
          <a:p>
            <a:pPr lvl="1"/>
            <a:r>
              <a:rPr lang="en-US" sz="2400" b="1" spc="-1" dirty="0">
                <a:latin typeface="Arial"/>
              </a:rPr>
              <a:t> git config --global </a:t>
            </a:r>
            <a:r>
              <a:rPr lang="en-US" sz="2400" b="1" spc="-1" dirty="0" err="1">
                <a:latin typeface="Arial"/>
              </a:rPr>
              <a:t>user.email</a:t>
            </a:r>
            <a:r>
              <a:rPr lang="en-US" sz="2400" b="1" spc="-1" dirty="0">
                <a:latin typeface="Arial"/>
              </a:rPr>
              <a:t> “</a:t>
            </a:r>
            <a:r>
              <a:rPr lang="en-US" sz="2400" b="1" spc="-1" dirty="0" err="1">
                <a:latin typeface="Arial"/>
              </a:rPr>
              <a:t>Seu</a:t>
            </a:r>
            <a:r>
              <a:rPr lang="en-US" sz="2400" b="1" spc="-1" dirty="0">
                <a:latin typeface="Arial"/>
              </a:rPr>
              <a:t> Email”</a:t>
            </a:r>
          </a:p>
          <a:p>
            <a:endParaRPr lang="en-US" sz="2400" spc="-1" dirty="0">
              <a:latin typeface="Arial"/>
            </a:endParaRPr>
          </a:p>
          <a:p>
            <a:r>
              <a:rPr lang="en-US" sz="2400" spc="-1" dirty="0">
                <a:solidFill>
                  <a:srgbClr val="FF0000"/>
                </a:solidFill>
                <a:latin typeface="Arial"/>
              </a:rPr>
              <a:t>ATENÇÃO: é </a:t>
            </a:r>
            <a:r>
              <a:rPr lang="en-US" sz="2400" spc="-1" dirty="0" err="1">
                <a:solidFill>
                  <a:srgbClr val="FF0000"/>
                </a:solidFill>
                <a:latin typeface="Arial"/>
              </a:rPr>
              <a:t>importante</a:t>
            </a:r>
            <a:r>
              <a:rPr lang="en-US" sz="2400" spc="-1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FF0000"/>
                </a:solidFill>
                <a:latin typeface="Arial"/>
              </a:rPr>
              <a:t>você</a:t>
            </a:r>
            <a:r>
              <a:rPr lang="en-US" sz="2400" spc="-1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FF0000"/>
                </a:solidFill>
                <a:latin typeface="Arial"/>
              </a:rPr>
              <a:t>colocar</a:t>
            </a:r>
            <a:r>
              <a:rPr lang="en-US" sz="2400" spc="-1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FF0000"/>
                </a:solidFill>
                <a:latin typeface="Arial"/>
              </a:rPr>
              <a:t>os</a:t>
            </a:r>
            <a:r>
              <a:rPr lang="en-US" sz="2400" spc="-1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FF0000"/>
                </a:solidFill>
                <a:latin typeface="Arial"/>
              </a:rPr>
              <a:t>mesmos</a:t>
            </a:r>
            <a:r>
              <a:rPr lang="en-US" sz="2400" spc="-1" dirty="0">
                <a:solidFill>
                  <a:srgbClr val="FF0000"/>
                </a:solidFill>
                <a:latin typeface="Arial"/>
              </a:rPr>
              <a:t> dados que </a:t>
            </a:r>
            <a:r>
              <a:rPr lang="en-US" sz="2400" spc="-1" dirty="0" err="1">
                <a:solidFill>
                  <a:srgbClr val="FF0000"/>
                </a:solidFill>
                <a:latin typeface="Arial"/>
              </a:rPr>
              <a:t>você</a:t>
            </a:r>
            <a:r>
              <a:rPr lang="en-US" sz="2400" spc="-1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FF0000"/>
                </a:solidFill>
                <a:latin typeface="Arial"/>
              </a:rPr>
              <a:t>usou</a:t>
            </a:r>
            <a:r>
              <a:rPr lang="en-US" sz="2400" spc="-1" dirty="0">
                <a:solidFill>
                  <a:srgbClr val="FF0000"/>
                </a:solidFill>
                <a:latin typeface="Arial"/>
              </a:rPr>
              <a:t> para se </a:t>
            </a:r>
            <a:r>
              <a:rPr lang="en-US" sz="2400" spc="-1" dirty="0" err="1">
                <a:solidFill>
                  <a:srgbClr val="FF0000"/>
                </a:solidFill>
                <a:latin typeface="Arial"/>
              </a:rPr>
              <a:t>cadastar</a:t>
            </a:r>
            <a:r>
              <a:rPr lang="en-US" sz="2400" spc="-1" dirty="0">
                <a:solidFill>
                  <a:srgbClr val="FF0000"/>
                </a:solidFill>
                <a:latin typeface="Arial"/>
              </a:rPr>
              <a:t> no </a:t>
            </a:r>
            <a:r>
              <a:rPr lang="en-US" sz="2400" spc="-1" dirty="0" err="1">
                <a:solidFill>
                  <a:srgbClr val="FF0000"/>
                </a:solidFill>
                <a:latin typeface="Arial"/>
              </a:rPr>
              <a:t>Github</a:t>
            </a:r>
            <a:r>
              <a:rPr lang="en-US" sz="2400" spc="-1" dirty="0">
                <a:solidFill>
                  <a:srgbClr val="FF0000"/>
                </a:solidFill>
                <a:latin typeface="Arial"/>
              </a:rPr>
              <a:t>.</a:t>
            </a:r>
            <a:endParaRPr lang="pt-BR" sz="2400" spc="-1" dirty="0">
              <a:solidFill>
                <a:srgbClr val="FF0000"/>
              </a:solidFill>
              <a:latin typeface="Arial"/>
            </a:endParaRPr>
          </a:p>
          <a:p>
            <a:endParaRPr lang="pt-BR" sz="3200" spc="-1" dirty="0">
              <a:latin typeface="Arial"/>
            </a:endParaRPr>
          </a:p>
          <a:p>
            <a:endParaRPr lang="pt-BR" sz="3200" spc="-1" dirty="0">
              <a:latin typeface="Arial"/>
            </a:endParaRPr>
          </a:p>
        </p:txBody>
      </p:sp>
      <p:pic>
        <p:nvPicPr>
          <p:cNvPr id="4" name="Imagem 3" descr="Uma imagem contendo placar&#10;&#10;Descrição gerada automaticamente">
            <a:extLst>
              <a:ext uri="{FF2B5EF4-FFF2-40B4-BE49-F238E27FC236}">
                <a16:creationId xmlns:a16="http://schemas.microsoft.com/office/drawing/2014/main" id="{B27EB93D-03D8-43D4-85E0-23987E145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64" y="5291220"/>
            <a:ext cx="1513936" cy="178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53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spc="-1" dirty="0" err="1">
                <a:latin typeface="Arial"/>
              </a:rPr>
              <a:t>Vinculando</a:t>
            </a:r>
            <a:r>
              <a:rPr lang="en-US" sz="3600" spc="-1" dirty="0">
                <a:latin typeface="Arial"/>
              </a:rPr>
              <a:t> </a:t>
            </a:r>
            <a:r>
              <a:rPr lang="en-US" sz="3600" spc="-1" dirty="0" err="1">
                <a:latin typeface="Arial"/>
              </a:rPr>
              <a:t>ao</a:t>
            </a:r>
            <a:r>
              <a:rPr lang="en-US" sz="3600" spc="-1" dirty="0">
                <a:latin typeface="Arial"/>
              </a:rPr>
              <a:t> </a:t>
            </a:r>
            <a:r>
              <a:rPr lang="en-US" sz="3600" spc="-1" dirty="0" err="1">
                <a:latin typeface="Arial"/>
              </a:rPr>
              <a:t>Github</a:t>
            </a:r>
            <a:endParaRPr lang="pt-BR" sz="3600" spc="-1" dirty="0">
              <a:latin typeface="Arial"/>
            </a:endParaRPr>
          </a:p>
        </p:txBody>
      </p:sp>
      <p:pic>
        <p:nvPicPr>
          <p:cNvPr id="4" name="Imagem 3" descr="Uma imagem contendo placar&#10;&#10;Descrição gerada automaticamente">
            <a:extLst>
              <a:ext uri="{FF2B5EF4-FFF2-40B4-BE49-F238E27FC236}">
                <a16:creationId xmlns:a16="http://schemas.microsoft.com/office/drawing/2014/main" id="{B27EB93D-03D8-43D4-85E0-23987E145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64" y="5291220"/>
            <a:ext cx="1513936" cy="1786445"/>
          </a:xfrm>
          <a:prstGeom prst="rect">
            <a:avLst/>
          </a:prstGeom>
        </p:spPr>
      </p:pic>
      <p:sp>
        <p:nvSpPr>
          <p:cNvPr id="7" name="TextShape 2">
            <a:extLst>
              <a:ext uri="{FF2B5EF4-FFF2-40B4-BE49-F238E27FC236}">
                <a16:creationId xmlns:a16="http://schemas.microsoft.com/office/drawing/2014/main" id="{D4A4C695-8D5B-4129-A2AC-86BF8DED5A44}"/>
              </a:ext>
            </a:extLst>
          </p:cNvPr>
          <p:cNvSpPr txBox="1"/>
          <p:nvPr/>
        </p:nvSpPr>
        <p:spPr>
          <a:xfrm>
            <a:off x="550929" y="5576001"/>
            <a:ext cx="9072000" cy="12168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2400" spc="-1" dirty="0">
                <a:latin typeface="Arial"/>
              </a:rPr>
              <a:t>Pronto agora já podemos trabalhar...</a:t>
            </a:r>
          </a:p>
          <a:p>
            <a:endParaRPr lang="pt-BR" sz="3200" spc="-1" dirty="0">
              <a:latin typeface="Arial"/>
            </a:endParaRPr>
          </a:p>
          <a:p>
            <a:endParaRPr lang="pt-BR" sz="3200" spc="-1" dirty="0">
              <a:latin typeface="Arial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25FE283-110D-4F52-A040-CEA13FBA2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1835621"/>
            <a:ext cx="8640768" cy="3575490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8216C4B3-ABF4-429E-877E-8B1DE81BB50D}"/>
              </a:ext>
            </a:extLst>
          </p:cNvPr>
          <p:cNvSpPr/>
          <p:nvPr/>
        </p:nvSpPr>
        <p:spPr>
          <a:xfrm>
            <a:off x="621890" y="2601583"/>
            <a:ext cx="5760448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20AD37D-BBB5-4C7C-B60A-59EE1CE3C417}"/>
              </a:ext>
            </a:extLst>
          </p:cNvPr>
          <p:cNvSpPr/>
          <p:nvPr/>
        </p:nvSpPr>
        <p:spPr>
          <a:xfrm>
            <a:off x="634953" y="3347789"/>
            <a:ext cx="7055984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675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2">
            <a:extLst>
              <a:ext uri="{FF2B5EF4-FFF2-40B4-BE49-F238E27FC236}">
                <a16:creationId xmlns:a16="http://schemas.microsoft.com/office/drawing/2014/main" id="{BECA1CEB-F6D9-4EB9-9496-D243DAA4CD38}"/>
              </a:ext>
            </a:extLst>
          </p:cNvPr>
          <p:cNvSpPr txBox="1"/>
          <p:nvPr/>
        </p:nvSpPr>
        <p:spPr>
          <a:xfrm>
            <a:off x="1151883" y="2051645"/>
            <a:ext cx="7455953" cy="1288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5400" spc="-1" dirty="0">
                <a:latin typeface="Arial"/>
              </a:rPr>
              <a:t>Utilizando </a:t>
            </a:r>
            <a:r>
              <a:rPr lang="pt-BR" sz="5400" spc="-1" dirty="0" err="1">
                <a:latin typeface="Arial"/>
              </a:rPr>
              <a:t>Git</a:t>
            </a:r>
            <a:r>
              <a:rPr lang="pt-BR" sz="5400" spc="-1" dirty="0">
                <a:latin typeface="Arial"/>
              </a:rPr>
              <a:t> em um projeto</a:t>
            </a:r>
          </a:p>
        </p:txBody>
      </p:sp>
    </p:spTree>
    <p:extLst>
      <p:ext uri="{BB962C8B-B14F-4D97-AF65-F5344CB8AC3E}">
        <p14:creationId xmlns:p14="http://schemas.microsoft.com/office/powerpoint/2010/main" val="1042447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spc="-1" dirty="0" err="1">
                <a:latin typeface="Arial"/>
              </a:rPr>
              <a:t>Criando</a:t>
            </a:r>
            <a:r>
              <a:rPr lang="en-US" sz="3600" spc="-1" dirty="0">
                <a:latin typeface="Arial"/>
              </a:rPr>
              <a:t> o </a:t>
            </a:r>
            <a:r>
              <a:rPr lang="en-US" sz="3600" spc="-1" dirty="0" err="1">
                <a:latin typeface="Arial"/>
              </a:rPr>
              <a:t>projeto</a:t>
            </a:r>
            <a:endParaRPr lang="pt-BR" sz="3600" spc="-1" dirty="0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647824" y="1979637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514367" indent="-514367">
              <a:buAutoNum type="arabicParenR"/>
            </a:pPr>
            <a:r>
              <a:rPr lang="pt-BR" sz="2400" spc="-1" dirty="0">
                <a:latin typeface="Arial"/>
              </a:rPr>
              <a:t>Na Área de Trabalho crie uma pasta chamada </a:t>
            </a:r>
            <a:r>
              <a:rPr lang="pt-BR" sz="2400" b="1" spc="-1" dirty="0">
                <a:latin typeface="Arial"/>
              </a:rPr>
              <a:t>Site</a:t>
            </a:r>
            <a:r>
              <a:rPr lang="pt-BR" sz="2400" spc="-1" dirty="0">
                <a:latin typeface="Arial"/>
              </a:rPr>
              <a:t>.</a:t>
            </a:r>
          </a:p>
          <a:p>
            <a:pPr marL="514367" indent="-514367">
              <a:buAutoNum type="arabicParenR"/>
            </a:pPr>
            <a:r>
              <a:rPr lang="pt-BR" sz="2400" spc="-1" dirty="0">
                <a:latin typeface="Arial"/>
              </a:rPr>
              <a:t>No seu editor (Sublime, </a:t>
            </a:r>
            <a:r>
              <a:rPr lang="pt-BR" sz="2400" spc="-1" dirty="0" err="1">
                <a:latin typeface="Arial"/>
              </a:rPr>
              <a:t>Notepad</a:t>
            </a:r>
            <a:r>
              <a:rPr lang="pt-BR" sz="2400" spc="-1" dirty="0">
                <a:latin typeface="Arial"/>
              </a:rPr>
              <a:t>++, </a:t>
            </a:r>
            <a:r>
              <a:rPr lang="pt-BR" sz="2400" spc="-1" dirty="0" err="1">
                <a:latin typeface="Arial"/>
              </a:rPr>
              <a:t>Vscode</a:t>
            </a:r>
            <a:r>
              <a:rPr lang="pt-BR" sz="2400" spc="-1" dirty="0">
                <a:latin typeface="Arial"/>
              </a:rPr>
              <a:t> e </a:t>
            </a:r>
            <a:r>
              <a:rPr lang="pt-BR" sz="2400" spc="-1" dirty="0" err="1">
                <a:latin typeface="Arial"/>
              </a:rPr>
              <a:t>etec</a:t>
            </a:r>
            <a:r>
              <a:rPr lang="pt-BR" sz="2400" spc="-1" dirty="0">
                <a:latin typeface="Arial"/>
              </a:rPr>
              <a:t>.) crie um novo arquivo, então salve como o nome </a:t>
            </a:r>
            <a:r>
              <a:rPr lang="pt-BR" sz="2400" b="1" spc="-1" dirty="0">
                <a:latin typeface="Arial"/>
              </a:rPr>
              <a:t>index.html </a:t>
            </a:r>
            <a:r>
              <a:rPr lang="pt-BR" sz="2400" spc="-1" dirty="0">
                <a:latin typeface="Arial"/>
              </a:rPr>
              <a:t>dentro da pasta que acabamos de criar.</a:t>
            </a:r>
          </a:p>
          <a:p>
            <a:pPr marL="514367" indent="-514367">
              <a:buAutoNum type="arabicParenR"/>
            </a:pPr>
            <a:r>
              <a:rPr lang="pt-BR" sz="2400" spc="-1" dirty="0">
                <a:latin typeface="Arial"/>
              </a:rPr>
              <a:t>Agora nele digite o código da imagem a seguir:</a:t>
            </a:r>
          </a:p>
          <a:p>
            <a:endParaRPr lang="pt-BR" sz="3200" spc="-1" dirty="0">
              <a:latin typeface="Arial"/>
            </a:endParaRPr>
          </a:p>
          <a:p>
            <a:endParaRPr lang="pt-BR" sz="3200" spc="-1" dirty="0">
              <a:latin typeface="Arial"/>
            </a:endParaRPr>
          </a:p>
        </p:txBody>
      </p:sp>
      <p:pic>
        <p:nvPicPr>
          <p:cNvPr id="4" name="Imagem 3" descr="Uma imagem contendo placar&#10;&#10;Descrição gerada automaticamente">
            <a:extLst>
              <a:ext uri="{FF2B5EF4-FFF2-40B4-BE49-F238E27FC236}">
                <a16:creationId xmlns:a16="http://schemas.microsoft.com/office/drawing/2014/main" id="{B27EB93D-03D8-43D4-85E0-23987E145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64" y="5291220"/>
            <a:ext cx="1513936" cy="178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67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spc="-1" dirty="0" err="1">
                <a:latin typeface="Arial"/>
              </a:rPr>
              <a:t>Criando</a:t>
            </a:r>
            <a:r>
              <a:rPr lang="en-US" sz="3600" spc="-1" dirty="0">
                <a:latin typeface="Arial"/>
              </a:rPr>
              <a:t> o </a:t>
            </a:r>
            <a:r>
              <a:rPr lang="en-US" sz="3600" spc="-1" dirty="0" err="1">
                <a:latin typeface="Arial"/>
              </a:rPr>
              <a:t>projeto</a:t>
            </a:r>
            <a:endParaRPr lang="pt-BR" sz="3600" spc="-1" dirty="0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652234" y="4499917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2400" spc="-1" dirty="0">
                <a:latin typeface="Arial"/>
              </a:rPr>
              <a:t>Não esqueça de salvar...</a:t>
            </a:r>
          </a:p>
          <a:p>
            <a:endParaRPr lang="pt-BR" sz="3200" spc="-1" dirty="0">
              <a:latin typeface="Arial"/>
            </a:endParaRPr>
          </a:p>
          <a:p>
            <a:endParaRPr lang="pt-BR" sz="3200" spc="-1" dirty="0">
              <a:latin typeface="Arial"/>
            </a:endParaRPr>
          </a:p>
        </p:txBody>
      </p:sp>
      <p:pic>
        <p:nvPicPr>
          <p:cNvPr id="4" name="Imagem 3" descr="Uma imagem contendo placar&#10;&#10;Descrição gerada automaticamente">
            <a:extLst>
              <a:ext uri="{FF2B5EF4-FFF2-40B4-BE49-F238E27FC236}">
                <a16:creationId xmlns:a16="http://schemas.microsoft.com/office/drawing/2014/main" id="{B27EB93D-03D8-43D4-85E0-23987E145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64" y="5291220"/>
            <a:ext cx="1513936" cy="178644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91E3479-4F84-4658-B6FA-8125FB728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34" y="1827983"/>
            <a:ext cx="7692213" cy="408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19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600" spc="-1">
                <a:latin typeface="Arial"/>
              </a:rPr>
              <a:t>Acessando a pasta no terminal</a:t>
            </a:r>
          </a:p>
        </p:txBody>
      </p:sp>
      <p:sp>
        <p:nvSpPr>
          <p:cNvPr id="51" name="TextShape 2"/>
          <p:cNvSpPr txBox="1"/>
          <p:nvPr/>
        </p:nvSpPr>
        <p:spPr>
          <a:xfrm>
            <a:off x="504312" y="1547589"/>
            <a:ext cx="9072000" cy="30882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514367" indent="-514367">
              <a:buAutoNum type="arabicParenR"/>
            </a:pPr>
            <a:r>
              <a:rPr lang="pt-BR" sz="2400" spc="-1" dirty="0">
                <a:latin typeface="Arial"/>
              </a:rPr>
              <a:t>Abra seu terminal e acesse o diretório do projeto.</a:t>
            </a:r>
          </a:p>
          <a:p>
            <a:r>
              <a:rPr lang="pt-BR" sz="2400" spc="-1" dirty="0">
                <a:latin typeface="Arial"/>
              </a:rPr>
              <a:t>No nosso caso estamos utilizando o </a:t>
            </a:r>
            <a:r>
              <a:rPr lang="pt-BR" sz="2400" spc="-1" dirty="0" err="1">
                <a:latin typeface="Arial"/>
              </a:rPr>
              <a:t>cmder</a:t>
            </a:r>
            <a:r>
              <a:rPr lang="pt-BR" sz="2400" spc="-1" dirty="0">
                <a:latin typeface="Arial"/>
              </a:rPr>
              <a:t>, que responde aos comandos Linux. Alguns comando uteis:</a:t>
            </a:r>
          </a:p>
          <a:p>
            <a:r>
              <a:rPr lang="pt-BR" sz="2400" spc="-1" dirty="0">
                <a:latin typeface="Arial"/>
              </a:rPr>
              <a:t>	</a:t>
            </a:r>
            <a:r>
              <a:rPr lang="pt-BR" sz="2400" b="1" spc="-1" dirty="0" err="1">
                <a:latin typeface="Arial"/>
              </a:rPr>
              <a:t>ls</a:t>
            </a:r>
            <a:r>
              <a:rPr lang="pt-BR" sz="2400" spc="-1" dirty="0">
                <a:latin typeface="Arial"/>
              </a:rPr>
              <a:t> – lista o conteúdo do diretório atual</a:t>
            </a:r>
          </a:p>
          <a:p>
            <a:r>
              <a:rPr lang="pt-BR" sz="2400" spc="-1" dirty="0">
                <a:latin typeface="Arial"/>
              </a:rPr>
              <a:t>	</a:t>
            </a:r>
            <a:r>
              <a:rPr lang="pt-BR" sz="2400" b="1" spc="-1" dirty="0" err="1">
                <a:latin typeface="Arial"/>
              </a:rPr>
              <a:t>cd</a:t>
            </a:r>
            <a:r>
              <a:rPr lang="pt-BR" sz="2400" spc="-1" dirty="0">
                <a:latin typeface="Arial"/>
              </a:rPr>
              <a:t> </a:t>
            </a:r>
            <a:r>
              <a:rPr lang="pt-BR" sz="2400" b="1" spc="-1" dirty="0">
                <a:latin typeface="Arial"/>
              </a:rPr>
              <a:t>Nome</a:t>
            </a:r>
            <a:r>
              <a:rPr lang="pt-BR" sz="2400" spc="-1" dirty="0">
                <a:latin typeface="Arial"/>
              </a:rPr>
              <a:t> – acessa a pasta</a:t>
            </a:r>
          </a:p>
          <a:p>
            <a:r>
              <a:rPr lang="pt-BR" sz="2400" spc="-1" dirty="0">
                <a:latin typeface="Arial"/>
              </a:rPr>
              <a:t>	</a:t>
            </a:r>
            <a:r>
              <a:rPr lang="pt-BR" sz="2400" b="1" spc="-1" dirty="0" err="1">
                <a:latin typeface="Arial"/>
              </a:rPr>
              <a:t>cd</a:t>
            </a:r>
            <a:r>
              <a:rPr lang="pt-BR" sz="2400" b="1" spc="-1" dirty="0">
                <a:latin typeface="Arial"/>
              </a:rPr>
              <a:t> ..</a:t>
            </a:r>
            <a:r>
              <a:rPr lang="pt-BR" sz="2400" spc="-1" dirty="0">
                <a:latin typeface="Arial"/>
              </a:rPr>
              <a:t> – volta para pasta anterior</a:t>
            </a:r>
            <a:endParaRPr lang="pt-BR" sz="3200" spc="-1" dirty="0">
              <a:latin typeface="Arial"/>
            </a:endParaRPr>
          </a:p>
          <a:p>
            <a:endParaRPr lang="pt-BR" sz="3200" spc="-1" dirty="0">
              <a:latin typeface="Arial"/>
            </a:endParaRPr>
          </a:p>
        </p:txBody>
      </p:sp>
      <p:pic>
        <p:nvPicPr>
          <p:cNvPr id="4" name="Imagem 3" descr="Uma imagem contendo placar&#10;&#10;Descrição gerada automaticamente">
            <a:extLst>
              <a:ext uri="{FF2B5EF4-FFF2-40B4-BE49-F238E27FC236}">
                <a16:creationId xmlns:a16="http://schemas.microsoft.com/office/drawing/2014/main" id="{B27EB93D-03D8-43D4-85E0-23987E145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64" y="5291220"/>
            <a:ext cx="1513936" cy="178644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B0C170E-F9A8-404F-9F1A-06832D29F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6" y="4139879"/>
            <a:ext cx="5967515" cy="3036473"/>
          </a:xfrm>
          <a:prstGeom prst="rect">
            <a:avLst/>
          </a:prstGeom>
        </p:spPr>
      </p:pic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3F7103EF-834A-46BB-A6D3-F306AE881ABD}"/>
              </a:ext>
            </a:extLst>
          </p:cNvPr>
          <p:cNvSpPr/>
          <p:nvPr/>
        </p:nvSpPr>
        <p:spPr>
          <a:xfrm rot="3538031">
            <a:off x="5593163" y="5999316"/>
            <a:ext cx="360040" cy="648072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35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600" spc="-1" dirty="0" err="1">
                <a:latin typeface="Arial"/>
              </a:rPr>
              <a:t>Git</a:t>
            </a:r>
            <a:endParaRPr lang="pt-BR" sz="3600" spc="-1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457215" indent="-457215">
              <a:buFont typeface="Arial" pitchFamily="34" charset="0"/>
              <a:buChar char="•"/>
            </a:pPr>
            <a:r>
              <a:rPr lang="pt-BR" sz="2800" spc="-1" dirty="0">
                <a:latin typeface="Arial"/>
              </a:rPr>
              <a:t>É um sistema de versionamento distribuído;</a:t>
            </a:r>
          </a:p>
          <a:p>
            <a:pPr marL="457215" indent="-457215">
              <a:buFont typeface="Arial" pitchFamily="34" charset="0"/>
              <a:buChar char="•"/>
            </a:pPr>
            <a:endParaRPr lang="pt-BR" sz="2800" spc="-1" dirty="0">
              <a:latin typeface="Arial"/>
            </a:endParaRPr>
          </a:p>
          <a:p>
            <a:pPr marL="457215" indent="-457215">
              <a:buFont typeface="Arial" pitchFamily="34" charset="0"/>
              <a:buChar char="•"/>
            </a:pPr>
            <a:r>
              <a:rPr lang="pt-BR" sz="2800" spc="-1" dirty="0">
                <a:latin typeface="Arial"/>
              </a:rPr>
              <a:t>Criado por Linus Torvalds em 2005;</a:t>
            </a:r>
          </a:p>
          <a:p>
            <a:pPr marL="457215" indent="-457215">
              <a:buFont typeface="Arial" pitchFamily="34" charset="0"/>
              <a:buChar char="•"/>
            </a:pPr>
            <a:endParaRPr lang="pt-BR" sz="2800" spc="-1" dirty="0">
              <a:latin typeface="Arial"/>
            </a:endParaRPr>
          </a:p>
          <a:p>
            <a:pPr marL="457215" indent="-457215">
              <a:buFont typeface="Arial" pitchFamily="34" charset="0"/>
              <a:buChar char="•"/>
            </a:pPr>
            <a:r>
              <a:rPr lang="pt-BR" sz="2800" spc="-1" dirty="0">
                <a:latin typeface="Arial"/>
              </a:rPr>
              <a:t>É usado primeiramente para desenvolvimento de software, mas pode ser usado para outros tipos de projeto.</a:t>
            </a:r>
          </a:p>
        </p:txBody>
      </p:sp>
      <p:pic>
        <p:nvPicPr>
          <p:cNvPr id="5" name="Imagem 4" descr="Uma imagem contendo placar&#10;&#10;Descrição gerada automaticamente">
            <a:extLst>
              <a:ext uri="{FF2B5EF4-FFF2-40B4-BE49-F238E27FC236}">
                <a16:creationId xmlns:a16="http://schemas.microsoft.com/office/drawing/2014/main" id="{5F5E5C94-89A1-4A91-8034-E889F6FEE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64" y="5291220"/>
            <a:ext cx="1513936" cy="178644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600" spc="-1" dirty="0">
                <a:latin typeface="Arial"/>
              </a:rPr>
              <a:t>Iniciando o </a:t>
            </a:r>
            <a:r>
              <a:rPr lang="pt-BR" sz="3600" spc="-1" dirty="0" err="1">
                <a:latin typeface="Arial"/>
              </a:rPr>
              <a:t>Git</a:t>
            </a:r>
            <a:r>
              <a:rPr lang="pt-BR" sz="3600" spc="-1" dirty="0">
                <a:latin typeface="Arial"/>
              </a:rPr>
              <a:t> no diretório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E1D1AFF-1A83-4E24-BF82-02CBE9A50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58" y="3978168"/>
            <a:ext cx="9204654" cy="2249943"/>
          </a:xfrm>
          <a:prstGeom prst="rect">
            <a:avLst/>
          </a:prstGeom>
        </p:spPr>
      </p:pic>
      <p:sp>
        <p:nvSpPr>
          <p:cNvPr id="51" name="TextShape 2"/>
          <p:cNvSpPr txBox="1"/>
          <p:nvPr/>
        </p:nvSpPr>
        <p:spPr>
          <a:xfrm>
            <a:off x="504312" y="1691605"/>
            <a:ext cx="9072000" cy="30882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514367" indent="-514367">
              <a:buAutoNum type="arabicParenR"/>
            </a:pPr>
            <a:r>
              <a:rPr lang="pt-BR" sz="2400" spc="-1" dirty="0">
                <a:latin typeface="Arial"/>
              </a:rPr>
              <a:t>Precisamos informar ao </a:t>
            </a:r>
            <a:r>
              <a:rPr lang="pt-BR" sz="2400" spc="-1" dirty="0" err="1">
                <a:latin typeface="Arial"/>
              </a:rPr>
              <a:t>Git</a:t>
            </a:r>
            <a:r>
              <a:rPr lang="pt-BR" sz="2400" spc="-1" dirty="0">
                <a:latin typeface="Arial"/>
              </a:rPr>
              <a:t> para ele monitorar essa pasta e seus arquivos.</a:t>
            </a:r>
          </a:p>
          <a:p>
            <a:pPr marL="514367" indent="-514367">
              <a:buAutoNum type="arabicParenR"/>
            </a:pPr>
            <a:r>
              <a:rPr lang="pt-BR" sz="2400" spc="-1" dirty="0">
                <a:latin typeface="Arial"/>
              </a:rPr>
              <a:t>Para isso utilizamos o comando </a:t>
            </a:r>
            <a:r>
              <a:rPr lang="pt-BR" sz="2400" b="1" spc="-1" dirty="0" err="1">
                <a:latin typeface="Arial"/>
              </a:rPr>
              <a:t>git</a:t>
            </a:r>
            <a:r>
              <a:rPr lang="pt-BR" sz="2400" b="1" spc="-1" dirty="0">
                <a:latin typeface="Arial"/>
              </a:rPr>
              <a:t> </a:t>
            </a:r>
            <a:r>
              <a:rPr lang="pt-BR" sz="2400" b="1" spc="-1" dirty="0" err="1">
                <a:latin typeface="Arial"/>
              </a:rPr>
              <a:t>init</a:t>
            </a:r>
            <a:r>
              <a:rPr lang="pt-BR" sz="2400" spc="-1" dirty="0">
                <a:latin typeface="Arial"/>
              </a:rPr>
              <a:t>, a partir daí podemos aproveitar todos os recursos que o </a:t>
            </a:r>
            <a:r>
              <a:rPr lang="pt-BR" sz="2400" spc="-1" dirty="0" err="1">
                <a:latin typeface="Arial"/>
              </a:rPr>
              <a:t>git</a:t>
            </a:r>
            <a:r>
              <a:rPr lang="pt-BR" sz="2400" spc="-1" dirty="0">
                <a:latin typeface="Arial"/>
              </a:rPr>
              <a:t> nos oferece para gerenciar as versões da nossa aplicação!</a:t>
            </a:r>
            <a:endParaRPr lang="pt-BR" sz="3200" spc="-1" dirty="0">
              <a:latin typeface="Arial"/>
            </a:endParaRPr>
          </a:p>
          <a:p>
            <a:endParaRPr lang="pt-BR" sz="3200" spc="-1" dirty="0">
              <a:latin typeface="Arial"/>
            </a:endParaRPr>
          </a:p>
        </p:txBody>
      </p:sp>
      <p:pic>
        <p:nvPicPr>
          <p:cNvPr id="4" name="Imagem 3" descr="Uma imagem contendo placar&#10;&#10;Descrição gerada automaticamente">
            <a:extLst>
              <a:ext uri="{FF2B5EF4-FFF2-40B4-BE49-F238E27FC236}">
                <a16:creationId xmlns:a16="http://schemas.microsoft.com/office/drawing/2014/main" id="{B27EB93D-03D8-43D4-85E0-23987E145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64" y="5291220"/>
            <a:ext cx="1513936" cy="1786445"/>
          </a:xfrm>
          <a:prstGeom prst="rect">
            <a:avLst/>
          </a:prstGeom>
        </p:spPr>
      </p:pic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3F7103EF-834A-46BB-A6D3-F306AE881ABD}"/>
              </a:ext>
            </a:extLst>
          </p:cNvPr>
          <p:cNvSpPr/>
          <p:nvPr/>
        </p:nvSpPr>
        <p:spPr>
          <a:xfrm rot="7877296">
            <a:off x="4819684" y="5604163"/>
            <a:ext cx="308607" cy="527814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F6EBDE7F-063B-471B-8BD0-3457C6CC4366}"/>
              </a:ext>
            </a:extLst>
          </p:cNvPr>
          <p:cNvSpPr/>
          <p:nvPr/>
        </p:nvSpPr>
        <p:spPr>
          <a:xfrm>
            <a:off x="756045" y="4427909"/>
            <a:ext cx="1112851" cy="3519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727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200" spc="-1">
                <a:latin typeface="Arial"/>
              </a:rPr>
              <a:t>Verificando o status</a:t>
            </a:r>
          </a:p>
        </p:txBody>
      </p:sp>
      <p:sp>
        <p:nvSpPr>
          <p:cNvPr id="51" name="TextShape 2"/>
          <p:cNvSpPr txBox="1"/>
          <p:nvPr/>
        </p:nvSpPr>
        <p:spPr>
          <a:xfrm>
            <a:off x="516088" y="1619597"/>
            <a:ext cx="9072000" cy="37490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200" spc="-1" dirty="0">
                <a:latin typeface="Arial"/>
              </a:rPr>
              <a:t>Precisamos verificar o status do nossos projeto, para isso use o comando </a:t>
            </a:r>
            <a:r>
              <a:rPr lang="pt-BR" sz="3200" b="1" spc="-1" dirty="0" err="1">
                <a:latin typeface="Arial"/>
              </a:rPr>
              <a:t>git</a:t>
            </a:r>
            <a:r>
              <a:rPr lang="pt-BR" sz="3200" b="1" spc="-1" dirty="0">
                <a:latin typeface="Arial"/>
              </a:rPr>
              <a:t> status</a:t>
            </a:r>
            <a:r>
              <a:rPr lang="pt-BR" sz="3200" spc="-1" dirty="0">
                <a:latin typeface="Arial"/>
              </a:rPr>
              <a:t>, ele exibe uma lista dos itens presentes nesse projeto.</a:t>
            </a:r>
          </a:p>
          <a:p>
            <a:r>
              <a:rPr lang="pt-BR" sz="3200" spc="-1" dirty="0">
                <a:solidFill>
                  <a:srgbClr val="FF0000"/>
                </a:solidFill>
              </a:rPr>
              <a:t>vermelho</a:t>
            </a:r>
            <a:r>
              <a:rPr lang="pt-BR" sz="3200" spc="-1" dirty="0"/>
              <a:t>: arquivos não rastreados (</a:t>
            </a:r>
            <a:r>
              <a:rPr lang="pt-BR" sz="3200" spc="-1" dirty="0" err="1"/>
              <a:t>untracked</a:t>
            </a:r>
            <a:r>
              <a:rPr lang="pt-BR" sz="3200" spc="-1" dirty="0"/>
              <a:t>)</a:t>
            </a:r>
          </a:p>
          <a:p>
            <a:r>
              <a:rPr lang="pt-BR" sz="3200" spc="-1" dirty="0">
                <a:solidFill>
                  <a:srgbClr val="00B050"/>
                </a:solidFill>
              </a:rPr>
              <a:t>verde</a:t>
            </a:r>
            <a:r>
              <a:rPr lang="pt-BR" sz="3200" spc="-1" dirty="0"/>
              <a:t>: arquivos prontos para serem “</a:t>
            </a:r>
            <a:r>
              <a:rPr lang="pt-BR" sz="3200" spc="-1" dirty="0" err="1"/>
              <a:t>commitados</a:t>
            </a:r>
            <a:r>
              <a:rPr lang="pt-BR" sz="3200" spc="-1" dirty="0"/>
              <a:t>” (</a:t>
            </a:r>
            <a:r>
              <a:rPr lang="pt-BR" sz="3200" spc="-1" dirty="0" err="1"/>
              <a:t>staged</a:t>
            </a:r>
            <a:r>
              <a:rPr lang="pt-BR" sz="3200" spc="-1" dirty="0"/>
              <a:t>).</a:t>
            </a:r>
            <a:endParaRPr lang="pt-BR" sz="3200" spc="-1" dirty="0">
              <a:latin typeface="Arial"/>
            </a:endParaRPr>
          </a:p>
          <a:p>
            <a:endParaRPr lang="pt-BR" sz="3200" spc="-1" dirty="0">
              <a:latin typeface="Arial"/>
            </a:endParaRPr>
          </a:p>
          <a:p>
            <a:r>
              <a:rPr lang="pt-BR" sz="3200" spc="-1" dirty="0">
                <a:latin typeface="Arial"/>
              </a:rPr>
              <a:t> </a:t>
            </a:r>
          </a:p>
        </p:txBody>
      </p:sp>
      <p:pic>
        <p:nvPicPr>
          <p:cNvPr id="5" name="Imagem 4" descr="Uma imagem contendo placar&#10;&#10;Descrição gerada automaticamente">
            <a:extLst>
              <a:ext uri="{FF2B5EF4-FFF2-40B4-BE49-F238E27FC236}">
                <a16:creationId xmlns:a16="http://schemas.microsoft.com/office/drawing/2014/main" id="{CDBC9373-9742-4AF5-BFCD-2DD917E43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64" y="5291220"/>
            <a:ext cx="1513936" cy="178644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A16102D-DF49-4CDC-A6A5-4CE35E83F2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28"/>
          <a:stretch/>
        </p:blipFill>
        <p:spPr>
          <a:xfrm>
            <a:off x="358025" y="4499917"/>
            <a:ext cx="8066663" cy="2732652"/>
          </a:xfrm>
          <a:prstGeom prst="rect">
            <a:avLst/>
          </a:prstGeom>
        </p:spPr>
      </p:pic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31E5F31D-E016-46FB-A1B7-F5ED2A7444D8}"/>
              </a:ext>
            </a:extLst>
          </p:cNvPr>
          <p:cNvSpPr/>
          <p:nvPr/>
        </p:nvSpPr>
        <p:spPr>
          <a:xfrm rot="6866060">
            <a:off x="2589311" y="6416712"/>
            <a:ext cx="252175" cy="527814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981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200" spc="-1" dirty="0">
                <a:latin typeface="Arial"/>
              </a:rPr>
              <a:t>Adicionando um arquivo</a:t>
            </a:r>
          </a:p>
        </p:txBody>
      </p:sp>
      <p:sp>
        <p:nvSpPr>
          <p:cNvPr id="51" name="TextShape 2"/>
          <p:cNvSpPr txBox="1"/>
          <p:nvPr/>
        </p:nvSpPr>
        <p:spPr>
          <a:xfrm>
            <a:off x="650600" y="1905325"/>
            <a:ext cx="9072000" cy="37490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200" spc="-1" dirty="0">
                <a:latin typeface="Arial"/>
              </a:rPr>
              <a:t>Quando desejarmos adicionar um arquivo utilizaremos o comando </a:t>
            </a:r>
            <a:r>
              <a:rPr lang="pt-BR" sz="3200" spc="-1" dirty="0" err="1">
                <a:latin typeface="Arial"/>
              </a:rPr>
              <a:t>add</a:t>
            </a:r>
            <a:r>
              <a:rPr lang="pt-BR" sz="3200" spc="-1" dirty="0">
                <a:latin typeface="Arial"/>
              </a:rPr>
              <a:t>.</a:t>
            </a:r>
          </a:p>
          <a:p>
            <a:r>
              <a:rPr lang="pt-BR" sz="3200" b="1" spc="-1" dirty="0" err="1">
                <a:latin typeface="Arial"/>
              </a:rPr>
              <a:t>git</a:t>
            </a:r>
            <a:r>
              <a:rPr lang="pt-BR" sz="3200" b="1" spc="-1" dirty="0">
                <a:latin typeface="Arial"/>
              </a:rPr>
              <a:t> </a:t>
            </a:r>
            <a:r>
              <a:rPr lang="pt-BR" sz="3200" b="1" spc="-1" dirty="0" err="1">
                <a:latin typeface="Arial"/>
              </a:rPr>
              <a:t>add</a:t>
            </a:r>
            <a:r>
              <a:rPr lang="pt-BR" sz="3200" b="1" spc="-1" dirty="0">
                <a:latin typeface="Arial"/>
              </a:rPr>
              <a:t> index.htm </a:t>
            </a:r>
            <a:r>
              <a:rPr lang="pt-BR" sz="3200" spc="-1" dirty="0">
                <a:latin typeface="Arial"/>
              </a:rPr>
              <a:t>– adiciona o arquivo ou diretório.</a:t>
            </a:r>
          </a:p>
          <a:p>
            <a:r>
              <a:rPr lang="pt-BR" sz="3200" b="1" spc="-1" dirty="0" err="1">
                <a:latin typeface="Arial"/>
              </a:rPr>
              <a:t>git</a:t>
            </a:r>
            <a:r>
              <a:rPr lang="pt-BR" sz="3200" b="1" spc="-1" dirty="0">
                <a:latin typeface="Arial"/>
              </a:rPr>
              <a:t> </a:t>
            </a:r>
            <a:r>
              <a:rPr lang="pt-BR" sz="3200" b="1" spc="-1" dirty="0" err="1">
                <a:latin typeface="Arial"/>
              </a:rPr>
              <a:t>add</a:t>
            </a:r>
            <a:r>
              <a:rPr lang="pt-BR" sz="3200" b="1" spc="-1" dirty="0">
                <a:latin typeface="Arial"/>
              </a:rPr>
              <a:t> --</a:t>
            </a:r>
            <a:r>
              <a:rPr lang="pt-BR" sz="3200" b="1" spc="-1" dirty="0" err="1">
                <a:latin typeface="Arial"/>
              </a:rPr>
              <a:t>all</a:t>
            </a:r>
            <a:r>
              <a:rPr lang="pt-BR" sz="3200" b="1" spc="-1" dirty="0">
                <a:latin typeface="Arial"/>
              </a:rPr>
              <a:t> </a:t>
            </a:r>
            <a:r>
              <a:rPr lang="pt-BR" sz="3200" spc="-1" dirty="0">
                <a:latin typeface="Arial"/>
              </a:rPr>
              <a:t>– adiciona todos os arquivos e diretórios.</a:t>
            </a:r>
          </a:p>
          <a:p>
            <a:endParaRPr lang="pt-BR" sz="3200" spc="-1" dirty="0">
              <a:latin typeface="Arial"/>
            </a:endParaRPr>
          </a:p>
          <a:p>
            <a:r>
              <a:rPr lang="pt-BR" sz="3200" spc="-1" dirty="0">
                <a:latin typeface="Arial"/>
              </a:rPr>
              <a:t> </a:t>
            </a:r>
          </a:p>
        </p:txBody>
      </p:sp>
      <p:pic>
        <p:nvPicPr>
          <p:cNvPr id="5" name="Imagem 4" descr="Uma imagem contendo placar&#10;&#10;Descrição gerada automaticamente">
            <a:extLst>
              <a:ext uri="{FF2B5EF4-FFF2-40B4-BE49-F238E27FC236}">
                <a16:creationId xmlns:a16="http://schemas.microsoft.com/office/drawing/2014/main" id="{CDBC9373-9742-4AF5-BFCD-2DD917E43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64" y="5291220"/>
            <a:ext cx="1513936" cy="178644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162B857-1511-416D-A69C-B36FF27359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19"/>
          <a:stretch/>
        </p:blipFill>
        <p:spPr>
          <a:xfrm>
            <a:off x="650601" y="4931965"/>
            <a:ext cx="7444478" cy="1224136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4C9B99F-4B0F-4DD0-A27A-FF6E9A07D522}"/>
              </a:ext>
            </a:extLst>
          </p:cNvPr>
          <p:cNvSpPr/>
          <p:nvPr/>
        </p:nvSpPr>
        <p:spPr>
          <a:xfrm>
            <a:off x="1151880" y="5553231"/>
            <a:ext cx="3744416" cy="45885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42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200" spc="-1" dirty="0">
                <a:latin typeface="Arial"/>
              </a:rPr>
              <a:t>Verificando os arquivos adicionados</a:t>
            </a:r>
          </a:p>
        </p:txBody>
      </p:sp>
      <p:sp>
        <p:nvSpPr>
          <p:cNvPr id="51" name="TextShape 2"/>
          <p:cNvSpPr txBox="1"/>
          <p:nvPr/>
        </p:nvSpPr>
        <p:spPr>
          <a:xfrm>
            <a:off x="650600" y="1619597"/>
            <a:ext cx="9072000" cy="33858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200" spc="-1" dirty="0">
                <a:latin typeface="Arial"/>
              </a:rPr>
              <a:t>Podemos verificar utilizando novamente o </a:t>
            </a:r>
            <a:r>
              <a:rPr lang="pt-BR" sz="3200" b="1" spc="-1" dirty="0" err="1">
                <a:latin typeface="Arial"/>
              </a:rPr>
              <a:t>git</a:t>
            </a:r>
            <a:r>
              <a:rPr lang="pt-BR" sz="3200" b="1" spc="-1" dirty="0">
                <a:latin typeface="Arial"/>
              </a:rPr>
              <a:t> status</a:t>
            </a:r>
            <a:r>
              <a:rPr lang="pt-BR" sz="3200" spc="-1" dirty="0">
                <a:latin typeface="Arial"/>
              </a:rPr>
              <a:t>, agora o não temos nenhum arquivo não rastreado (Vermelho).</a:t>
            </a:r>
          </a:p>
          <a:p>
            <a:r>
              <a:rPr lang="pt-BR" sz="3200" spc="-1" dirty="0">
                <a:latin typeface="Arial"/>
              </a:rPr>
              <a:t>Já podemos realizar o </a:t>
            </a:r>
            <a:r>
              <a:rPr lang="pt-BR" sz="3200" b="1" spc="-1" dirty="0" err="1">
                <a:latin typeface="Arial"/>
              </a:rPr>
              <a:t>commit</a:t>
            </a:r>
            <a:endParaRPr lang="pt-BR" sz="3200" b="1" spc="-1" dirty="0">
              <a:latin typeface="Arial"/>
            </a:endParaRPr>
          </a:p>
          <a:p>
            <a:endParaRPr lang="pt-BR" sz="3200" spc="-1" dirty="0">
              <a:latin typeface="Arial"/>
            </a:endParaRPr>
          </a:p>
          <a:p>
            <a:r>
              <a:rPr lang="pt-BR" sz="3200" spc="-1" dirty="0">
                <a:latin typeface="Arial"/>
              </a:rPr>
              <a:t> </a:t>
            </a:r>
          </a:p>
        </p:txBody>
      </p:sp>
      <p:pic>
        <p:nvPicPr>
          <p:cNvPr id="5" name="Imagem 4" descr="Uma imagem contendo placar&#10;&#10;Descrição gerada automaticamente">
            <a:extLst>
              <a:ext uri="{FF2B5EF4-FFF2-40B4-BE49-F238E27FC236}">
                <a16:creationId xmlns:a16="http://schemas.microsoft.com/office/drawing/2014/main" id="{CDBC9373-9742-4AF5-BFCD-2DD917E43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64" y="5291220"/>
            <a:ext cx="1513936" cy="178644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1630DDF-8636-456D-A4BF-6EBB03CAD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37" y="3851845"/>
            <a:ext cx="7477194" cy="3316732"/>
          </a:xfrm>
          <a:prstGeom prst="rect">
            <a:avLst/>
          </a:prstGeom>
        </p:spPr>
      </p:pic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2071CC93-8E3D-41BD-9F72-DCDB54C7C1E6}"/>
              </a:ext>
            </a:extLst>
          </p:cNvPr>
          <p:cNvSpPr/>
          <p:nvPr/>
        </p:nvSpPr>
        <p:spPr>
          <a:xfrm rot="6866060">
            <a:off x="4523273" y="6573701"/>
            <a:ext cx="252175" cy="527814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514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200" spc="-1">
                <a:latin typeface="Arial"/>
              </a:rPr>
              <a:t>Salvando versões (efetuando commits)</a:t>
            </a:r>
          </a:p>
        </p:txBody>
      </p:sp>
      <p:sp>
        <p:nvSpPr>
          <p:cNvPr id="51" name="TextShape 2"/>
          <p:cNvSpPr txBox="1"/>
          <p:nvPr/>
        </p:nvSpPr>
        <p:spPr>
          <a:xfrm>
            <a:off x="545450" y="4579973"/>
            <a:ext cx="9072000" cy="12160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spc="-1" dirty="0">
              <a:latin typeface="Arial"/>
            </a:endParaRPr>
          </a:p>
          <a:p>
            <a:r>
              <a:rPr lang="en-US" sz="3200" spc="-1" dirty="0">
                <a:latin typeface="Arial"/>
              </a:rPr>
              <a:t> </a:t>
            </a:r>
            <a:endParaRPr lang="pt-BR" sz="3200" spc="-1" dirty="0">
              <a:latin typeface="Arial"/>
            </a:endParaRPr>
          </a:p>
        </p:txBody>
      </p:sp>
      <p:pic>
        <p:nvPicPr>
          <p:cNvPr id="5" name="Imagem 4" descr="Uma imagem contendo placar&#10;&#10;Descrição gerada automaticamente">
            <a:extLst>
              <a:ext uri="{FF2B5EF4-FFF2-40B4-BE49-F238E27FC236}">
                <a16:creationId xmlns:a16="http://schemas.microsoft.com/office/drawing/2014/main" id="{CDBC9373-9742-4AF5-BFCD-2DD917E43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64" y="5291220"/>
            <a:ext cx="1513936" cy="1786445"/>
          </a:xfrm>
          <a:prstGeom prst="rect">
            <a:avLst/>
          </a:prstGeom>
        </p:spPr>
      </p:pic>
      <p:sp>
        <p:nvSpPr>
          <p:cNvPr id="6" name="TextShape 2">
            <a:extLst>
              <a:ext uri="{FF2B5EF4-FFF2-40B4-BE49-F238E27FC236}">
                <a16:creationId xmlns:a16="http://schemas.microsoft.com/office/drawing/2014/main" id="{19394887-E04A-4058-A44E-543A88907433}"/>
              </a:ext>
            </a:extLst>
          </p:cNvPr>
          <p:cNvSpPr txBox="1"/>
          <p:nvPr/>
        </p:nvSpPr>
        <p:spPr>
          <a:xfrm>
            <a:off x="545450" y="1371487"/>
            <a:ext cx="917715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2800" spc="-1" dirty="0">
                <a:latin typeface="Arial"/>
              </a:rPr>
              <a:t>A </a:t>
            </a:r>
            <a:r>
              <a:rPr lang="pt-BR" sz="2800" spc="-1" dirty="0">
                <a:latin typeface="Arial"/>
              </a:rPr>
              <a:t>ação</a:t>
            </a:r>
            <a:r>
              <a:rPr lang="en-US" sz="2800" spc="-1" dirty="0">
                <a:latin typeface="Arial"/>
              </a:rPr>
              <a:t> de </a:t>
            </a:r>
            <a:r>
              <a:rPr lang="pt-BR" sz="2800" spc="-1" dirty="0">
                <a:latin typeface="Arial"/>
              </a:rPr>
              <a:t>salvar uma “versão” do projeto </a:t>
            </a:r>
            <a:r>
              <a:rPr lang="en-US" sz="2800" spc="-1" dirty="0">
                <a:latin typeface="Arial"/>
              </a:rPr>
              <a:t>chama-se “</a:t>
            </a:r>
            <a:r>
              <a:rPr lang="pt-BR" sz="2800" spc="-1" dirty="0" err="1">
                <a:latin typeface="Arial"/>
              </a:rPr>
              <a:t>commit</a:t>
            </a:r>
            <a:r>
              <a:rPr lang="pt-BR" sz="2800" spc="-1" dirty="0">
                <a:latin typeface="Arial"/>
              </a:rPr>
              <a:t>”.</a:t>
            </a:r>
          </a:p>
          <a:p>
            <a:r>
              <a:rPr lang="pt-BR" sz="2800" spc="-1" dirty="0">
                <a:latin typeface="Arial"/>
              </a:rPr>
              <a:t>Então após fazermos alterações no projeto, devemos adicionar os arquivos modificados, e então realizar o </a:t>
            </a:r>
            <a:r>
              <a:rPr lang="pt-BR" sz="2800" spc="-1" dirty="0" err="1">
                <a:latin typeface="Arial"/>
              </a:rPr>
              <a:t>commit</a:t>
            </a:r>
            <a:r>
              <a:rPr lang="pt-BR" sz="2800" spc="-1" dirty="0">
                <a:latin typeface="Arial"/>
              </a:rPr>
              <a:t> dessa nova versão.</a:t>
            </a:r>
          </a:p>
          <a:p>
            <a:r>
              <a:rPr lang="pt-BR" sz="2800" spc="-1" dirty="0">
                <a:latin typeface="Arial"/>
              </a:rPr>
              <a:t>O comando utilizado é o </a:t>
            </a:r>
            <a:r>
              <a:rPr lang="pt-BR" sz="2800" b="1" spc="-1" dirty="0" err="1">
                <a:latin typeface="Arial"/>
              </a:rPr>
              <a:t>git</a:t>
            </a:r>
            <a:r>
              <a:rPr lang="pt-BR" sz="2800" b="1" spc="-1" dirty="0">
                <a:latin typeface="Arial"/>
              </a:rPr>
              <a:t> </a:t>
            </a:r>
            <a:r>
              <a:rPr lang="pt-BR" sz="2800" b="1" spc="-1" dirty="0" err="1">
                <a:latin typeface="Arial"/>
              </a:rPr>
              <a:t>commit</a:t>
            </a:r>
            <a:r>
              <a:rPr lang="pt-BR" sz="2800" b="1" spc="-1" dirty="0">
                <a:latin typeface="Arial"/>
              </a:rPr>
              <a:t> </a:t>
            </a:r>
            <a:r>
              <a:rPr lang="pt-BR" sz="2800" spc="-1" dirty="0">
                <a:latin typeface="Arial"/>
              </a:rPr>
              <a:t>adicionamos o parâmetro –m e uma mensagem.</a:t>
            </a:r>
          </a:p>
          <a:p>
            <a:endParaRPr lang="en-US" sz="2800" spc="-1" dirty="0">
              <a:latin typeface="Arial"/>
            </a:endParaRPr>
          </a:p>
          <a:p>
            <a:endParaRPr lang="en-US" sz="2800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DC0783F-ACAB-4E02-ADE7-94418690D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01" y="4735516"/>
            <a:ext cx="9177150" cy="2342149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6063713-31A8-4E50-A5A2-FFCA7E6DEC81}"/>
              </a:ext>
            </a:extLst>
          </p:cNvPr>
          <p:cNvSpPr/>
          <p:nvPr/>
        </p:nvSpPr>
        <p:spPr>
          <a:xfrm>
            <a:off x="841944" y="5223660"/>
            <a:ext cx="6502624" cy="4283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83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576000"/>
            <a:ext cx="856876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200" spc="-1" dirty="0" err="1">
                <a:latin typeface="Arial"/>
              </a:rPr>
              <a:t>Esquecer</a:t>
            </a:r>
            <a:r>
              <a:rPr lang="en-US" sz="3200" spc="-1" dirty="0">
                <a:latin typeface="Arial"/>
              </a:rPr>
              <a:t> de </a:t>
            </a:r>
            <a:r>
              <a:rPr lang="en-US" sz="3200" spc="-1" dirty="0" err="1">
                <a:latin typeface="Arial"/>
              </a:rPr>
              <a:t>colocar</a:t>
            </a:r>
            <a:r>
              <a:rPr lang="en-US" sz="3200" spc="-1" dirty="0">
                <a:latin typeface="Arial"/>
              </a:rPr>
              <a:t> a </a:t>
            </a:r>
            <a:r>
              <a:rPr lang="en-US" sz="3200" spc="-1" dirty="0" err="1">
                <a:latin typeface="Arial"/>
              </a:rPr>
              <a:t>mensagem</a:t>
            </a:r>
            <a:r>
              <a:rPr lang="en-US" sz="3200" spc="-1" dirty="0">
                <a:latin typeface="Arial"/>
              </a:rPr>
              <a:t> do commit</a:t>
            </a:r>
            <a:endParaRPr lang="pt-BR" sz="3200" spc="-1" dirty="0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3059757"/>
            <a:ext cx="9072000" cy="21922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200" spc="-1" dirty="0">
                <a:latin typeface="Arial"/>
              </a:rPr>
              <a:t> </a:t>
            </a:r>
            <a:r>
              <a:rPr lang="en-US" sz="2800" spc="-1" dirty="0">
                <a:latin typeface="Arial"/>
              </a:rPr>
              <a:t>Se voce </a:t>
            </a:r>
            <a:r>
              <a:rPr lang="en-US" sz="2800" spc="-1" dirty="0" err="1">
                <a:latin typeface="Arial"/>
              </a:rPr>
              <a:t>esquecer</a:t>
            </a:r>
            <a:r>
              <a:rPr lang="en-US" sz="2800" spc="-1" dirty="0">
                <a:latin typeface="Arial"/>
              </a:rPr>
              <a:t> de </a:t>
            </a:r>
            <a:r>
              <a:rPr lang="en-US" sz="2800" spc="-1" dirty="0" err="1">
                <a:latin typeface="Arial"/>
              </a:rPr>
              <a:t>especificar</a:t>
            </a:r>
            <a:r>
              <a:rPr lang="en-US" sz="2800" spc="-1" dirty="0">
                <a:latin typeface="Arial"/>
              </a:rPr>
              <a:t> a </a:t>
            </a:r>
            <a:r>
              <a:rPr lang="en-US" sz="2800" spc="-1" dirty="0" err="1">
                <a:latin typeface="Arial"/>
              </a:rPr>
              <a:t>mensagem</a:t>
            </a:r>
            <a:r>
              <a:rPr lang="en-US" sz="2800" spc="-1" dirty="0">
                <a:latin typeface="Arial"/>
              </a:rPr>
              <a:t> do commit, o Git </a:t>
            </a:r>
            <a:r>
              <a:rPr lang="en-US" sz="2800" spc="-1" dirty="0" err="1">
                <a:latin typeface="Arial"/>
              </a:rPr>
              <a:t>vai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abrir</a:t>
            </a:r>
            <a:r>
              <a:rPr lang="en-US" sz="2800" spc="-1" dirty="0">
                <a:latin typeface="Arial"/>
              </a:rPr>
              <a:t> o VIM (</a:t>
            </a:r>
            <a:r>
              <a:rPr lang="en-US" sz="2800" spc="-1" dirty="0" err="1">
                <a:latin typeface="Arial"/>
              </a:rPr>
              <a:t>padrão</a:t>
            </a:r>
            <a:r>
              <a:rPr lang="en-US" sz="2800" spc="-1" dirty="0">
                <a:latin typeface="Arial"/>
              </a:rPr>
              <a:t>) para </a:t>
            </a:r>
            <a:r>
              <a:rPr lang="en-US" sz="2800" spc="-1" dirty="0" err="1">
                <a:latin typeface="Arial"/>
              </a:rPr>
              <a:t>edição</a:t>
            </a:r>
            <a:r>
              <a:rPr lang="en-US" sz="2800" spc="-1" dirty="0">
                <a:latin typeface="Arial"/>
              </a:rPr>
              <a:t>.</a:t>
            </a:r>
          </a:p>
          <a:p>
            <a:endParaRPr lang="en-US" sz="2800" spc="-1" dirty="0">
              <a:latin typeface="Arial"/>
            </a:endParaRPr>
          </a:p>
          <a:p>
            <a:r>
              <a:rPr lang="en-US" sz="2800" spc="-1" dirty="0">
                <a:latin typeface="Arial"/>
              </a:rPr>
              <a:t>Para </a:t>
            </a:r>
            <a:r>
              <a:rPr lang="en-US" sz="2800" spc="-1" dirty="0" err="1">
                <a:latin typeface="Arial"/>
              </a:rPr>
              <a:t>sair</a:t>
            </a:r>
            <a:r>
              <a:rPr lang="en-US" sz="2800" spc="-1" dirty="0">
                <a:latin typeface="Arial"/>
              </a:rPr>
              <a:t> do VIM </a:t>
            </a:r>
            <a:r>
              <a:rPr lang="en-US" sz="2800" spc="-1" dirty="0" err="1">
                <a:latin typeface="Arial"/>
              </a:rPr>
              <a:t>tecle</a:t>
            </a:r>
            <a:r>
              <a:rPr lang="en-US" sz="2800" spc="-1" dirty="0">
                <a:latin typeface="Arial"/>
              </a:rPr>
              <a:t> &lt;ESC&gt; e </a:t>
            </a:r>
            <a:r>
              <a:rPr lang="en-US" sz="2800" spc="-1" dirty="0" err="1">
                <a:latin typeface="Arial"/>
              </a:rPr>
              <a:t>depois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digite</a:t>
            </a:r>
            <a:endParaRPr lang="en-US" sz="2800" spc="-1" dirty="0">
              <a:latin typeface="Arial"/>
            </a:endParaRPr>
          </a:p>
          <a:p>
            <a:endParaRPr lang="en-US" sz="2800" spc="-1" dirty="0">
              <a:latin typeface="Arial"/>
            </a:endParaRPr>
          </a:p>
          <a:p>
            <a:r>
              <a:rPr lang="en-US" sz="2800" b="1" spc="-1" dirty="0">
                <a:latin typeface="Arial"/>
              </a:rPr>
              <a:t>:</a:t>
            </a:r>
            <a:r>
              <a:rPr lang="en-US" sz="2800" b="1" spc="-1" dirty="0" err="1">
                <a:latin typeface="Arial"/>
              </a:rPr>
              <a:t>wq</a:t>
            </a:r>
            <a:endParaRPr lang="en-US" sz="2800" b="1" spc="-1" dirty="0">
              <a:latin typeface="Arial"/>
            </a:endParaRPr>
          </a:p>
          <a:p>
            <a:endParaRPr lang="en-US" sz="2800" b="1" spc="-1" dirty="0">
              <a:latin typeface="Arial"/>
            </a:endParaRPr>
          </a:p>
          <a:p>
            <a:r>
              <a:rPr lang="en-US" sz="2800" spc="-1" dirty="0" err="1">
                <a:latin typeface="Arial"/>
              </a:rPr>
              <a:t>Tecle</a:t>
            </a:r>
            <a:r>
              <a:rPr lang="en-US" sz="2800" spc="-1" dirty="0">
                <a:latin typeface="Arial"/>
              </a:rPr>
              <a:t> &lt;ENTER&gt;</a:t>
            </a:r>
          </a:p>
          <a:p>
            <a:endParaRPr lang="pt-BR" sz="3200" spc="-1" dirty="0">
              <a:latin typeface="Arial"/>
            </a:endParaRPr>
          </a:p>
        </p:txBody>
      </p:sp>
      <p:pic>
        <p:nvPicPr>
          <p:cNvPr id="4" name="Imagem 3" descr="Uma imagem contendo placar&#10;&#10;Descrição gerada automaticamente">
            <a:extLst>
              <a:ext uri="{FF2B5EF4-FFF2-40B4-BE49-F238E27FC236}">
                <a16:creationId xmlns:a16="http://schemas.microsoft.com/office/drawing/2014/main" id="{C89220CD-EE2F-4ADB-AF19-C57A1B021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64" y="5291220"/>
            <a:ext cx="1513936" cy="178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47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200" spc="-1" dirty="0">
                <a:latin typeface="Arial"/>
              </a:rPr>
              <a:t>Ciclo de cada versão</a:t>
            </a:r>
          </a:p>
        </p:txBody>
      </p:sp>
      <p:sp>
        <p:nvSpPr>
          <p:cNvPr id="51" name="TextShape 2"/>
          <p:cNvSpPr txBox="1"/>
          <p:nvPr/>
        </p:nvSpPr>
        <p:spPr>
          <a:xfrm>
            <a:off x="491106" y="1879234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2800" spc="-1" dirty="0">
                <a:latin typeface="Arial"/>
              </a:rPr>
              <a:t>A </a:t>
            </a:r>
            <a:r>
              <a:rPr lang="pt-BR" sz="2800" spc="-1" dirty="0">
                <a:latin typeface="Arial"/>
              </a:rPr>
              <a:t>cada nova versão, com alterações importantes no projeto faremos esse ciclo:</a:t>
            </a:r>
          </a:p>
          <a:p>
            <a:r>
              <a:rPr lang="en-US" sz="900" spc="-1" dirty="0">
                <a:latin typeface="Arial"/>
              </a:rPr>
              <a:t> </a:t>
            </a:r>
            <a:endParaRPr lang="en-US" sz="2400" spc="-1" dirty="0">
              <a:latin typeface="Arial"/>
            </a:endParaRPr>
          </a:p>
          <a:p>
            <a:pPr marL="514367" indent="-514367">
              <a:buAutoNum type="arabicParenR"/>
            </a:pPr>
            <a:r>
              <a:rPr lang="en-US" sz="2800" spc="-1" dirty="0" err="1">
                <a:latin typeface="Arial"/>
              </a:rPr>
              <a:t>vamos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verificar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como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está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nosso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repositório</a:t>
            </a:r>
            <a:r>
              <a:rPr lang="en-US" sz="2800" spc="-1" dirty="0">
                <a:latin typeface="Arial"/>
              </a:rPr>
              <a:t>:</a:t>
            </a:r>
          </a:p>
          <a:p>
            <a:r>
              <a:rPr lang="en-US" sz="2800" b="1" spc="-1" dirty="0">
                <a:latin typeface="Arial"/>
              </a:rPr>
              <a:t>	 git status</a:t>
            </a:r>
          </a:p>
          <a:p>
            <a:r>
              <a:rPr lang="en-US" sz="2800" spc="-1" dirty="0"/>
              <a:t>2) </a:t>
            </a:r>
            <a:r>
              <a:rPr lang="en-US" sz="2800" spc="-1" dirty="0" err="1"/>
              <a:t>Coloque</a:t>
            </a:r>
            <a:r>
              <a:rPr lang="en-US" sz="2800" spc="-1" dirty="0"/>
              <a:t> </a:t>
            </a:r>
            <a:r>
              <a:rPr lang="en-US" sz="2800" spc="-1" dirty="0" err="1"/>
              <a:t>os</a:t>
            </a:r>
            <a:r>
              <a:rPr lang="en-US" sz="2800" spc="-1" dirty="0"/>
              <a:t> </a:t>
            </a:r>
            <a:r>
              <a:rPr lang="en-US" sz="2800" spc="-1" dirty="0" err="1"/>
              <a:t>arquivos</a:t>
            </a:r>
            <a:r>
              <a:rPr lang="en-US" sz="2800" spc="-1" dirty="0"/>
              <a:t> </a:t>
            </a:r>
            <a:r>
              <a:rPr lang="en-US" sz="2800" spc="-1" dirty="0" err="1"/>
              <a:t>modificados</a:t>
            </a:r>
            <a:r>
              <a:rPr lang="en-US" sz="2800" spc="-1" dirty="0"/>
              <a:t> </a:t>
            </a:r>
            <a:r>
              <a:rPr lang="en-US" sz="2800" spc="-1" dirty="0" err="1"/>
              <a:t>na</a:t>
            </a:r>
            <a:r>
              <a:rPr lang="en-US" sz="2800" spc="-1" dirty="0"/>
              <a:t> </a:t>
            </a:r>
            <a:r>
              <a:rPr lang="en-US" sz="2800" spc="-1" dirty="0" err="1"/>
              <a:t>área</a:t>
            </a:r>
            <a:r>
              <a:rPr lang="en-US" sz="2800" spc="-1" dirty="0"/>
              <a:t> de “stage”</a:t>
            </a:r>
          </a:p>
          <a:p>
            <a:r>
              <a:rPr lang="en-US" sz="2800" spc="-1" dirty="0"/>
              <a:t>	</a:t>
            </a:r>
            <a:r>
              <a:rPr lang="en-US" sz="2800" b="1" spc="-1" dirty="0"/>
              <a:t>git add .</a:t>
            </a:r>
          </a:p>
          <a:p>
            <a:r>
              <a:rPr lang="en-US" sz="2800" spc="-1" dirty="0"/>
              <a:t>3) Realize o commit:</a:t>
            </a:r>
          </a:p>
          <a:p>
            <a:pPr lvl="1"/>
            <a:r>
              <a:rPr lang="en-US" sz="2800" spc="-1" dirty="0"/>
              <a:t>	</a:t>
            </a:r>
            <a:r>
              <a:rPr lang="en-US" sz="2800" b="1" spc="-1" dirty="0"/>
              <a:t>git commit -m “</a:t>
            </a:r>
            <a:r>
              <a:rPr lang="en-US" sz="2800" b="1" spc="-1" dirty="0" err="1"/>
              <a:t>Descrição</a:t>
            </a:r>
            <a:r>
              <a:rPr lang="en-US" sz="2800" b="1" spc="-1" dirty="0"/>
              <a:t> do commit”</a:t>
            </a:r>
            <a:endParaRPr lang="pt-BR" sz="2800" b="1" spc="-1" dirty="0"/>
          </a:p>
          <a:p>
            <a:endParaRPr lang="en-US" sz="2800" b="1" spc="-1" dirty="0">
              <a:latin typeface="Arial"/>
            </a:endParaRPr>
          </a:p>
          <a:p>
            <a:endParaRPr lang="en-US" sz="2800" spc="-1" dirty="0">
              <a:latin typeface="Arial"/>
            </a:endParaRPr>
          </a:p>
          <a:p>
            <a:endParaRPr lang="en-US" sz="2800" spc="-1" dirty="0">
              <a:latin typeface="Arial"/>
            </a:endParaRPr>
          </a:p>
        </p:txBody>
      </p:sp>
      <p:pic>
        <p:nvPicPr>
          <p:cNvPr id="5" name="Imagem 4" descr="Uma imagem contendo placar&#10;&#10;Descrição gerada automaticamente">
            <a:extLst>
              <a:ext uri="{FF2B5EF4-FFF2-40B4-BE49-F238E27FC236}">
                <a16:creationId xmlns:a16="http://schemas.microsoft.com/office/drawing/2014/main" id="{C3662459-CD87-4D9C-B6C9-B9E6A6DCB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64" y="5291220"/>
            <a:ext cx="1513936" cy="1786445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D1D70FB-97AD-4A9A-A996-DF86AC75F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59" y="5416904"/>
            <a:ext cx="9175247" cy="169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71128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2">
            <a:extLst>
              <a:ext uri="{FF2B5EF4-FFF2-40B4-BE49-F238E27FC236}">
                <a16:creationId xmlns:a16="http://schemas.microsoft.com/office/drawing/2014/main" id="{BECA1CEB-F6D9-4EB9-9496-D243DAA4CD38}"/>
              </a:ext>
            </a:extLst>
          </p:cNvPr>
          <p:cNvSpPr txBox="1"/>
          <p:nvPr/>
        </p:nvSpPr>
        <p:spPr>
          <a:xfrm>
            <a:off x="1688817" y="2123653"/>
            <a:ext cx="6702995" cy="1288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5400" spc="-1" dirty="0">
                <a:latin typeface="Arial"/>
              </a:rPr>
              <a:t>Criando um projeto como o </a:t>
            </a:r>
            <a:r>
              <a:rPr lang="pt-BR" sz="5400" spc="-1" dirty="0" err="1">
                <a:latin typeface="Arial"/>
              </a:rPr>
              <a:t>Github</a:t>
            </a:r>
            <a:r>
              <a:rPr lang="pt-BR" sz="5400" spc="-1" dirty="0">
                <a:latin typeface="Arial"/>
              </a:rPr>
              <a:t> </a:t>
            </a:r>
            <a:r>
              <a:rPr lang="pt-BR" sz="5400" spc="-1" dirty="0" err="1">
                <a:latin typeface="Arial"/>
              </a:rPr>
              <a:t>Pages</a:t>
            </a:r>
            <a:endParaRPr lang="pt-BR" sz="54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26932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576000"/>
            <a:ext cx="856876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defPPr>
              <a:defRPr lang="pt-BR"/>
            </a:defPPr>
            <a:lvl1pPr>
              <a:defRPr sz="3200" spc="-1">
                <a:latin typeface="Arial"/>
              </a:defRPr>
            </a:lvl1pPr>
          </a:lstStyle>
          <a:p>
            <a:r>
              <a:rPr lang="pt-BR" dirty="0" err="1"/>
              <a:t>Github</a:t>
            </a:r>
            <a:r>
              <a:rPr lang="pt-BR" dirty="0"/>
              <a:t> </a:t>
            </a:r>
            <a:r>
              <a:rPr lang="pt-BR" dirty="0" err="1"/>
              <a:t>Pages</a:t>
            </a:r>
            <a:endParaRPr lang="pt-BR" dirty="0"/>
          </a:p>
        </p:txBody>
      </p:sp>
      <p:sp>
        <p:nvSpPr>
          <p:cNvPr id="51" name="TextShape 2"/>
          <p:cNvSpPr txBox="1"/>
          <p:nvPr/>
        </p:nvSpPr>
        <p:spPr>
          <a:xfrm>
            <a:off x="504000" y="1979639"/>
            <a:ext cx="9072000" cy="37620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200" spc="-1" dirty="0">
                <a:latin typeface="Arial"/>
              </a:rPr>
              <a:t>O GitHub tem uma funcionalidade muito bacana que permite deixarmos nossas paginas online no servidor deles de uma maneira gratuita.</a:t>
            </a:r>
          </a:p>
          <a:p>
            <a:r>
              <a:rPr lang="pt-BR" sz="3200" spc="-1" dirty="0">
                <a:latin typeface="Arial"/>
              </a:rPr>
              <a:t>Esta funcionalidade é chamada de “</a:t>
            </a:r>
            <a:r>
              <a:rPr lang="pt-BR" sz="3200" i="1" spc="-1" dirty="0" err="1">
                <a:latin typeface="Arial"/>
              </a:rPr>
              <a:t>Github</a:t>
            </a:r>
            <a:r>
              <a:rPr lang="pt-BR" sz="3200" i="1" spc="-1" dirty="0">
                <a:latin typeface="Arial"/>
              </a:rPr>
              <a:t> </a:t>
            </a:r>
            <a:r>
              <a:rPr lang="pt-BR" sz="3200" i="1" spc="-1" dirty="0" err="1">
                <a:latin typeface="Arial"/>
              </a:rPr>
              <a:t>Pages</a:t>
            </a:r>
            <a:r>
              <a:rPr lang="pt-BR" sz="3200" i="1" spc="-1" dirty="0">
                <a:latin typeface="Arial"/>
              </a:rPr>
              <a:t>”.</a:t>
            </a:r>
          </a:p>
          <a:p>
            <a:endParaRPr lang="pt-BR" sz="3200" i="1" spc="-1" dirty="0">
              <a:latin typeface="Arial"/>
            </a:endParaRPr>
          </a:p>
          <a:p>
            <a:r>
              <a:rPr lang="pt-BR" sz="3200" spc="-1" dirty="0">
                <a:latin typeface="Arial"/>
              </a:rPr>
              <a:t>Vamos ver como utilizar este recurso.</a:t>
            </a:r>
            <a:endParaRPr lang="it-IT" sz="3200" spc="-1" dirty="0">
              <a:latin typeface="Arial"/>
            </a:endParaRPr>
          </a:p>
        </p:txBody>
      </p:sp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89D5E74A-9AF5-4829-AF42-74D9B93B1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822" y="5302044"/>
            <a:ext cx="1629881" cy="19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9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89D5E74A-9AF5-4829-AF42-74D9B93B1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822" y="5302044"/>
            <a:ext cx="1629881" cy="192326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2C75C24-47F3-4F3F-A543-39D61462BAC4}"/>
              </a:ext>
            </a:extLst>
          </p:cNvPr>
          <p:cNvSpPr txBox="1"/>
          <p:nvPr/>
        </p:nvSpPr>
        <p:spPr>
          <a:xfrm>
            <a:off x="746585" y="2051645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Logado no </a:t>
            </a:r>
            <a:r>
              <a:rPr lang="pt-BR" sz="2800" dirty="0" err="1"/>
              <a:t>Github</a:t>
            </a:r>
            <a:r>
              <a:rPr lang="pt-BR" sz="2800" dirty="0"/>
              <a:t>, clicando no sinal de </a:t>
            </a:r>
            <a:r>
              <a:rPr lang="pt-BR" sz="2800" b="1" dirty="0"/>
              <a:t>+</a:t>
            </a:r>
            <a:r>
              <a:rPr lang="pt-BR" sz="2800" dirty="0"/>
              <a:t> e depois em </a:t>
            </a:r>
            <a:r>
              <a:rPr lang="pt-BR" sz="2800" b="1" dirty="0"/>
              <a:t>New </a:t>
            </a:r>
            <a:r>
              <a:rPr lang="pt-BR" sz="2800" b="1" dirty="0" err="1"/>
              <a:t>repository</a:t>
            </a:r>
            <a:r>
              <a:rPr lang="pt-BR" sz="2800" dirty="0"/>
              <a:t>, lhe permitirá criar um novo repositório para seu projeto.</a:t>
            </a:r>
            <a:endParaRPr lang="pt-BR" sz="2800" b="1" dirty="0"/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2C2F7B6B-B44D-42C4-A83E-D88323150DB4}"/>
              </a:ext>
            </a:extLst>
          </p:cNvPr>
          <p:cNvSpPr txBox="1"/>
          <p:nvPr/>
        </p:nvSpPr>
        <p:spPr>
          <a:xfrm>
            <a:off x="504000" y="576000"/>
            <a:ext cx="856876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defPPr>
              <a:defRPr lang="pt-BR"/>
            </a:defPPr>
            <a:lvl1pPr>
              <a:defRPr sz="3200" spc="-1">
                <a:latin typeface="Arial"/>
              </a:defRPr>
            </a:lvl1pPr>
          </a:lstStyle>
          <a:p>
            <a:r>
              <a:rPr lang="pt-BR" dirty="0"/>
              <a:t>Criando um repositório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858DC79-9E88-4D41-B6BE-9F14F179A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221" y="3828638"/>
            <a:ext cx="2524477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1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600" spc="-1">
                <a:latin typeface="Arial"/>
              </a:rPr>
              <a:t>Como fazer para usar o Git?</a:t>
            </a:r>
          </a:p>
        </p:txBody>
      </p:sp>
      <p:sp>
        <p:nvSpPr>
          <p:cNvPr id="47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2800" spc="-1" dirty="0">
                <a:latin typeface="Arial"/>
              </a:rPr>
              <a:t>É preciso instalar em seu computador um sistema </a:t>
            </a:r>
            <a:r>
              <a:rPr lang="pt-BR" sz="2800" spc="-1" dirty="0" err="1">
                <a:latin typeface="Arial"/>
              </a:rPr>
              <a:t>Git</a:t>
            </a:r>
            <a:endParaRPr lang="pt-BR" sz="2800" spc="-1" dirty="0">
              <a:latin typeface="Arial"/>
            </a:endParaRPr>
          </a:p>
          <a:p>
            <a:endParaRPr lang="pt-BR" sz="2800" spc="-1" dirty="0">
              <a:latin typeface="Arial"/>
            </a:endParaRPr>
          </a:p>
          <a:p>
            <a:r>
              <a:rPr lang="pt-BR" sz="2800" spc="-1" dirty="0">
                <a:latin typeface="Arial"/>
              </a:rPr>
              <a:t>Alguns sistemas já vem com o </a:t>
            </a:r>
            <a:r>
              <a:rPr lang="pt-BR" sz="2800" spc="-1" dirty="0" err="1">
                <a:latin typeface="Arial"/>
              </a:rPr>
              <a:t>Git</a:t>
            </a:r>
            <a:r>
              <a:rPr lang="pt-BR" sz="2800" spc="-1" dirty="0">
                <a:latin typeface="Arial"/>
              </a:rPr>
              <a:t> instalado</a:t>
            </a:r>
          </a:p>
          <a:p>
            <a:endParaRPr lang="pt-BR" sz="2800" spc="-1" dirty="0">
              <a:latin typeface="Arial"/>
            </a:endParaRPr>
          </a:p>
          <a:p>
            <a:r>
              <a:rPr lang="pt-BR" sz="2800" spc="-1" dirty="0">
                <a:latin typeface="Arial"/>
              </a:rPr>
              <a:t>É possível utilizar o </a:t>
            </a:r>
            <a:r>
              <a:rPr lang="pt-BR" sz="2800" spc="-1" dirty="0" err="1">
                <a:latin typeface="Arial"/>
              </a:rPr>
              <a:t>Git</a:t>
            </a:r>
            <a:r>
              <a:rPr lang="pt-BR" sz="2800" spc="-1" dirty="0">
                <a:latin typeface="Arial"/>
              </a:rPr>
              <a:t> por terminal de comando (modo console) ou por um aplicativo gráfico (modo GUI)</a:t>
            </a:r>
          </a:p>
        </p:txBody>
      </p:sp>
      <p:pic>
        <p:nvPicPr>
          <p:cNvPr id="4" name="Imagem 3" descr="Uma imagem contendo placar&#10;&#10;Descrição gerada automaticamente">
            <a:extLst>
              <a:ext uri="{FF2B5EF4-FFF2-40B4-BE49-F238E27FC236}">
                <a16:creationId xmlns:a16="http://schemas.microsoft.com/office/drawing/2014/main" id="{B68D89CA-DDA4-453D-9F1C-D9C6DB68B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64" y="5291220"/>
            <a:ext cx="1513936" cy="178644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89D5E74A-9AF5-4829-AF42-74D9B93B1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822" y="5302044"/>
            <a:ext cx="1629881" cy="192326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2C75C24-47F3-4F3F-A543-39D61462BAC4}"/>
              </a:ext>
            </a:extLst>
          </p:cNvPr>
          <p:cNvSpPr txBox="1"/>
          <p:nvPr/>
        </p:nvSpPr>
        <p:spPr>
          <a:xfrm>
            <a:off x="647920" y="1845421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Principalmente, devemos atentar ao nome dado ao repositório, descrição e se desejamos que ele seja publico ou privado...</a:t>
            </a:r>
            <a:endParaRPr lang="pt-BR" sz="2800" b="1" dirty="0"/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2C2F7B6B-B44D-42C4-A83E-D88323150DB4}"/>
              </a:ext>
            </a:extLst>
          </p:cNvPr>
          <p:cNvSpPr txBox="1"/>
          <p:nvPr/>
        </p:nvSpPr>
        <p:spPr>
          <a:xfrm>
            <a:off x="504000" y="576000"/>
            <a:ext cx="856876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defPPr>
              <a:defRPr lang="pt-BR"/>
            </a:defPPr>
            <a:lvl1pPr>
              <a:defRPr sz="3200" spc="-1">
                <a:latin typeface="Arial"/>
              </a:defRPr>
            </a:lvl1pPr>
          </a:lstStyle>
          <a:p>
            <a:r>
              <a:rPr lang="pt-BR" dirty="0"/>
              <a:t>Criando um repositório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2A4A24-1B29-4E33-AF5C-C2EF0D080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9" y="3230416"/>
            <a:ext cx="7696573" cy="399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782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56E52EA-C89B-4911-819F-EF5D90DCB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3131766"/>
            <a:ext cx="9072625" cy="4093538"/>
          </a:xfrm>
          <a:prstGeom prst="rect">
            <a:avLst/>
          </a:prstGeom>
        </p:spPr>
      </p:pic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89D5E74A-9AF5-4829-AF42-74D9B93B1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822" y="5302044"/>
            <a:ext cx="1629881" cy="192326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2C75C24-47F3-4F3F-A543-39D61462BAC4}"/>
              </a:ext>
            </a:extLst>
          </p:cNvPr>
          <p:cNvSpPr txBox="1"/>
          <p:nvPr/>
        </p:nvSpPr>
        <p:spPr>
          <a:xfrm>
            <a:off x="504000" y="1882385"/>
            <a:ext cx="82807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Caso você queira que seu repositório se transforme em um repositório </a:t>
            </a:r>
            <a:r>
              <a:rPr lang="pt-BR" sz="2400" dirty="0" err="1"/>
              <a:t>Github</a:t>
            </a:r>
            <a:r>
              <a:rPr lang="pt-BR" sz="2400" dirty="0"/>
              <a:t> </a:t>
            </a:r>
            <a:r>
              <a:rPr lang="pt-BR" sz="2400" dirty="0" err="1"/>
              <a:t>Pages</a:t>
            </a:r>
            <a:r>
              <a:rPr lang="pt-BR" sz="2400" dirty="0"/>
              <a:t>, basta você cria-lo com o mesmo nome do seu usuário e adicionar</a:t>
            </a:r>
            <a:r>
              <a:rPr lang="pt-BR" sz="2400" b="1" dirty="0"/>
              <a:t> .github.io </a:t>
            </a:r>
            <a:r>
              <a:rPr lang="pt-BR" sz="2400" dirty="0"/>
              <a:t>no final.</a:t>
            </a:r>
          </a:p>
          <a:p>
            <a:endParaRPr lang="pt-BR" sz="2400" b="1" dirty="0"/>
          </a:p>
          <a:p>
            <a:endParaRPr lang="pt-BR" sz="2400" b="1" dirty="0"/>
          </a:p>
          <a:p>
            <a:endParaRPr lang="pt-BR" sz="2400" b="1" dirty="0"/>
          </a:p>
          <a:p>
            <a:endParaRPr lang="pt-BR" sz="2400" b="1" dirty="0"/>
          </a:p>
          <a:p>
            <a:endParaRPr lang="pt-BR" sz="2400" b="1" dirty="0"/>
          </a:p>
          <a:p>
            <a:endParaRPr lang="pt-BR" sz="2400" b="1" dirty="0"/>
          </a:p>
          <a:p>
            <a:endParaRPr lang="pt-BR" sz="2400" b="1" dirty="0"/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2C2F7B6B-B44D-42C4-A83E-D88323150DB4}"/>
              </a:ext>
            </a:extLst>
          </p:cNvPr>
          <p:cNvSpPr txBox="1"/>
          <p:nvPr/>
        </p:nvSpPr>
        <p:spPr>
          <a:xfrm>
            <a:off x="504000" y="576000"/>
            <a:ext cx="856876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defPPr>
              <a:defRPr lang="pt-BR"/>
            </a:defPPr>
            <a:lvl1pPr>
              <a:defRPr sz="3200" spc="-1">
                <a:latin typeface="Arial"/>
              </a:defRPr>
            </a:lvl1pPr>
          </a:lstStyle>
          <a:p>
            <a:r>
              <a:rPr lang="pt-BR" dirty="0"/>
              <a:t>Criando um repositório </a:t>
            </a:r>
            <a:r>
              <a:rPr lang="pt-BR" dirty="0" err="1"/>
              <a:t>Github</a:t>
            </a:r>
            <a:r>
              <a:rPr lang="pt-BR" dirty="0"/>
              <a:t> </a:t>
            </a:r>
            <a:r>
              <a:rPr lang="pt-BR" dirty="0" err="1"/>
              <a:t>Pages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30582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89D5E74A-9AF5-4829-AF42-74D9B93B1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822" y="5302044"/>
            <a:ext cx="1629881" cy="192326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60875B8-4E4E-44F3-868C-89273B4A6DA6}"/>
              </a:ext>
            </a:extLst>
          </p:cNvPr>
          <p:cNvSpPr txBox="1"/>
          <p:nvPr/>
        </p:nvSpPr>
        <p:spPr>
          <a:xfrm>
            <a:off x="647920" y="1763613"/>
            <a:ext cx="828092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Após criarmos o projeto o próprio </a:t>
            </a:r>
            <a:r>
              <a:rPr lang="pt-BR" sz="2800" dirty="0" err="1"/>
              <a:t>github</a:t>
            </a:r>
            <a:r>
              <a:rPr lang="pt-BR" sz="2800" dirty="0"/>
              <a:t> apresenta o comando para podermos upar os arquivos...</a:t>
            </a:r>
          </a:p>
          <a:p>
            <a:endParaRPr lang="pt-BR" dirty="0"/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232F7196-2859-4218-8267-449FD8D0EE0C}"/>
              </a:ext>
            </a:extLst>
          </p:cNvPr>
          <p:cNvSpPr txBox="1"/>
          <p:nvPr/>
        </p:nvSpPr>
        <p:spPr>
          <a:xfrm>
            <a:off x="504000" y="576000"/>
            <a:ext cx="856876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defPPr>
              <a:defRPr lang="pt-BR"/>
            </a:defPPr>
            <a:lvl1pPr>
              <a:defRPr sz="3200" spc="-1">
                <a:latin typeface="Arial"/>
              </a:defRPr>
            </a:lvl1pPr>
          </a:lstStyle>
          <a:p>
            <a:r>
              <a:rPr lang="pt-BR" dirty="0"/>
              <a:t>Upando os arquivos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D9F5510-50AB-4C74-831E-39E5E5383FAF}"/>
              </a:ext>
            </a:extLst>
          </p:cNvPr>
          <p:cNvGrpSpPr/>
          <p:nvPr/>
        </p:nvGrpSpPr>
        <p:grpSpPr>
          <a:xfrm>
            <a:off x="468589" y="2699718"/>
            <a:ext cx="9252243" cy="2594962"/>
            <a:chOff x="468589" y="2699718"/>
            <a:chExt cx="8676179" cy="259496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AF80EA93-90CF-456B-8D64-6784C3999B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1359"/>
            <a:stretch/>
          </p:blipFill>
          <p:spPr>
            <a:xfrm>
              <a:off x="468589" y="2699718"/>
              <a:ext cx="8676179" cy="2594962"/>
            </a:xfrm>
            <a:prstGeom prst="rect">
              <a:avLst/>
            </a:prstGeom>
          </p:spPr>
        </p:pic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97DB83B8-B939-488B-915C-4401AFA700C1}"/>
                </a:ext>
              </a:extLst>
            </p:cNvPr>
            <p:cNvGrpSpPr/>
            <p:nvPr/>
          </p:nvGrpSpPr>
          <p:grpSpPr>
            <a:xfrm>
              <a:off x="7275295" y="3713274"/>
              <a:ext cx="1869473" cy="980946"/>
              <a:chOff x="7275295" y="3713274"/>
              <a:chExt cx="1869473" cy="98094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28EBEAF6-0898-4468-9BCD-68FFA5EB9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187" t="38482" r="46869" b="26424"/>
              <a:stretch/>
            </p:blipFill>
            <p:spPr>
              <a:xfrm>
                <a:off x="8709200" y="3713274"/>
                <a:ext cx="435568" cy="910684"/>
              </a:xfrm>
              <a:prstGeom prst="rect">
                <a:avLst/>
              </a:prstGeom>
            </p:spPr>
          </p:pic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F6604AD9-5178-4B61-A65C-9BB60B18C7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56" t="40943" r="54484" b="23963"/>
              <a:stretch/>
            </p:blipFill>
            <p:spPr>
              <a:xfrm>
                <a:off x="7275295" y="3783536"/>
                <a:ext cx="1473645" cy="910684"/>
              </a:xfrm>
              <a:prstGeom prst="rect">
                <a:avLst/>
              </a:prstGeom>
            </p:spPr>
          </p:pic>
        </p:grp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691451-1925-48F2-9D45-15D30097ED3C}"/>
              </a:ext>
            </a:extLst>
          </p:cNvPr>
          <p:cNvSpPr txBox="1"/>
          <p:nvPr/>
        </p:nvSpPr>
        <p:spPr>
          <a:xfrm>
            <a:off x="464277" y="5307808"/>
            <a:ext cx="828092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Podemos copia-los e executar no </a:t>
            </a:r>
            <a:r>
              <a:rPr lang="pt-BR" sz="2800" dirty="0" err="1"/>
              <a:t>cmder</a:t>
            </a:r>
            <a:r>
              <a:rPr lang="pt-BR" sz="2800" dirty="0"/>
              <a:t>.</a:t>
            </a:r>
          </a:p>
          <a:p>
            <a:r>
              <a:rPr lang="pt-BR" sz="2800" dirty="0"/>
              <a:t>Por questão de segurança, ele solicita para confirmar o nome do usuário e a senha...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26912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89D5E74A-9AF5-4829-AF42-74D9B93B1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822" y="5302044"/>
            <a:ext cx="1629881" cy="1923260"/>
          </a:xfrm>
          <a:prstGeom prst="rect">
            <a:avLst/>
          </a:prstGeom>
        </p:spPr>
      </p:pic>
      <p:sp>
        <p:nvSpPr>
          <p:cNvPr id="7" name="TextShape 1">
            <a:extLst>
              <a:ext uri="{FF2B5EF4-FFF2-40B4-BE49-F238E27FC236}">
                <a16:creationId xmlns:a16="http://schemas.microsoft.com/office/drawing/2014/main" id="{232F7196-2859-4218-8267-449FD8D0EE0C}"/>
              </a:ext>
            </a:extLst>
          </p:cNvPr>
          <p:cNvSpPr txBox="1"/>
          <p:nvPr/>
        </p:nvSpPr>
        <p:spPr>
          <a:xfrm>
            <a:off x="504000" y="576000"/>
            <a:ext cx="856876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defPPr>
              <a:defRPr lang="pt-BR"/>
            </a:defPPr>
            <a:lvl1pPr>
              <a:defRPr sz="3200" spc="-1">
                <a:latin typeface="Arial"/>
              </a:defRPr>
            </a:lvl1pPr>
          </a:lstStyle>
          <a:p>
            <a:r>
              <a:rPr lang="pt-BR" dirty="0"/>
              <a:t>Upando os arquivos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A55FCDC-E22D-4DB6-84FE-E18A8B6E18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5"/>
          <a:stretch/>
        </p:blipFill>
        <p:spPr>
          <a:xfrm>
            <a:off x="312837" y="1488107"/>
            <a:ext cx="9433048" cy="5749722"/>
          </a:xfrm>
          <a:prstGeom prst="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CF0AC47-7CA2-4FE4-8643-38C36DC892FA}"/>
              </a:ext>
            </a:extLst>
          </p:cNvPr>
          <p:cNvSpPr/>
          <p:nvPr/>
        </p:nvSpPr>
        <p:spPr>
          <a:xfrm>
            <a:off x="647824" y="1894769"/>
            <a:ext cx="8784976" cy="2913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58E1E35-A251-4980-B02F-A9D288AB16B4}"/>
              </a:ext>
            </a:extLst>
          </p:cNvPr>
          <p:cNvSpPr/>
          <p:nvPr/>
        </p:nvSpPr>
        <p:spPr>
          <a:xfrm>
            <a:off x="672295" y="2766962"/>
            <a:ext cx="3503921" cy="2913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0C22E871-FAD9-42BB-A1AD-EEFF296244FB}"/>
              </a:ext>
            </a:extLst>
          </p:cNvPr>
          <p:cNvSpPr/>
          <p:nvPr/>
        </p:nvSpPr>
        <p:spPr>
          <a:xfrm rot="6866060">
            <a:off x="7006851" y="3336226"/>
            <a:ext cx="252175" cy="527814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Baixo 16">
            <a:extLst>
              <a:ext uri="{FF2B5EF4-FFF2-40B4-BE49-F238E27FC236}">
                <a16:creationId xmlns:a16="http://schemas.microsoft.com/office/drawing/2014/main" id="{E4DE2C97-8CC3-46DE-9F00-300D0739FAD4}"/>
              </a:ext>
            </a:extLst>
          </p:cNvPr>
          <p:cNvSpPr/>
          <p:nvPr/>
        </p:nvSpPr>
        <p:spPr>
          <a:xfrm rot="4087427">
            <a:off x="7024238" y="2738961"/>
            <a:ext cx="252175" cy="527814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08BAA539-B589-415D-82BA-166716F3E04A}"/>
              </a:ext>
            </a:extLst>
          </p:cNvPr>
          <p:cNvSpPr/>
          <p:nvPr/>
        </p:nvSpPr>
        <p:spPr>
          <a:xfrm rot="6866060">
            <a:off x="6816925" y="6528991"/>
            <a:ext cx="252175" cy="527814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4160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576000"/>
            <a:ext cx="856876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2800" spc="-1" dirty="0" err="1">
                <a:latin typeface="Arial"/>
              </a:rPr>
              <a:t>Subindo</a:t>
            </a:r>
            <a:r>
              <a:rPr lang="en-US" sz="2800" spc="-1" dirty="0">
                <a:latin typeface="Arial"/>
              </a:rPr>
              <a:t> o </a:t>
            </a:r>
            <a:r>
              <a:rPr lang="en-US" sz="2800" spc="-1" dirty="0" err="1">
                <a:latin typeface="Arial"/>
              </a:rPr>
              <a:t>repositório</a:t>
            </a:r>
            <a:r>
              <a:rPr lang="en-US" sz="2800" spc="-1" dirty="0">
                <a:latin typeface="Arial"/>
              </a:rPr>
              <a:t> local </a:t>
            </a:r>
            <a:r>
              <a:rPr lang="en-US" sz="2800" spc="-1" dirty="0" err="1">
                <a:latin typeface="Arial"/>
              </a:rPr>
              <a:t>para</a:t>
            </a:r>
            <a:r>
              <a:rPr lang="en-US" sz="2800" spc="-1" dirty="0">
                <a:latin typeface="Arial"/>
              </a:rPr>
              <a:t> o </a:t>
            </a:r>
            <a:r>
              <a:rPr lang="en-US" sz="2800" spc="-1" dirty="0" err="1">
                <a:latin typeface="Arial"/>
              </a:rPr>
              <a:t>Github</a:t>
            </a:r>
            <a:endParaRPr lang="pt-BR" sz="2800" spc="-1" dirty="0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2107663"/>
            <a:ext cx="9072000" cy="33443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200" spc="-1" dirty="0">
              <a:latin typeface="Arial"/>
            </a:endParaRPr>
          </a:p>
          <a:p>
            <a:r>
              <a:rPr lang="en-US" sz="3200" spc="-1" dirty="0">
                <a:latin typeface="Arial"/>
              </a:rPr>
              <a:t>Agora </a:t>
            </a:r>
            <a:r>
              <a:rPr lang="en-US" sz="3200" spc="-1" dirty="0" err="1">
                <a:latin typeface="Arial"/>
              </a:rPr>
              <a:t>precisamos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executar</a:t>
            </a:r>
            <a:r>
              <a:rPr lang="en-US" sz="3200" spc="-1" dirty="0">
                <a:latin typeface="Arial"/>
              </a:rPr>
              <a:t> o commando </a:t>
            </a:r>
            <a:r>
              <a:rPr lang="en-US" sz="3200" spc="-1" dirty="0" err="1">
                <a:latin typeface="Arial"/>
              </a:rPr>
              <a:t>abaixo</a:t>
            </a:r>
            <a:r>
              <a:rPr lang="en-US" sz="3200" spc="-1" dirty="0">
                <a:latin typeface="Arial"/>
              </a:rPr>
              <a:t> para </a:t>
            </a:r>
            <a:r>
              <a:rPr lang="en-US" sz="3200" spc="-1" dirty="0" err="1">
                <a:latin typeface="Arial"/>
              </a:rPr>
              <a:t>enviar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nossos</a:t>
            </a:r>
            <a:r>
              <a:rPr lang="en-US" sz="3200" spc="-1" dirty="0">
                <a:latin typeface="Arial"/>
              </a:rPr>
              <a:t> commits </a:t>
            </a:r>
            <a:r>
              <a:rPr lang="en-US" sz="3200" spc="-1" dirty="0" err="1">
                <a:latin typeface="Arial"/>
              </a:rPr>
              <a:t>ao</a:t>
            </a:r>
            <a:r>
              <a:rPr lang="en-US" sz="3200" spc="-1" dirty="0">
                <a:latin typeface="Arial"/>
              </a:rPr>
              <a:t> GitHub. </a:t>
            </a:r>
          </a:p>
          <a:p>
            <a:r>
              <a:rPr lang="en-US" sz="2800" b="1" spc="-1" dirty="0">
                <a:latin typeface="Arial"/>
              </a:rPr>
              <a:t>	git push -u origin master</a:t>
            </a:r>
          </a:p>
          <a:p>
            <a:endParaRPr lang="en-US" sz="2800" spc="-1" dirty="0">
              <a:latin typeface="Arial"/>
            </a:endParaRPr>
          </a:p>
          <a:p>
            <a:r>
              <a:rPr lang="en-US" sz="2800" spc="-1" dirty="0">
                <a:latin typeface="Arial"/>
              </a:rPr>
              <a:t>Nota: </a:t>
            </a:r>
            <a:r>
              <a:rPr lang="en-US" sz="2800" spc="-1" dirty="0" err="1">
                <a:latin typeface="Arial"/>
              </a:rPr>
              <a:t>Só</a:t>
            </a:r>
            <a:r>
              <a:rPr lang="en-US" sz="2800" spc="-1" dirty="0">
                <a:latin typeface="Arial"/>
              </a:rPr>
              <a:t> é </a:t>
            </a:r>
            <a:r>
              <a:rPr lang="en-US" sz="2800" spc="-1" dirty="0" err="1">
                <a:latin typeface="Arial"/>
              </a:rPr>
              <a:t>necessário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usar</a:t>
            </a:r>
            <a:r>
              <a:rPr lang="en-US" sz="2800" spc="-1" dirty="0">
                <a:latin typeface="Arial"/>
              </a:rPr>
              <a:t> o </a:t>
            </a:r>
            <a:r>
              <a:rPr lang="en-US" sz="2800" spc="-1" dirty="0" err="1">
                <a:latin typeface="Arial"/>
              </a:rPr>
              <a:t>comando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acima</a:t>
            </a:r>
            <a:r>
              <a:rPr lang="en-US" sz="2800" spc="-1" dirty="0">
                <a:latin typeface="Arial"/>
              </a:rPr>
              <a:t> para a </a:t>
            </a:r>
            <a:r>
              <a:rPr lang="en-US" sz="2800" spc="-1" dirty="0" err="1">
                <a:latin typeface="Arial"/>
              </a:rPr>
              <a:t>primeira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vez</a:t>
            </a:r>
            <a:r>
              <a:rPr lang="en-US" sz="2800" spc="-1" dirty="0">
                <a:latin typeface="Arial"/>
              </a:rPr>
              <a:t> que </a:t>
            </a:r>
            <a:r>
              <a:rPr lang="en-US" sz="2800" spc="-1" dirty="0" err="1">
                <a:latin typeface="Arial"/>
              </a:rPr>
              <a:t>estamos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enviamos</a:t>
            </a:r>
            <a:r>
              <a:rPr lang="en-US" sz="2800" spc="-1" dirty="0">
                <a:latin typeface="Arial"/>
              </a:rPr>
              <a:t> a </a:t>
            </a:r>
            <a:r>
              <a:rPr lang="en-US" sz="2800" b="1" spc="-1" dirty="0">
                <a:latin typeface="Arial"/>
              </a:rPr>
              <a:t>branch master</a:t>
            </a:r>
            <a:r>
              <a:rPr lang="en-US" sz="2800" spc="-1" dirty="0">
                <a:latin typeface="Arial"/>
              </a:rPr>
              <a:t> para o GitHub, </a:t>
            </a:r>
            <a:r>
              <a:rPr lang="en-US" sz="2800" spc="-1" dirty="0" err="1">
                <a:latin typeface="Arial"/>
              </a:rPr>
              <a:t>nas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demais</a:t>
            </a:r>
            <a:r>
              <a:rPr lang="en-US" sz="2800" spc="-1" dirty="0">
                <a:latin typeface="Arial"/>
              </a:rPr>
              <a:t> basta </a:t>
            </a:r>
            <a:r>
              <a:rPr lang="en-US" sz="2800" spc="-1" dirty="0" err="1">
                <a:latin typeface="Arial"/>
              </a:rPr>
              <a:t>fazer</a:t>
            </a:r>
            <a:r>
              <a:rPr lang="en-US" sz="2800" spc="-1" dirty="0">
                <a:latin typeface="Arial"/>
              </a:rPr>
              <a:t>:</a:t>
            </a:r>
          </a:p>
          <a:p>
            <a:r>
              <a:rPr lang="en-US" sz="2800" b="1" spc="-1" dirty="0">
                <a:latin typeface="Arial"/>
              </a:rPr>
              <a:t>	 git push</a:t>
            </a:r>
          </a:p>
          <a:p>
            <a:endParaRPr lang="en-US" sz="2800" spc="-1" dirty="0">
              <a:latin typeface="Arial"/>
            </a:endParaRPr>
          </a:p>
        </p:txBody>
      </p:sp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7ED3F6C4-1179-4F75-B993-0409DE96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822" y="5302044"/>
            <a:ext cx="1629881" cy="19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983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89D5E74A-9AF5-4829-AF42-74D9B93B1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822" y="5302044"/>
            <a:ext cx="1629881" cy="192326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1521D23-8E10-47BB-A0FA-2EBAA6176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40" y="5543315"/>
            <a:ext cx="7133545" cy="163522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60875B8-4E4E-44F3-868C-89273B4A6DA6}"/>
              </a:ext>
            </a:extLst>
          </p:cNvPr>
          <p:cNvSpPr txBox="1"/>
          <p:nvPr/>
        </p:nvSpPr>
        <p:spPr>
          <a:xfrm>
            <a:off x="791840" y="4204854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/>
          </a:p>
          <a:p>
            <a:r>
              <a:rPr lang="pt-BR" sz="2400" dirty="0"/>
              <a:t>Pode-se levar alguns minutos até que a pagina fique disponível no </a:t>
            </a:r>
            <a:r>
              <a:rPr lang="pt-BR" sz="2400" dirty="0" err="1"/>
              <a:t>GitPages</a:t>
            </a:r>
            <a:r>
              <a:rPr lang="pt-BR" sz="2400" dirty="0"/>
              <a:t>.</a:t>
            </a: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232F7196-2859-4218-8267-449FD8D0EE0C}"/>
              </a:ext>
            </a:extLst>
          </p:cNvPr>
          <p:cNvSpPr txBox="1"/>
          <p:nvPr/>
        </p:nvSpPr>
        <p:spPr>
          <a:xfrm>
            <a:off x="504000" y="576000"/>
            <a:ext cx="856876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defPPr>
              <a:defRPr lang="pt-BR"/>
            </a:defPPr>
            <a:lvl1pPr>
              <a:defRPr sz="3200" spc="-1">
                <a:latin typeface="Arial"/>
              </a:defRPr>
            </a:lvl1pPr>
          </a:lstStyle>
          <a:p>
            <a:r>
              <a:rPr lang="pt-BR" dirty="0"/>
              <a:t>Upando os arquivos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5EE8452-A85F-49F2-8466-34BDA51E94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92" y="1812095"/>
            <a:ext cx="9354856" cy="2495898"/>
          </a:xfrm>
          <a:prstGeom prst="rect">
            <a:avLst/>
          </a:prstGeom>
        </p:spPr>
      </p:pic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142BF471-557C-4F52-AA47-01D60090C57C}"/>
              </a:ext>
            </a:extLst>
          </p:cNvPr>
          <p:cNvSpPr/>
          <p:nvPr/>
        </p:nvSpPr>
        <p:spPr>
          <a:xfrm rot="6866060">
            <a:off x="1606251" y="3215616"/>
            <a:ext cx="252175" cy="527814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81834C01-3390-4C15-930D-318FD3AF9EE1}"/>
              </a:ext>
            </a:extLst>
          </p:cNvPr>
          <p:cNvSpPr/>
          <p:nvPr/>
        </p:nvSpPr>
        <p:spPr>
          <a:xfrm rot="4217556">
            <a:off x="4806214" y="3007920"/>
            <a:ext cx="252175" cy="527814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5272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2">
            <a:extLst>
              <a:ext uri="{FF2B5EF4-FFF2-40B4-BE49-F238E27FC236}">
                <a16:creationId xmlns:a16="http://schemas.microsoft.com/office/drawing/2014/main" id="{BECA1CEB-F6D9-4EB9-9496-D243DAA4CD38}"/>
              </a:ext>
            </a:extLst>
          </p:cNvPr>
          <p:cNvSpPr txBox="1"/>
          <p:nvPr/>
        </p:nvSpPr>
        <p:spPr>
          <a:xfrm>
            <a:off x="1688817" y="2123653"/>
            <a:ext cx="6702995" cy="1288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5400" spc="-1" dirty="0">
                <a:latin typeface="Arial"/>
              </a:rPr>
              <a:t>Mais alguns comandos...</a:t>
            </a:r>
          </a:p>
        </p:txBody>
      </p:sp>
    </p:spTree>
    <p:extLst>
      <p:ext uri="{BB962C8B-B14F-4D97-AF65-F5344CB8AC3E}">
        <p14:creationId xmlns:p14="http://schemas.microsoft.com/office/powerpoint/2010/main" val="14950719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ngadores - Ultimato - DVD - Saraiva">
            <a:extLst>
              <a:ext uri="{FF2B5EF4-FFF2-40B4-BE49-F238E27FC236}">
                <a16:creationId xmlns:a16="http://schemas.microsoft.com/office/drawing/2014/main" id="{1265BD3D-E20A-40FC-B79B-2FE774D9A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17" y="1547589"/>
            <a:ext cx="2016054" cy="288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tra o Tempo - DVD - Saraiva">
            <a:extLst>
              <a:ext uri="{FF2B5EF4-FFF2-40B4-BE49-F238E27FC236}">
                <a16:creationId xmlns:a16="http://schemas.microsoft.com/office/drawing/2014/main" id="{2E7FAE84-5996-4456-B62F-9067C9A2A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633" y="1547589"/>
            <a:ext cx="2016053" cy="284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heça &quot;Dark&quot;, a primeira série alemã na Netflix | XV Curitiba">
            <a:extLst>
              <a:ext uri="{FF2B5EF4-FFF2-40B4-BE49-F238E27FC236}">
                <a16:creationId xmlns:a16="http://schemas.microsoft.com/office/drawing/2014/main" id="{D2E6D27D-BE46-4868-B582-EEF7A5003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64" y="4643933"/>
            <a:ext cx="3456383" cy="215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á 30 anos, De Volta Para o Futuro estreava na telona - Canaltech">
            <a:extLst>
              <a:ext uri="{FF2B5EF4-FFF2-40B4-BE49-F238E27FC236}">
                <a16:creationId xmlns:a16="http://schemas.microsoft.com/office/drawing/2014/main" id="{F45E60FF-0C63-4F17-AF5E-8B87E7EB4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320" y="4643933"/>
            <a:ext cx="3744416" cy="210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ortex Cultural">
            <a:extLst>
              <a:ext uri="{FF2B5EF4-FFF2-40B4-BE49-F238E27FC236}">
                <a16:creationId xmlns:a16="http://schemas.microsoft.com/office/drawing/2014/main" id="{DE6CD8D0-5F5C-49E5-967F-AAAE3BA7B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376" y="1547589"/>
            <a:ext cx="2016053" cy="28593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ED89FFF6-324D-48C0-AA14-D08EA8084CDC}"/>
              </a:ext>
            </a:extLst>
          </p:cNvPr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2800" spc="-1" dirty="0">
                <a:latin typeface="Arial"/>
              </a:rPr>
              <a:t>O que esses filmes/series tem em comum?</a:t>
            </a:r>
          </a:p>
        </p:txBody>
      </p:sp>
    </p:spTree>
    <p:extLst>
      <p:ext uri="{BB962C8B-B14F-4D97-AF65-F5344CB8AC3E}">
        <p14:creationId xmlns:p14="http://schemas.microsoft.com/office/powerpoint/2010/main" val="27033073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576000"/>
            <a:ext cx="856876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200" spc="-1" dirty="0" err="1">
                <a:latin typeface="Arial"/>
              </a:rPr>
              <a:t>Voltar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ao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estado</a:t>
            </a:r>
            <a:r>
              <a:rPr lang="en-US" sz="3200" spc="-1" dirty="0">
                <a:latin typeface="Arial"/>
              </a:rPr>
              <a:t> do commit </a:t>
            </a:r>
            <a:r>
              <a:rPr lang="en-US" sz="3200" spc="-1" dirty="0" err="1">
                <a:latin typeface="Arial"/>
              </a:rPr>
              <a:t>atual</a:t>
            </a:r>
            <a:endParaRPr lang="pt-BR" sz="3200" spc="-1" dirty="0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907629"/>
            <a:ext cx="9072000" cy="33443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000" b="1" spc="-1" dirty="0">
              <a:latin typeface="Arial"/>
            </a:endParaRPr>
          </a:p>
          <a:p>
            <a:pPr marL="514367" indent="-514367">
              <a:buAutoNum type="arabicParenR"/>
            </a:pPr>
            <a:r>
              <a:rPr lang="en-US" sz="3200" spc="-1" dirty="0" err="1">
                <a:latin typeface="Arial"/>
              </a:rPr>
              <a:t>Descartar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todas</a:t>
            </a:r>
            <a:r>
              <a:rPr lang="en-US" sz="3200" spc="-1" dirty="0">
                <a:latin typeface="Arial"/>
              </a:rPr>
              <a:t> as </a:t>
            </a:r>
            <a:r>
              <a:rPr lang="en-US" sz="3200" spc="-1" dirty="0" err="1">
                <a:latin typeface="Arial"/>
              </a:rPr>
              <a:t>modificações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voltando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ao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estado</a:t>
            </a:r>
            <a:r>
              <a:rPr lang="en-US" sz="3200" spc="-1" dirty="0">
                <a:latin typeface="Arial"/>
              </a:rPr>
              <a:t> do commit </a:t>
            </a:r>
            <a:r>
              <a:rPr lang="en-US" sz="3200" spc="-1" dirty="0" err="1">
                <a:latin typeface="Arial"/>
              </a:rPr>
              <a:t>atual</a:t>
            </a:r>
            <a:r>
              <a:rPr lang="en-US" sz="3200" spc="-1" dirty="0">
                <a:latin typeface="Arial"/>
              </a:rPr>
              <a:t>:</a:t>
            </a:r>
          </a:p>
          <a:p>
            <a:endParaRPr lang="en-US" sz="3200" spc="-1" dirty="0">
              <a:latin typeface="Arial"/>
            </a:endParaRPr>
          </a:p>
          <a:p>
            <a:r>
              <a:rPr lang="en-US" sz="3200" b="1" spc="-1" dirty="0">
                <a:latin typeface="Arial"/>
              </a:rPr>
              <a:t>  	git restore &lt;</a:t>
            </a:r>
            <a:r>
              <a:rPr lang="en-US" sz="3200" b="1" spc="-1" dirty="0" err="1">
                <a:latin typeface="Arial"/>
              </a:rPr>
              <a:t>arquivo</a:t>
            </a:r>
            <a:r>
              <a:rPr lang="en-US" sz="3200" b="1" spc="-1" dirty="0">
                <a:latin typeface="Arial"/>
              </a:rPr>
              <a:t>&gt; (untracked)</a:t>
            </a:r>
          </a:p>
          <a:p>
            <a:r>
              <a:rPr lang="en-US" sz="3200" b="1" spc="-1" dirty="0"/>
              <a:t>	git restore --staged &lt;</a:t>
            </a:r>
            <a:r>
              <a:rPr lang="en-US" sz="3200" b="1" spc="-1" dirty="0" err="1"/>
              <a:t>arquivo</a:t>
            </a:r>
            <a:r>
              <a:rPr lang="en-US" sz="3200" b="1" spc="-1" dirty="0"/>
              <a:t>&gt; (Staged)</a:t>
            </a:r>
            <a:endParaRPr lang="en-US" sz="3200" b="1" spc="-1" dirty="0">
              <a:latin typeface="Arial"/>
            </a:endParaRPr>
          </a:p>
          <a:p>
            <a:endParaRPr lang="pt-BR" sz="3200" spc="-1" dirty="0">
              <a:latin typeface="Arial"/>
            </a:endParaRPr>
          </a:p>
        </p:txBody>
      </p:sp>
      <p:pic>
        <p:nvPicPr>
          <p:cNvPr id="4" name="Imagem 3" descr="Uma imagem contendo placar&#10;&#10;Descrição gerada automaticamente">
            <a:extLst>
              <a:ext uri="{FF2B5EF4-FFF2-40B4-BE49-F238E27FC236}">
                <a16:creationId xmlns:a16="http://schemas.microsoft.com/office/drawing/2014/main" id="{9D4990B4-55AE-4D19-805C-0DA06A304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64" y="5291220"/>
            <a:ext cx="1513936" cy="178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422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576000"/>
            <a:ext cx="856876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2800" spc="-1" dirty="0">
                <a:latin typeface="Arial"/>
              </a:rPr>
              <a:t>E se </a:t>
            </a:r>
            <a:r>
              <a:rPr lang="en-US" sz="2800" spc="-1" dirty="0" err="1">
                <a:latin typeface="Arial"/>
              </a:rPr>
              <a:t>eu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quiser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somente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dar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uma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olhada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em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uma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versão</a:t>
            </a:r>
            <a:r>
              <a:rPr lang="en-US" sz="2800" spc="-1" dirty="0">
                <a:latin typeface="Arial"/>
              </a:rPr>
              <a:t> anterior?</a:t>
            </a:r>
            <a:endParaRPr lang="pt-BR" sz="2800" spc="-1" dirty="0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312" y="1946869"/>
            <a:ext cx="9072000" cy="33443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800" spc="-1" dirty="0">
              <a:latin typeface="Arial"/>
            </a:endParaRPr>
          </a:p>
          <a:p>
            <a:r>
              <a:rPr lang="en-US" sz="2800" spc="-1" dirty="0">
                <a:latin typeface="Arial"/>
              </a:rPr>
              <a:t>Para visualizer </a:t>
            </a:r>
            <a:r>
              <a:rPr lang="en-US" sz="2800" spc="-1" dirty="0" err="1">
                <a:latin typeface="Arial"/>
              </a:rPr>
              <a:t>seus</a:t>
            </a:r>
            <a:r>
              <a:rPr lang="en-US" sz="2800" spc="-1" dirty="0">
                <a:latin typeface="Arial"/>
              </a:rPr>
              <a:t> logs de commit </a:t>
            </a:r>
            <a:r>
              <a:rPr lang="en-US" sz="2800" spc="-1" dirty="0" err="1">
                <a:latin typeface="Arial"/>
              </a:rPr>
              <a:t>pode</a:t>
            </a:r>
            <a:r>
              <a:rPr lang="en-US" sz="2800" spc="-1" dirty="0">
                <a:latin typeface="Arial"/>
              </a:rPr>
              <a:t>-se </a:t>
            </a:r>
            <a:r>
              <a:rPr lang="en-US" sz="2800" spc="-1" dirty="0" err="1">
                <a:latin typeface="Arial"/>
              </a:rPr>
              <a:t>usar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os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comandos</a:t>
            </a:r>
            <a:r>
              <a:rPr lang="en-US" sz="2800" spc="-1" dirty="0">
                <a:latin typeface="Arial"/>
              </a:rPr>
              <a:t>:</a:t>
            </a:r>
          </a:p>
          <a:p>
            <a:pPr lvl="1"/>
            <a:r>
              <a:rPr lang="en-US" sz="2800" b="1" spc="-1" dirty="0">
                <a:latin typeface="Arial"/>
              </a:rPr>
              <a:t>git log</a:t>
            </a:r>
          </a:p>
          <a:p>
            <a:pPr lvl="1"/>
            <a:r>
              <a:rPr lang="en-US" sz="2800" b="1" spc="-1" dirty="0">
                <a:latin typeface="Arial"/>
              </a:rPr>
              <a:t>git log --</a:t>
            </a:r>
            <a:r>
              <a:rPr lang="en-US" sz="2800" b="1" spc="-1" dirty="0" err="1">
                <a:latin typeface="Arial"/>
              </a:rPr>
              <a:t>oneline</a:t>
            </a:r>
            <a:endParaRPr lang="en-US" sz="2800" b="1" spc="-1" dirty="0">
              <a:latin typeface="Arial"/>
            </a:endParaRPr>
          </a:p>
          <a:p>
            <a:endParaRPr lang="en-US" sz="4000" b="1" spc="-1" dirty="0">
              <a:latin typeface="Arial"/>
            </a:endParaRPr>
          </a:p>
          <a:p>
            <a:r>
              <a:rPr lang="en-US" sz="2800" spc="-1" dirty="0">
                <a:latin typeface="Arial"/>
              </a:rPr>
              <a:t>Para </a:t>
            </a:r>
            <a:r>
              <a:rPr lang="en-US" sz="2800" spc="-1" dirty="0" err="1">
                <a:latin typeface="Arial"/>
              </a:rPr>
              <a:t>navegar</a:t>
            </a:r>
            <a:r>
              <a:rPr lang="en-US" sz="2800" spc="-1" dirty="0">
                <a:latin typeface="Arial"/>
              </a:rPr>
              <a:t> entre commits, </a:t>
            </a:r>
            <a:r>
              <a:rPr lang="en-US" sz="2800" spc="-1" dirty="0" err="1">
                <a:latin typeface="Arial"/>
              </a:rPr>
              <a:t>alterando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os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arquivos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temporariamente</a:t>
            </a:r>
            <a:r>
              <a:rPr lang="en-US" sz="2800" spc="-1" dirty="0">
                <a:latin typeface="Arial"/>
              </a:rPr>
              <a:t>:</a:t>
            </a:r>
          </a:p>
          <a:p>
            <a:r>
              <a:rPr lang="en-US" sz="2800" b="1" spc="-1" dirty="0">
                <a:latin typeface="Arial"/>
              </a:rPr>
              <a:t>	git checkout &lt;</a:t>
            </a:r>
            <a:r>
              <a:rPr lang="en-US" sz="2800" b="1" spc="-1" dirty="0" err="1">
                <a:latin typeface="Arial"/>
              </a:rPr>
              <a:t>código</a:t>
            </a:r>
            <a:r>
              <a:rPr lang="en-US" sz="2800" b="1" spc="-1" dirty="0">
                <a:latin typeface="Arial"/>
              </a:rPr>
              <a:t> do commit&gt;</a:t>
            </a:r>
          </a:p>
          <a:p>
            <a:endParaRPr lang="en-US" sz="2800" spc="-1" dirty="0">
              <a:latin typeface="Arial"/>
            </a:endParaRPr>
          </a:p>
        </p:txBody>
      </p:sp>
      <p:pic>
        <p:nvPicPr>
          <p:cNvPr id="4" name="Imagem 3" descr="Uma imagem contendo placar&#10;&#10;Descrição gerada automaticamente">
            <a:extLst>
              <a:ext uri="{FF2B5EF4-FFF2-40B4-BE49-F238E27FC236}">
                <a16:creationId xmlns:a16="http://schemas.microsoft.com/office/drawing/2014/main" id="{559C9E75-D749-4402-B62D-D55EFA6E7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64" y="5291220"/>
            <a:ext cx="1513936" cy="178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1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600" spc="-1">
                <a:latin typeface="Arial"/>
              </a:rPr>
              <a:t>Download do Git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5D092D4-5CF1-41F0-912B-C130444E5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880" y="1547592"/>
            <a:ext cx="5890869" cy="5540783"/>
          </a:xfrm>
          <a:prstGeom prst="rect">
            <a:avLst/>
          </a:prstGeom>
        </p:spPr>
      </p:pic>
      <p:pic>
        <p:nvPicPr>
          <p:cNvPr id="4" name="Imagem 3" descr="Uma imagem contendo placar&#10;&#10;Descrição gerada automaticamente">
            <a:extLst>
              <a:ext uri="{FF2B5EF4-FFF2-40B4-BE49-F238E27FC236}">
                <a16:creationId xmlns:a16="http://schemas.microsoft.com/office/drawing/2014/main" id="{E415096C-32D1-46DC-8EC7-561337171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64" y="5291220"/>
            <a:ext cx="1513936" cy="178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378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576000"/>
            <a:ext cx="856876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200" spc="-1" dirty="0">
                <a:latin typeface="Arial"/>
              </a:rPr>
              <a:t>E se </a:t>
            </a:r>
            <a:r>
              <a:rPr lang="en-US" sz="3200" spc="-1" dirty="0" err="1">
                <a:latin typeface="Arial"/>
              </a:rPr>
              <a:t>eu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quiser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desfazer</a:t>
            </a:r>
            <a:r>
              <a:rPr lang="en-US" sz="3200" spc="-1" dirty="0">
                <a:latin typeface="Arial"/>
              </a:rPr>
              <a:t> o último commit?</a:t>
            </a:r>
            <a:endParaRPr lang="pt-BR" sz="3200" spc="-1" dirty="0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907629"/>
            <a:ext cx="9072000" cy="33443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4000" b="1" spc="-1" dirty="0">
              <a:latin typeface="Arial"/>
            </a:endParaRPr>
          </a:p>
          <a:p>
            <a:r>
              <a:rPr lang="en-US" sz="2800" spc="-1" dirty="0">
                <a:latin typeface="Arial"/>
              </a:rPr>
              <a:t>1) Remover o último commit  </a:t>
            </a:r>
            <a:r>
              <a:rPr lang="en-US" sz="2800" spc="-1" dirty="0" err="1">
                <a:latin typeface="Arial"/>
              </a:rPr>
              <a:t>mantendo</a:t>
            </a:r>
            <a:r>
              <a:rPr lang="en-US" sz="2800" spc="-1" dirty="0">
                <a:latin typeface="Arial"/>
              </a:rPr>
              <a:t> as </a:t>
            </a:r>
            <a:r>
              <a:rPr lang="en-US" sz="2800" spc="-1" dirty="0" err="1">
                <a:latin typeface="Arial"/>
              </a:rPr>
              <a:t>alterações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nos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arquivos</a:t>
            </a:r>
            <a:r>
              <a:rPr lang="en-US" sz="2800" spc="-1" dirty="0">
                <a:latin typeface="Arial"/>
              </a:rPr>
              <a:t>:</a:t>
            </a:r>
          </a:p>
          <a:p>
            <a:r>
              <a:rPr lang="en-US" sz="2800" spc="-1" dirty="0">
                <a:latin typeface="Arial"/>
              </a:rPr>
              <a:t> 	</a:t>
            </a:r>
            <a:r>
              <a:rPr lang="en-US" sz="2800" b="1" spc="-1" dirty="0">
                <a:latin typeface="Arial"/>
              </a:rPr>
              <a:t>git reset --soft HEAD~1</a:t>
            </a:r>
          </a:p>
          <a:p>
            <a:endParaRPr lang="en-US" sz="2800" spc="-1" dirty="0">
              <a:latin typeface="Arial"/>
            </a:endParaRPr>
          </a:p>
          <a:p>
            <a:r>
              <a:rPr lang="en-US" sz="2800" spc="-1" dirty="0">
                <a:latin typeface="Arial"/>
              </a:rPr>
              <a:t>2) Remover o último commit INCLUSIVE as </a:t>
            </a:r>
            <a:r>
              <a:rPr lang="en-US" sz="2800" spc="-1" dirty="0" err="1">
                <a:latin typeface="Arial"/>
              </a:rPr>
              <a:t>alterações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nos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arquivos</a:t>
            </a:r>
            <a:r>
              <a:rPr lang="en-US" sz="2800" spc="-1" dirty="0">
                <a:latin typeface="Arial"/>
              </a:rPr>
              <a:t> (PERIGO!)</a:t>
            </a:r>
          </a:p>
          <a:p>
            <a:r>
              <a:rPr lang="en-US" sz="2800" spc="-1" dirty="0">
                <a:latin typeface="Arial"/>
              </a:rPr>
              <a:t> 	</a:t>
            </a:r>
            <a:r>
              <a:rPr lang="en-US" sz="2800" b="1" spc="-1" dirty="0">
                <a:latin typeface="Arial"/>
              </a:rPr>
              <a:t>git reset  --hard HEAD~1   </a:t>
            </a:r>
            <a:endParaRPr lang="pt-BR" sz="2800" b="1" spc="-1" dirty="0">
              <a:latin typeface="Arial"/>
            </a:endParaRPr>
          </a:p>
        </p:txBody>
      </p:sp>
      <p:pic>
        <p:nvPicPr>
          <p:cNvPr id="4" name="Imagem 3" descr="Uma imagem contendo placar&#10;&#10;Descrição gerada automaticamente">
            <a:extLst>
              <a:ext uri="{FF2B5EF4-FFF2-40B4-BE49-F238E27FC236}">
                <a16:creationId xmlns:a16="http://schemas.microsoft.com/office/drawing/2014/main" id="{848C287F-E060-4E36-BECE-271E69EA5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64" y="5291220"/>
            <a:ext cx="1513936" cy="178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826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576000"/>
            <a:ext cx="856876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2400" spc="-1" dirty="0">
                <a:latin typeface="Arial"/>
              </a:rPr>
              <a:t>A </a:t>
            </a:r>
            <a:r>
              <a:rPr lang="en-US" sz="2400" spc="-1" dirty="0" err="1">
                <a:latin typeface="Arial"/>
              </a:rPr>
              <a:t>importância</a:t>
            </a:r>
            <a:r>
              <a:rPr lang="en-US" sz="2400" spc="-1" dirty="0">
                <a:latin typeface="Arial"/>
              </a:rPr>
              <a:t> de </a:t>
            </a:r>
            <a:r>
              <a:rPr lang="en-US" sz="2400" spc="-1" dirty="0" err="1">
                <a:latin typeface="Arial"/>
              </a:rPr>
              <a:t>configurar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seu</a:t>
            </a:r>
            <a:r>
              <a:rPr lang="en-US" sz="2400" spc="-1" dirty="0">
                <a:latin typeface="Arial"/>
              </a:rPr>
              <a:t> email </a:t>
            </a:r>
            <a:r>
              <a:rPr lang="en-US" sz="2400" spc="-1" dirty="0" err="1">
                <a:latin typeface="Arial"/>
              </a:rPr>
              <a:t>corretamente</a:t>
            </a:r>
            <a:r>
              <a:rPr lang="en-US" sz="2400" spc="-1" dirty="0">
                <a:latin typeface="Arial"/>
              </a:rPr>
              <a:t> no </a:t>
            </a:r>
            <a:r>
              <a:rPr lang="en-US" sz="2400" spc="-1" dirty="0" err="1">
                <a:latin typeface="Arial"/>
              </a:rPr>
              <a:t>Git</a:t>
            </a:r>
            <a:r>
              <a:rPr lang="en-US" sz="2400" spc="-1" dirty="0">
                <a:latin typeface="Arial"/>
              </a:rPr>
              <a:t> Bash</a:t>
            </a:r>
            <a:endParaRPr lang="pt-BR" sz="2400" spc="-1" dirty="0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907629"/>
            <a:ext cx="9072000" cy="50760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200" spc="-1" dirty="0">
                <a:latin typeface="Arial"/>
              </a:rPr>
              <a:t> </a:t>
            </a:r>
            <a:r>
              <a:rPr lang="en-US" sz="2400" spc="-1" dirty="0">
                <a:latin typeface="Arial"/>
              </a:rPr>
              <a:t>Toda </a:t>
            </a:r>
            <a:r>
              <a:rPr lang="en-US" sz="2400" spc="-1" dirty="0" err="1">
                <a:latin typeface="Arial"/>
              </a:rPr>
              <a:t>vez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que</a:t>
            </a:r>
            <a:r>
              <a:rPr lang="en-US" sz="2400" spc="-1" dirty="0">
                <a:latin typeface="Arial"/>
              </a:rPr>
              <a:t> um commit é </a:t>
            </a:r>
            <a:r>
              <a:rPr lang="en-US" sz="2400" spc="-1" dirty="0" err="1">
                <a:latin typeface="Arial"/>
              </a:rPr>
              <a:t>realizado</a:t>
            </a:r>
            <a:r>
              <a:rPr lang="en-US" sz="2400" spc="-1" dirty="0">
                <a:latin typeface="Arial"/>
              </a:rPr>
              <a:t>, é </a:t>
            </a:r>
            <a:r>
              <a:rPr lang="en-US" sz="2400" spc="-1" dirty="0" err="1">
                <a:latin typeface="Arial"/>
              </a:rPr>
              <a:t>registrado</a:t>
            </a:r>
            <a:r>
              <a:rPr lang="en-US" sz="2400" spc="-1" dirty="0">
                <a:latin typeface="Arial"/>
              </a:rPr>
              <a:t> QUEM fez o commit</a:t>
            </a:r>
          </a:p>
          <a:p>
            <a:endParaRPr lang="en-US" sz="2400" spc="-1" dirty="0">
              <a:latin typeface="Arial"/>
            </a:endParaRPr>
          </a:p>
          <a:p>
            <a:r>
              <a:rPr lang="en-US" sz="2400" spc="-1" dirty="0">
                <a:latin typeface="Arial"/>
              </a:rPr>
              <a:t>Por </a:t>
            </a:r>
            <a:r>
              <a:rPr lang="en-US" sz="2400" spc="-1" dirty="0" err="1">
                <a:latin typeface="Arial"/>
              </a:rPr>
              <a:t>isso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sempre</a:t>
            </a:r>
            <a:r>
              <a:rPr lang="en-US" sz="2400" spc="-1" dirty="0">
                <a:latin typeface="Arial"/>
              </a:rPr>
              <a:t> que for </a:t>
            </a:r>
            <a:r>
              <a:rPr lang="en-US" sz="2400" spc="-1" dirty="0" err="1">
                <a:latin typeface="Arial"/>
              </a:rPr>
              <a:t>trabalhar</a:t>
            </a:r>
            <a:r>
              <a:rPr lang="en-US" sz="2400" spc="-1" dirty="0">
                <a:latin typeface="Arial"/>
              </a:rPr>
              <a:t>, </a:t>
            </a:r>
            <a:r>
              <a:rPr lang="en-US" sz="2400" spc="-1" dirty="0" err="1">
                <a:latin typeface="Arial"/>
              </a:rPr>
              <a:t>assegure</a:t>
            </a:r>
            <a:r>
              <a:rPr lang="en-US" sz="2400" spc="-1" dirty="0">
                <a:latin typeface="Arial"/>
              </a:rPr>
              <a:t>-se que </a:t>
            </a:r>
            <a:r>
              <a:rPr lang="en-US" sz="2400" spc="-1" dirty="0" err="1">
                <a:latin typeface="Arial"/>
              </a:rPr>
              <a:t>seu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nome</a:t>
            </a:r>
            <a:r>
              <a:rPr lang="en-US" sz="2400" spc="-1" dirty="0">
                <a:latin typeface="Arial"/>
              </a:rPr>
              <a:t> e   e-mail </a:t>
            </a:r>
            <a:r>
              <a:rPr lang="en-US" sz="2400" spc="-1" dirty="0" err="1">
                <a:latin typeface="Arial"/>
              </a:rPr>
              <a:t>esta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devidamente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configurado</a:t>
            </a:r>
            <a:r>
              <a:rPr lang="en-US" sz="2400" spc="-1" dirty="0">
                <a:latin typeface="Arial"/>
              </a:rPr>
              <a:t> no Git Bash:</a:t>
            </a:r>
          </a:p>
          <a:p>
            <a:endParaRPr lang="en-US" sz="2400" spc="-1" dirty="0">
              <a:latin typeface="Arial"/>
            </a:endParaRPr>
          </a:p>
          <a:p>
            <a:pPr lvl="1"/>
            <a:r>
              <a:rPr lang="en-US" sz="2400" b="1" spc="-1" dirty="0">
                <a:latin typeface="Arial"/>
              </a:rPr>
              <a:t> </a:t>
            </a:r>
            <a:r>
              <a:rPr lang="en-US" sz="2400" b="1" spc="-1" dirty="0" err="1">
                <a:latin typeface="Arial"/>
              </a:rPr>
              <a:t>git</a:t>
            </a:r>
            <a:r>
              <a:rPr lang="en-US" sz="2400" b="1" spc="-1" dirty="0">
                <a:latin typeface="Arial"/>
              </a:rPr>
              <a:t> </a:t>
            </a:r>
            <a:r>
              <a:rPr lang="en-US" sz="2400" b="1" spc="-1" dirty="0" err="1">
                <a:latin typeface="Arial"/>
              </a:rPr>
              <a:t>config</a:t>
            </a:r>
            <a:r>
              <a:rPr lang="en-US" sz="2400" b="1" spc="-1" dirty="0">
                <a:latin typeface="Arial"/>
              </a:rPr>
              <a:t> --global user.name “</a:t>
            </a:r>
            <a:r>
              <a:rPr lang="en-US" sz="2400" b="1" spc="-1" dirty="0" err="1">
                <a:latin typeface="Arial"/>
              </a:rPr>
              <a:t>Seu</a:t>
            </a:r>
            <a:r>
              <a:rPr lang="en-US" sz="2400" b="1" spc="-1" dirty="0">
                <a:latin typeface="Arial"/>
              </a:rPr>
              <a:t> </a:t>
            </a:r>
            <a:r>
              <a:rPr lang="en-US" sz="2400" b="1" spc="-1" dirty="0" err="1">
                <a:latin typeface="Arial"/>
              </a:rPr>
              <a:t>nome</a:t>
            </a:r>
            <a:r>
              <a:rPr lang="en-US" sz="2400" b="1" spc="-1" dirty="0">
                <a:latin typeface="Arial"/>
              </a:rPr>
              <a:t>”</a:t>
            </a:r>
          </a:p>
          <a:p>
            <a:pPr lvl="1"/>
            <a:r>
              <a:rPr lang="en-US" sz="2400" b="1" spc="-1" dirty="0">
                <a:latin typeface="Arial"/>
              </a:rPr>
              <a:t> git config --global </a:t>
            </a:r>
            <a:r>
              <a:rPr lang="en-US" sz="2400" b="1" spc="-1" dirty="0" err="1">
                <a:latin typeface="Arial"/>
              </a:rPr>
              <a:t>user.email</a:t>
            </a:r>
            <a:r>
              <a:rPr lang="en-US" sz="2400" b="1" spc="-1" dirty="0">
                <a:latin typeface="Arial"/>
              </a:rPr>
              <a:t> “</a:t>
            </a:r>
            <a:r>
              <a:rPr lang="en-US" sz="2400" b="1" spc="-1" dirty="0" err="1">
                <a:latin typeface="Arial"/>
              </a:rPr>
              <a:t>Seu</a:t>
            </a:r>
            <a:r>
              <a:rPr lang="en-US" sz="2400" b="1" spc="-1" dirty="0">
                <a:latin typeface="Arial"/>
              </a:rPr>
              <a:t> email”</a:t>
            </a:r>
          </a:p>
          <a:p>
            <a:endParaRPr lang="en-US" sz="2400" spc="-1" dirty="0">
              <a:latin typeface="Arial"/>
            </a:endParaRPr>
          </a:p>
          <a:p>
            <a:r>
              <a:rPr lang="en-US" sz="2400" spc="-1" dirty="0">
                <a:latin typeface="Arial"/>
              </a:rPr>
              <a:t>Para </a:t>
            </a:r>
            <a:r>
              <a:rPr lang="en-US" sz="2400" spc="-1" dirty="0" err="1">
                <a:latin typeface="Arial"/>
              </a:rPr>
              <a:t>verificar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suas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informações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configuradas</a:t>
            </a:r>
            <a:r>
              <a:rPr lang="en-US" sz="2400" spc="-1" dirty="0">
                <a:latin typeface="Arial"/>
              </a:rPr>
              <a:t> utilize o </a:t>
            </a:r>
          </a:p>
          <a:p>
            <a:r>
              <a:rPr lang="en-US" sz="2400" spc="-1" dirty="0" err="1">
                <a:latin typeface="Arial"/>
              </a:rPr>
              <a:t>comando</a:t>
            </a:r>
            <a:r>
              <a:rPr lang="en-US" sz="2400" spc="-1" dirty="0">
                <a:latin typeface="Arial"/>
              </a:rPr>
              <a:t>:</a:t>
            </a:r>
          </a:p>
          <a:p>
            <a:endParaRPr lang="en-US" sz="2400" spc="-1" dirty="0">
              <a:latin typeface="Arial"/>
            </a:endParaRPr>
          </a:p>
          <a:p>
            <a:pPr lvl="1"/>
            <a:r>
              <a:rPr lang="en-US" sz="2400" b="1" spc="-1" dirty="0">
                <a:latin typeface="Arial"/>
              </a:rPr>
              <a:t>git config --list</a:t>
            </a:r>
          </a:p>
          <a:p>
            <a:endParaRPr lang="en-US" sz="2400" spc="-1" dirty="0">
              <a:latin typeface="Arial"/>
            </a:endParaRPr>
          </a:p>
        </p:txBody>
      </p:sp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89D5E74A-9AF5-4829-AF42-74D9B93B1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822" y="5302044"/>
            <a:ext cx="1629881" cy="19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403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576000"/>
            <a:ext cx="856876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2400" spc="-1" dirty="0" err="1">
                <a:latin typeface="Arial"/>
              </a:rPr>
              <a:t>Entendendo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como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funcionam</a:t>
            </a:r>
            <a:r>
              <a:rPr lang="en-US" sz="2400" spc="-1" dirty="0">
                <a:latin typeface="Arial"/>
              </a:rPr>
              <a:t> as Branches:</a:t>
            </a:r>
            <a:endParaRPr lang="pt-BR" sz="2400" spc="-1" dirty="0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312" y="2241531"/>
            <a:ext cx="9072000" cy="8275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200" spc="-1" dirty="0">
                <a:latin typeface="Arial"/>
              </a:rPr>
              <a:t>Dentro do git, as branches </a:t>
            </a:r>
            <a:r>
              <a:rPr lang="en-US" sz="3200" spc="-1" dirty="0" err="1">
                <a:latin typeface="Arial"/>
              </a:rPr>
              <a:t>são</a:t>
            </a:r>
            <a:r>
              <a:rPr lang="en-US" sz="3200" spc="-1" dirty="0">
                <a:latin typeface="Arial"/>
              </a:rPr>
              <a:t> um </a:t>
            </a:r>
            <a:r>
              <a:rPr lang="en-US" sz="3200" spc="-1" dirty="0" err="1">
                <a:latin typeface="Arial"/>
              </a:rPr>
              <a:t>conceito</a:t>
            </a:r>
            <a:r>
              <a:rPr lang="en-US" sz="3200" spc="-1" dirty="0">
                <a:latin typeface="Arial"/>
              </a:rPr>
              <a:t> de </a:t>
            </a:r>
            <a:r>
              <a:rPr lang="en-US" sz="3200" spc="-1" dirty="0" err="1">
                <a:latin typeface="Arial"/>
              </a:rPr>
              <a:t>criar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ramificações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em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nossos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repositorios</a:t>
            </a:r>
            <a:r>
              <a:rPr lang="en-US" sz="3200" spc="-1" dirty="0">
                <a:latin typeface="Arial"/>
              </a:rPr>
              <a:t>.</a:t>
            </a:r>
            <a:endParaRPr lang="en-US" sz="2400" spc="-1" dirty="0">
              <a:latin typeface="Arial"/>
            </a:endParaRPr>
          </a:p>
          <a:p>
            <a:endParaRPr lang="en-US" sz="2400" spc="-1" dirty="0">
              <a:latin typeface="Arial"/>
            </a:endParaRPr>
          </a:p>
        </p:txBody>
      </p:sp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89D5E74A-9AF5-4829-AF42-74D9B93B1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822" y="5302044"/>
            <a:ext cx="1629881" cy="1923260"/>
          </a:xfrm>
          <a:prstGeom prst="rect">
            <a:avLst/>
          </a:prstGeom>
        </p:spPr>
      </p:pic>
      <p:pic>
        <p:nvPicPr>
          <p:cNvPr id="3" name="Imagem 2" descr="Uma imagem contendo óculos de sol&#10;&#10;Descrição gerada automaticamente">
            <a:extLst>
              <a:ext uri="{FF2B5EF4-FFF2-40B4-BE49-F238E27FC236}">
                <a16:creationId xmlns:a16="http://schemas.microsoft.com/office/drawing/2014/main" id="{8A7EA21B-9833-4180-A35A-805457856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40" y="3275784"/>
            <a:ext cx="6552480" cy="335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933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576000"/>
            <a:ext cx="856876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2400" spc="-1" dirty="0" err="1"/>
              <a:t>Entendendo</a:t>
            </a:r>
            <a:r>
              <a:rPr lang="en-US" sz="2400" spc="-1" dirty="0"/>
              <a:t> </a:t>
            </a:r>
            <a:r>
              <a:rPr lang="en-US" sz="2400" spc="-1" dirty="0" err="1"/>
              <a:t>como</a:t>
            </a:r>
            <a:r>
              <a:rPr lang="en-US" sz="2400" spc="-1" dirty="0"/>
              <a:t> </a:t>
            </a:r>
            <a:r>
              <a:rPr lang="en-US" sz="2400" spc="-1" dirty="0" err="1"/>
              <a:t>funcionam</a:t>
            </a:r>
            <a:r>
              <a:rPr lang="en-US" sz="2400" spc="-1" dirty="0"/>
              <a:t> as Branches:</a:t>
            </a:r>
            <a:endParaRPr lang="pt-BR" sz="2400" spc="-1" dirty="0"/>
          </a:p>
        </p:txBody>
      </p:sp>
      <p:sp>
        <p:nvSpPr>
          <p:cNvPr id="51" name="TextShape 2"/>
          <p:cNvSpPr txBox="1"/>
          <p:nvPr/>
        </p:nvSpPr>
        <p:spPr>
          <a:xfrm>
            <a:off x="504000" y="2026200"/>
            <a:ext cx="9072000" cy="35538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2400" spc="-1" dirty="0">
                <a:latin typeface="Arial"/>
              </a:rPr>
              <a:t>1) Para </a:t>
            </a:r>
            <a:r>
              <a:rPr lang="en-US" sz="2400" spc="-1" dirty="0" err="1">
                <a:latin typeface="Arial"/>
              </a:rPr>
              <a:t>criarmos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nossas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ramificações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fazermos</a:t>
            </a:r>
            <a:r>
              <a:rPr lang="en-US" sz="2400" spc="-1" dirty="0">
                <a:latin typeface="Arial"/>
              </a:rPr>
              <a:t> o </a:t>
            </a:r>
            <a:r>
              <a:rPr lang="en-US" sz="2400" spc="-1" dirty="0" err="1">
                <a:latin typeface="Arial"/>
              </a:rPr>
              <a:t>uso</a:t>
            </a:r>
            <a:r>
              <a:rPr lang="en-US" sz="2400" spc="-1" dirty="0">
                <a:latin typeface="Arial"/>
              </a:rPr>
              <a:t> do </a:t>
            </a:r>
            <a:r>
              <a:rPr lang="en-US" sz="2400" spc="-1" dirty="0" err="1">
                <a:latin typeface="Arial"/>
              </a:rPr>
              <a:t>comando</a:t>
            </a:r>
            <a:r>
              <a:rPr lang="en-US" sz="2400" spc="-1" dirty="0">
                <a:latin typeface="Arial"/>
              </a:rPr>
              <a:t>:</a:t>
            </a:r>
          </a:p>
          <a:p>
            <a:r>
              <a:rPr lang="en-US" sz="2400" spc="-1" dirty="0">
                <a:latin typeface="Arial"/>
              </a:rPr>
              <a:t>	</a:t>
            </a:r>
            <a:r>
              <a:rPr lang="en-US" sz="2400" b="1" spc="-1" dirty="0">
                <a:latin typeface="Arial"/>
              </a:rPr>
              <a:t>git branch &lt;Nome da Branch&gt;</a:t>
            </a:r>
          </a:p>
          <a:p>
            <a:endParaRPr lang="en-US" sz="2400" spc="-1" dirty="0">
              <a:latin typeface="Arial"/>
            </a:endParaRPr>
          </a:p>
          <a:p>
            <a:r>
              <a:rPr lang="en-US" sz="2400" spc="-1" dirty="0">
                <a:latin typeface="Arial"/>
              </a:rPr>
              <a:t>2) Com o </a:t>
            </a:r>
            <a:r>
              <a:rPr lang="en-US" sz="2400" spc="-1" dirty="0" err="1">
                <a:latin typeface="Arial"/>
              </a:rPr>
              <a:t>comando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b="1" spc="-1" dirty="0">
                <a:latin typeface="Arial"/>
              </a:rPr>
              <a:t>git branch</a:t>
            </a:r>
            <a:r>
              <a:rPr lang="en-US" sz="2400" spc="-1" dirty="0">
                <a:latin typeface="Arial"/>
              </a:rPr>
              <a:t>, </a:t>
            </a:r>
            <a:r>
              <a:rPr lang="en-US" sz="2400" spc="-1" dirty="0" err="1">
                <a:latin typeface="Arial"/>
              </a:rPr>
              <a:t>conseguimos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visualizar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todas</a:t>
            </a:r>
            <a:r>
              <a:rPr lang="en-US" sz="2400" spc="-1" dirty="0">
                <a:latin typeface="Arial"/>
              </a:rPr>
              <a:t> as branches </a:t>
            </a:r>
            <a:r>
              <a:rPr lang="en-US" sz="2400" spc="-1" dirty="0" err="1">
                <a:latin typeface="Arial"/>
              </a:rPr>
              <a:t>disponíveis</a:t>
            </a:r>
            <a:r>
              <a:rPr lang="en-US" sz="2400" spc="-1" dirty="0">
                <a:latin typeface="Arial"/>
              </a:rPr>
              <a:t> no </a:t>
            </a:r>
            <a:r>
              <a:rPr lang="en-US" sz="2400" spc="-1" dirty="0" err="1">
                <a:latin typeface="Arial"/>
              </a:rPr>
              <a:t>repositório</a:t>
            </a:r>
            <a:r>
              <a:rPr lang="en-US" sz="2400" spc="-1" dirty="0">
                <a:latin typeface="Arial"/>
              </a:rPr>
              <a:t>.</a:t>
            </a:r>
          </a:p>
          <a:p>
            <a:endParaRPr lang="en-US" sz="2400" spc="-1" dirty="0">
              <a:latin typeface="Arial"/>
            </a:endParaRPr>
          </a:p>
          <a:p>
            <a:r>
              <a:rPr lang="en-US" sz="2400" spc="-1" dirty="0">
                <a:latin typeface="Arial"/>
              </a:rPr>
              <a:t>3) Para </a:t>
            </a:r>
            <a:r>
              <a:rPr lang="en-US" sz="2400" spc="-1" dirty="0" err="1">
                <a:latin typeface="Arial"/>
              </a:rPr>
              <a:t>navegar</a:t>
            </a:r>
            <a:r>
              <a:rPr lang="en-US" sz="2400" spc="-1" dirty="0">
                <a:latin typeface="Arial"/>
              </a:rPr>
              <a:t> entre </a:t>
            </a:r>
            <a:r>
              <a:rPr lang="en-US" sz="2400" spc="-1" dirty="0" err="1">
                <a:latin typeface="Arial"/>
              </a:rPr>
              <a:t>elas</a:t>
            </a:r>
            <a:r>
              <a:rPr lang="en-US" sz="2400" spc="-1" dirty="0">
                <a:latin typeface="Arial"/>
              </a:rPr>
              <a:t>, </a:t>
            </a:r>
            <a:r>
              <a:rPr lang="en-US" sz="2400" spc="-1" dirty="0" err="1">
                <a:latin typeface="Arial"/>
              </a:rPr>
              <a:t>utilizamos</a:t>
            </a:r>
            <a:r>
              <a:rPr lang="en-US" sz="2400" spc="-1" dirty="0">
                <a:latin typeface="Arial"/>
              </a:rPr>
              <a:t> o </a:t>
            </a:r>
            <a:r>
              <a:rPr lang="en-US" sz="2400" spc="-1" dirty="0" err="1">
                <a:latin typeface="Arial"/>
              </a:rPr>
              <a:t>comando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abaixo</a:t>
            </a:r>
            <a:r>
              <a:rPr lang="en-US" sz="2400" spc="-1" dirty="0">
                <a:latin typeface="Arial"/>
              </a:rPr>
              <a:t>:</a:t>
            </a:r>
          </a:p>
          <a:p>
            <a:r>
              <a:rPr lang="en-US" sz="2400" spc="-1" dirty="0">
                <a:latin typeface="Arial"/>
              </a:rPr>
              <a:t>	</a:t>
            </a:r>
            <a:r>
              <a:rPr lang="en-US" sz="2400" b="1" spc="-1" dirty="0">
                <a:latin typeface="Arial"/>
              </a:rPr>
              <a:t>git checkout &lt;</a:t>
            </a:r>
            <a:r>
              <a:rPr lang="en-US" sz="2400" b="1" spc="-1" dirty="0" err="1">
                <a:latin typeface="Arial"/>
              </a:rPr>
              <a:t>nome</a:t>
            </a:r>
            <a:r>
              <a:rPr lang="en-US" sz="2400" b="1" spc="-1" dirty="0">
                <a:latin typeface="Arial"/>
              </a:rPr>
              <a:t> da branch&gt;</a:t>
            </a:r>
          </a:p>
          <a:p>
            <a:r>
              <a:rPr lang="en-US" sz="2400" b="1" spc="-1" dirty="0">
                <a:latin typeface="Arial"/>
              </a:rPr>
              <a:t>	git checkout -</a:t>
            </a:r>
          </a:p>
        </p:txBody>
      </p:sp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89D5E74A-9AF5-4829-AF42-74D9B93B1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822" y="5302044"/>
            <a:ext cx="1629881" cy="19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384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576000"/>
            <a:ext cx="856876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2400" spc="-1" dirty="0" err="1">
                <a:latin typeface="Arial"/>
              </a:rPr>
              <a:t>Unindo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nossas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ramificações</a:t>
            </a:r>
            <a:r>
              <a:rPr lang="en-US" sz="2400" spc="-1" dirty="0">
                <a:latin typeface="Arial"/>
              </a:rPr>
              <a:t> a </a:t>
            </a:r>
            <a:r>
              <a:rPr lang="en-US" sz="2400" spc="-1" dirty="0" err="1">
                <a:latin typeface="Arial"/>
              </a:rPr>
              <a:t>linha</a:t>
            </a:r>
            <a:r>
              <a:rPr lang="en-US" sz="2400" spc="-1" dirty="0">
                <a:latin typeface="Arial"/>
              </a:rPr>
              <a:t> master</a:t>
            </a:r>
            <a:endParaRPr lang="pt-BR" sz="2400" spc="-1" dirty="0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475581"/>
            <a:ext cx="9072000" cy="50760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2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Depois</a:t>
            </a:r>
            <a:r>
              <a:rPr lang="en-US" sz="2400" spc="-1" dirty="0">
                <a:latin typeface="Arial"/>
              </a:rPr>
              <a:t> que for </a:t>
            </a:r>
            <a:r>
              <a:rPr lang="en-US" sz="2400" spc="-1" dirty="0" err="1">
                <a:latin typeface="Arial"/>
              </a:rPr>
              <a:t>realizado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toda</a:t>
            </a:r>
            <a:r>
              <a:rPr lang="en-US" sz="2400" spc="-1" dirty="0">
                <a:latin typeface="Arial"/>
              </a:rPr>
              <a:t> a </a:t>
            </a:r>
            <a:r>
              <a:rPr lang="en-US" sz="2400" spc="-1" dirty="0" err="1">
                <a:latin typeface="Arial"/>
              </a:rPr>
              <a:t>codificação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nas</a:t>
            </a:r>
            <a:r>
              <a:rPr lang="en-US" sz="2400" spc="-1" dirty="0">
                <a:latin typeface="Arial"/>
              </a:rPr>
              <a:t> branches </a:t>
            </a:r>
            <a:r>
              <a:rPr lang="en-US" sz="2400" spc="-1" dirty="0" err="1">
                <a:latin typeface="Arial"/>
              </a:rPr>
              <a:t>secundárias</a:t>
            </a:r>
            <a:r>
              <a:rPr lang="en-US" sz="2400" spc="-1" dirty="0">
                <a:latin typeface="Arial"/>
              </a:rPr>
              <a:t>, </a:t>
            </a:r>
            <a:r>
              <a:rPr lang="en-US" sz="2400" spc="-1" dirty="0" err="1">
                <a:latin typeface="Arial"/>
              </a:rPr>
              <a:t>podemos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retornas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os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novos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arquivos</a:t>
            </a:r>
            <a:r>
              <a:rPr lang="en-US" sz="2400" spc="-1" dirty="0">
                <a:latin typeface="Arial"/>
              </a:rPr>
              <a:t> e </a:t>
            </a:r>
            <a:r>
              <a:rPr lang="en-US" sz="2400" spc="-1" dirty="0" err="1">
                <a:latin typeface="Arial"/>
              </a:rPr>
              <a:t>modificações</a:t>
            </a:r>
            <a:r>
              <a:rPr lang="en-US" sz="2400" spc="-1" dirty="0">
                <a:latin typeface="Arial"/>
              </a:rPr>
              <a:t> a branch master.</a:t>
            </a:r>
          </a:p>
          <a:p>
            <a:endParaRPr lang="en-US" sz="2400" spc="-1" dirty="0">
              <a:latin typeface="Arial"/>
            </a:endParaRPr>
          </a:p>
          <a:p>
            <a:r>
              <a:rPr lang="en-US" sz="2400" spc="-1" dirty="0">
                <a:latin typeface="Arial"/>
              </a:rPr>
              <a:t>Para </a:t>
            </a:r>
            <a:r>
              <a:rPr lang="en-US" sz="2400" spc="-1" dirty="0" err="1">
                <a:latin typeface="Arial"/>
              </a:rPr>
              <a:t>isso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fazemos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uso</a:t>
            </a:r>
            <a:r>
              <a:rPr lang="en-US" sz="2400" spc="-1" dirty="0">
                <a:latin typeface="Arial"/>
              </a:rPr>
              <a:t> do </a:t>
            </a:r>
            <a:r>
              <a:rPr lang="en-US" sz="2400" spc="-1" dirty="0" err="1">
                <a:latin typeface="Arial"/>
              </a:rPr>
              <a:t>comando</a:t>
            </a:r>
            <a:r>
              <a:rPr lang="en-US" sz="2400" spc="-1" dirty="0">
                <a:latin typeface="Arial"/>
              </a:rPr>
              <a:t> MERGE para </a:t>
            </a:r>
            <a:r>
              <a:rPr lang="en-US" sz="2400" spc="-1" dirty="0" err="1">
                <a:latin typeface="Arial"/>
              </a:rPr>
              <a:t>unir</a:t>
            </a:r>
            <a:r>
              <a:rPr lang="en-US" sz="2400" spc="-1" dirty="0">
                <a:latin typeface="Arial"/>
              </a:rPr>
              <a:t> ambas as </a:t>
            </a:r>
            <a:r>
              <a:rPr lang="en-US" sz="2400" spc="-1" dirty="0" err="1">
                <a:latin typeface="Arial"/>
              </a:rPr>
              <a:t>ramificações</a:t>
            </a:r>
            <a:r>
              <a:rPr lang="en-US" sz="2400" spc="-1" dirty="0">
                <a:latin typeface="Arial"/>
              </a:rPr>
              <a:t>. </a:t>
            </a:r>
            <a:r>
              <a:rPr lang="en-US" sz="2400" spc="-1" dirty="0" err="1">
                <a:latin typeface="Arial"/>
              </a:rPr>
              <a:t>Veja</a:t>
            </a:r>
            <a:r>
              <a:rPr lang="en-US" sz="2400" spc="-1" dirty="0">
                <a:latin typeface="Arial"/>
              </a:rPr>
              <a:t>:</a:t>
            </a:r>
          </a:p>
          <a:p>
            <a:r>
              <a:rPr lang="en-US" sz="2400" spc="-1" dirty="0">
                <a:latin typeface="Arial"/>
              </a:rPr>
              <a:t>	</a:t>
            </a:r>
            <a:r>
              <a:rPr lang="en-US" sz="2400" b="1" spc="-1" dirty="0">
                <a:latin typeface="Arial"/>
              </a:rPr>
              <a:t>git merge &lt;</a:t>
            </a:r>
            <a:r>
              <a:rPr lang="en-US" sz="2400" b="1" spc="-1" dirty="0" err="1">
                <a:latin typeface="Arial"/>
              </a:rPr>
              <a:t>nome</a:t>
            </a:r>
            <a:r>
              <a:rPr lang="en-US" sz="2400" b="1" spc="-1" dirty="0">
                <a:latin typeface="Arial"/>
              </a:rPr>
              <a:t>-da-branch-a-</a:t>
            </a:r>
            <a:r>
              <a:rPr lang="en-US" sz="2400" b="1" spc="-1" dirty="0" err="1">
                <a:latin typeface="Arial"/>
              </a:rPr>
              <a:t>acrescentar</a:t>
            </a:r>
            <a:r>
              <a:rPr lang="en-US" sz="2400" b="1" spc="-1" dirty="0">
                <a:latin typeface="Arial"/>
              </a:rPr>
              <a:t>&gt;</a:t>
            </a:r>
          </a:p>
          <a:p>
            <a:endParaRPr lang="en-US" sz="2400" spc="-1" dirty="0">
              <a:latin typeface="Arial"/>
            </a:endParaRPr>
          </a:p>
          <a:p>
            <a:endParaRPr lang="en-US" sz="2400" spc="-1" dirty="0">
              <a:latin typeface="Arial"/>
            </a:endParaRPr>
          </a:p>
        </p:txBody>
      </p:sp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89D5E74A-9AF5-4829-AF42-74D9B93B1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822" y="5302044"/>
            <a:ext cx="1629881" cy="19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894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576000"/>
            <a:ext cx="856876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2400" spc="-1" dirty="0" err="1">
                <a:latin typeface="Arial"/>
              </a:rPr>
              <a:t>Removendo</a:t>
            </a:r>
            <a:r>
              <a:rPr lang="en-US" sz="2400" spc="-1" dirty="0">
                <a:latin typeface="Arial"/>
              </a:rPr>
              <a:t> as branch </a:t>
            </a:r>
            <a:r>
              <a:rPr lang="en-US" sz="2400" spc="-1" dirty="0" err="1">
                <a:latin typeface="Arial"/>
              </a:rPr>
              <a:t>não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utilizadas</a:t>
            </a:r>
            <a:endParaRPr lang="pt-BR" sz="2400" spc="-1" dirty="0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33368" y="3700125"/>
            <a:ext cx="9072000" cy="32038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200" spc="-1" dirty="0">
                <a:latin typeface="Arial"/>
              </a:rPr>
              <a:t>Para remover </a:t>
            </a:r>
            <a:r>
              <a:rPr lang="en-US" sz="3200" spc="-1" dirty="0" err="1">
                <a:latin typeface="Arial"/>
              </a:rPr>
              <a:t>uma</a:t>
            </a:r>
            <a:r>
              <a:rPr lang="en-US" sz="3200" spc="-1" dirty="0">
                <a:latin typeface="Arial"/>
              </a:rPr>
              <a:t> branch que </a:t>
            </a:r>
            <a:r>
              <a:rPr lang="en-US" sz="3200" spc="-1" dirty="0" err="1">
                <a:latin typeface="Arial"/>
              </a:rPr>
              <a:t>já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não</a:t>
            </a:r>
            <a:r>
              <a:rPr lang="en-US" sz="3200" spc="-1" dirty="0">
                <a:latin typeface="Arial"/>
              </a:rPr>
              <a:t> é </a:t>
            </a:r>
            <a:r>
              <a:rPr lang="en-US" sz="3200" spc="-1" dirty="0" err="1">
                <a:latin typeface="Arial"/>
              </a:rPr>
              <a:t>mais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utilizada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devemos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primeiramente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deixa</a:t>
            </a:r>
            <a:r>
              <a:rPr lang="en-US" sz="3200" spc="-1" dirty="0">
                <a:latin typeface="Arial"/>
              </a:rPr>
              <a:t>-la e </a:t>
            </a:r>
            <a:r>
              <a:rPr lang="en-US" sz="3200" spc="-1" dirty="0" err="1">
                <a:latin typeface="Arial"/>
              </a:rPr>
              <a:t>depois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executar</a:t>
            </a:r>
            <a:r>
              <a:rPr lang="en-US" sz="3200" spc="-1" dirty="0">
                <a:latin typeface="Arial"/>
              </a:rPr>
              <a:t> o </a:t>
            </a:r>
            <a:r>
              <a:rPr lang="en-US" sz="3200" spc="-1" dirty="0" err="1">
                <a:latin typeface="Arial"/>
              </a:rPr>
              <a:t>comando</a:t>
            </a:r>
            <a:r>
              <a:rPr lang="en-US" sz="3200" spc="-1" dirty="0">
                <a:latin typeface="Arial"/>
              </a:rPr>
              <a:t>:</a:t>
            </a:r>
          </a:p>
          <a:p>
            <a:r>
              <a:rPr lang="en-US" sz="3200" spc="-1" dirty="0">
                <a:latin typeface="Arial"/>
              </a:rPr>
              <a:t>	</a:t>
            </a:r>
            <a:r>
              <a:rPr lang="en-US" sz="3200" b="1" spc="-1" dirty="0">
                <a:latin typeface="Arial"/>
              </a:rPr>
              <a:t>git branch -d &lt;</a:t>
            </a:r>
            <a:r>
              <a:rPr lang="en-US" sz="3200" b="1" spc="-1" dirty="0" err="1">
                <a:latin typeface="Arial"/>
              </a:rPr>
              <a:t>nome</a:t>
            </a:r>
            <a:r>
              <a:rPr lang="en-US" sz="3200" b="1" spc="-1" dirty="0">
                <a:latin typeface="Arial"/>
              </a:rPr>
              <a:t>-da-branch&gt;</a:t>
            </a:r>
          </a:p>
          <a:p>
            <a:endParaRPr lang="en-US" sz="3200" spc="-1" dirty="0">
              <a:latin typeface="Arial"/>
            </a:endParaRPr>
          </a:p>
          <a:p>
            <a:r>
              <a:rPr lang="pt-BR" sz="3200" spc="-1" dirty="0">
                <a:latin typeface="Arial"/>
              </a:rPr>
              <a:t>Caso você receba o seguinte erro:</a:t>
            </a:r>
          </a:p>
          <a:p>
            <a:r>
              <a:rPr lang="en-US" sz="3200" i="1" u="sng" spc="-1" dirty="0">
                <a:latin typeface="Arial"/>
              </a:rPr>
              <a:t>error: The branch 'teste' is not fully merged.</a:t>
            </a:r>
          </a:p>
          <a:p>
            <a:endParaRPr lang="en-US" sz="3200" spc="-1" dirty="0">
              <a:latin typeface="Arial"/>
            </a:endParaRPr>
          </a:p>
          <a:p>
            <a:r>
              <a:rPr lang="en-US" sz="3200" spc="-1" dirty="0">
                <a:latin typeface="Arial"/>
              </a:rPr>
              <a:t>Utilize o </a:t>
            </a:r>
            <a:r>
              <a:rPr lang="en-US" sz="3200" spc="-1" dirty="0" err="1">
                <a:latin typeface="Arial"/>
              </a:rPr>
              <a:t>comando</a:t>
            </a:r>
            <a:r>
              <a:rPr lang="en-US" sz="3200" spc="-1" dirty="0">
                <a:latin typeface="Arial"/>
              </a:rPr>
              <a:t> com D </a:t>
            </a:r>
            <a:r>
              <a:rPr lang="en-US" sz="3200" spc="-1" dirty="0" err="1">
                <a:latin typeface="Arial"/>
              </a:rPr>
              <a:t>maiusculo</a:t>
            </a:r>
            <a:r>
              <a:rPr lang="en-US" sz="3200" spc="-1" dirty="0">
                <a:latin typeface="Arial"/>
              </a:rPr>
              <a:t>:</a:t>
            </a:r>
          </a:p>
          <a:p>
            <a:r>
              <a:rPr lang="en-US" sz="3200" spc="-1" dirty="0">
                <a:latin typeface="Arial"/>
              </a:rPr>
              <a:t>	</a:t>
            </a:r>
            <a:r>
              <a:rPr lang="en-US" sz="3200" b="1" spc="-1" dirty="0">
                <a:latin typeface="Arial"/>
              </a:rPr>
              <a:t>git branch -D &lt;</a:t>
            </a:r>
            <a:r>
              <a:rPr lang="en-US" sz="3200" b="1" spc="-1" dirty="0" err="1">
                <a:latin typeface="Arial"/>
              </a:rPr>
              <a:t>nome</a:t>
            </a:r>
            <a:r>
              <a:rPr lang="en-US" sz="3200" b="1" spc="-1" dirty="0">
                <a:latin typeface="Arial"/>
              </a:rPr>
              <a:t>-da-branch&gt;</a:t>
            </a:r>
          </a:p>
          <a:p>
            <a:endParaRPr lang="en-US" sz="3200" b="1" spc="-1" dirty="0">
              <a:latin typeface="Arial"/>
            </a:endParaRPr>
          </a:p>
          <a:p>
            <a:endParaRPr lang="en-US" sz="3200" b="1" spc="-1" dirty="0">
              <a:latin typeface="Arial"/>
            </a:endParaRPr>
          </a:p>
          <a:p>
            <a:endParaRPr lang="en-US" sz="3200" spc="-1" dirty="0">
              <a:latin typeface="Arial"/>
            </a:endParaRPr>
          </a:p>
          <a:p>
            <a:endParaRPr lang="en-US" sz="2400" spc="-1" dirty="0">
              <a:latin typeface="Arial"/>
            </a:endParaRPr>
          </a:p>
          <a:p>
            <a:endParaRPr lang="en-US" sz="2400" spc="-1" dirty="0">
              <a:latin typeface="Arial"/>
            </a:endParaRPr>
          </a:p>
        </p:txBody>
      </p:sp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89D5E74A-9AF5-4829-AF42-74D9B93B1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822" y="5302044"/>
            <a:ext cx="1629881" cy="19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57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576000"/>
            <a:ext cx="856876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2400" spc="-1" dirty="0" err="1"/>
              <a:t>Removendo</a:t>
            </a:r>
            <a:r>
              <a:rPr lang="en-US" sz="2400" spc="-1" dirty="0"/>
              <a:t> as branch </a:t>
            </a:r>
            <a:r>
              <a:rPr lang="en-US" sz="2400" spc="-1" dirty="0" err="1"/>
              <a:t>não</a:t>
            </a:r>
            <a:r>
              <a:rPr lang="en-US" sz="2400" spc="-1" dirty="0"/>
              <a:t> </a:t>
            </a:r>
            <a:r>
              <a:rPr lang="en-US" sz="2400" spc="-1" dirty="0" err="1"/>
              <a:t>utilizadas</a:t>
            </a:r>
            <a:endParaRPr lang="pt-BR" sz="2400" spc="-1" dirty="0"/>
          </a:p>
        </p:txBody>
      </p:sp>
      <p:sp>
        <p:nvSpPr>
          <p:cNvPr id="51" name="TextShape 2"/>
          <p:cNvSpPr txBox="1"/>
          <p:nvPr/>
        </p:nvSpPr>
        <p:spPr>
          <a:xfrm>
            <a:off x="504312" y="2250045"/>
            <a:ext cx="9072000" cy="1681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200" spc="-1" dirty="0">
                <a:latin typeface="Arial"/>
              </a:rPr>
              <a:t>Para remover </a:t>
            </a:r>
            <a:r>
              <a:rPr lang="en-US" sz="3200" spc="-1" dirty="0" err="1">
                <a:latin typeface="Arial"/>
              </a:rPr>
              <a:t>uma</a:t>
            </a:r>
            <a:r>
              <a:rPr lang="en-US" sz="3200" spc="-1" dirty="0">
                <a:latin typeface="Arial"/>
              </a:rPr>
              <a:t> branch do </a:t>
            </a:r>
            <a:r>
              <a:rPr lang="en-US" sz="3200" spc="-1" dirty="0" err="1">
                <a:latin typeface="Arial"/>
              </a:rPr>
              <a:t>repositório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remoto</a:t>
            </a:r>
            <a:r>
              <a:rPr lang="en-US" sz="3200" spc="-1" dirty="0">
                <a:latin typeface="Arial"/>
              </a:rPr>
              <a:t>, utilize o </a:t>
            </a:r>
            <a:r>
              <a:rPr lang="en-US" sz="3200" spc="-1" dirty="0" err="1">
                <a:latin typeface="Arial"/>
              </a:rPr>
              <a:t>comando</a:t>
            </a:r>
            <a:r>
              <a:rPr lang="en-US" sz="3200" spc="-1" dirty="0">
                <a:latin typeface="Arial"/>
              </a:rPr>
              <a:t>:</a:t>
            </a:r>
          </a:p>
          <a:p>
            <a:endParaRPr lang="en-US" sz="2400" spc="-1" dirty="0">
              <a:latin typeface="Arial"/>
            </a:endParaRPr>
          </a:p>
          <a:p>
            <a:pPr lvl="1"/>
            <a:r>
              <a:rPr lang="it-IT" sz="2400" b="1" spc="-1" dirty="0"/>
              <a:t>git push origin --delete &lt;nome-da-branch&gt;</a:t>
            </a:r>
            <a:endParaRPr lang="en-US" sz="2400" b="1" spc="-1" dirty="0">
              <a:latin typeface="Arial"/>
            </a:endParaRPr>
          </a:p>
        </p:txBody>
      </p:sp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89D5E74A-9AF5-4829-AF42-74D9B93B1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822" y="5302044"/>
            <a:ext cx="1629881" cy="19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266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576000"/>
            <a:ext cx="856876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2400" spc="-1" dirty="0" err="1"/>
              <a:t>Enviando</a:t>
            </a:r>
            <a:r>
              <a:rPr lang="en-US" sz="2400" spc="-1" dirty="0"/>
              <a:t> </a:t>
            </a:r>
            <a:r>
              <a:rPr lang="en-US" sz="2400" spc="-1" dirty="0" err="1"/>
              <a:t>uma</a:t>
            </a:r>
            <a:r>
              <a:rPr lang="en-US" sz="2400" spc="-1" dirty="0"/>
              <a:t> branch </a:t>
            </a:r>
            <a:r>
              <a:rPr lang="en-US" sz="2400" spc="-1" dirty="0" err="1"/>
              <a:t>ao</a:t>
            </a:r>
            <a:r>
              <a:rPr lang="en-US" sz="2400" spc="-1" dirty="0"/>
              <a:t> </a:t>
            </a:r>
            <a:r>
              <a:rPr lang="en-US" sz="2400" spc="-1" dirty="0" err="1"/>
              <a:t>repositório</a:t>
            </a:r>
            <a:r>
              <a:rPr lang="en-US" sz="2400" spc="-1" dirty="0"/>
              <a:t> remote:</a:t>
            </a:r>
            <a:endParaRPr lang="pt-BR" sz="2400" spc="-1" dirty="0"/>
          </a:p>
        </p:txBody>
      </p:sp>
      <p:sp>
        <p:nvSpPr>
          <p:cNvPr id="51" name="TextShape 2"/>
          <p:cNvSpPr txBox="1"/>
          <p:nvPr/>
        </p:nvSpPr>
        <p:spPr>
          <a:xfrm>
            <a:off x="504312" y="2250045"/>
            <a:ext cx="9072000" cy="1681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200" spc="-1" dirty="0">
                <a:latin typeface="Arial"/>
              </a:rPr>
              <a:t>Caso deseje enviar sua </a:t>
            </a:r>
            <a:r>
              <a:rPr lang="pt-BR" sz="3200" spc="-1" dirty="0" err="1">
                <a:latin typeface="Arial"/>
              </a:rPr>
              <a:t>branch</a:t>
            </a:r>
            <a:r>
              <a:rPr lang="pt-BR" sz="3200" spc="-1" dirty="0">
                <a:latin typeface="Arial"/>
              </a:rPr>
              <a:t> ao repositório remoto, você deve utilizar o comando:</a:t>
            </a:r>
          </a:p>
          <a:p>
            <a:endParaRPr lang="pt-BR" sz="3200" b="1" spc="-1" dirty="0">
              <a:latin typeface="Arial"/>
            </a:endParaRPr>
          </a:p>
          <a:p>
            <a:r>
              <a:rPr lang="en-US" sz="2400" b="1" spc="-1" dirty="0"/>
              <a:t>	git push --set-upstream origin &lt;</a:t>
            </a:r>
            <a:r>
              <a:rPr lang="en-US" sz="2400" b="1" spc="-1" dirty="0" err="1"/>
              <a:t>nome</a:t>
            </a:r>
            <a:r>
              <a:rPr lang="en-US" sz="2400" b="1" spc="-1" dirty="0"/>
              <a:t>-da-branch&gt;</a:t>
            </a:r>
            <a:endParaRPr lang="en-US" sz="2400" b="1" spc="-1" dirty="0">
              <a:latin typeface="Arial"/>
            </a:endParaRPr>
          </a:p>
        </p:txBody>
      </p:sp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89D5E74A-9AF5-4829-AF42-74D9B93B1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822" y="5302044"/>
            <a:ext cx="1629881" cy="19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296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576000"/>
            <a:ext cx="856876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2400" spc="-1" dirty="0" err="1"/>
              <a:t>Resolvendo</a:t>
            </a:r>
            <a:r>
              <a:rPr lang="en-US" sz="2400" spc="-1" dirty="0"/>
              <a:t> </a:t>
            </a:r>
            <a:r>
              <a:rPr lang="en-US" sz="2400" spc="-1" dirty="0" err="1"/>
              <a:t>conflitos</a:t>
            </a:r>
            <a:r>
              <a:rPr lang="en-US" sz="2400" spc="-1" dirty="0"/>
              <a:t> </a:t>
            </a:r>
            <a:r>
              <a:rPr lang="en-US" sz="2400" spc="-1" dirty="0" err="1"/>
              <a:t>nos</a:t>
            </a:r>
            <a:r>
              <a:rPr lang="en-US" sz="2400" spc="-1" dirty="0"/>
              <a:t> </a:t>
            </a:r>
            <a:r>
              <a:rPr lang="en-US" sz="2400" spc="-1" dirty="0" err="1"/>
              <a:t>repositorios</a:t>
            </a:r>
            <a:r>
              <a:rPr lang="en-US" sz="2400" spc="-1" dirty="0"/>
              <a:t>:</a:t>
            </a:r>
            <a:endParaRPr lang="pt-BR" sz="2400" spc="-1" dirty="0"/>
          </a:p>
        </p:txBody>
      </p:sp>
      <p:sp>
        <p:nvSpPr>
          <p:cNvPr id="51" name="TextShape 2"/>
          <p:cNvSpPr txBox="1"/>
          <p:nvPr/>
        </p:nvSpPr>
        <p:spPr>
          <a:xfrm>
            <a:off x="504312" y="2250045"/>
            <a:ext cx="9072000" cy="1681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200" spc="-1" dirty="0">
                <a:latin typeface="Arial"/>
              </a:rPr>
              <a:t>Quando iniciamos trabalhos simultâneos ou coletivos, é muito comum começar a dar conflitos nos arquivos do repositório, vamos ver alguns conflitos muito comuns e como resolve-los.</a:t>
            </a:r>
            <a:endParaRPr lang="en-US" sz="2400" b="1" spc="-1" dirty="0">
              <a:latin typeface="Arial"/>
            </a:endParaRPr>
          </a:p>
        </p:txBody>
      </p:sp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89D5E74A-9AF5-4829-AF42-74D9B93B1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822" y="5302044"/>
            <a:ext cx="1629881" cy="19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278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576000"/>
            <a:ext cx="856876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2400" spc="-1" dirty="0" err="1"/>
              <a:t>Resolvendo</a:t>
            </a:r>
            <a:r>
              <a:rPr lang="en-US" sz="2400" spc="-1" dirty="0"/>
              <a:t> </a:t>
            </a:r>
            <a:r>
              <a:rPr lang="en-US" sz="2400" spc="-1" dirty="0" err="1"/>
              <a:t>conflitos</a:t>
            </a:r>
            <a:r>
              <a:rPr lang="en-US" sz="2400" spc="-1" dirty="0"/>
              <a:t> </a:t>
            </a:r>
            <a:r>
              <a:rPr lang="en-US" sz="2400" spc="-1" dirty="0" err="1"/>
              <a:t>nos</a:t>
            </a:r>
            <a:r>
              <a:rPr lang="en-US" sz="2400" spc="-1" dirty="0"/>
              <a:t> </a:t>
            </a:r>
            <a:r>
              <a:rPr lang="en-US" sz="2400" spc="-1" dirty="0" err="1"/>
              <a:t>repositorios</a:t>
            </a:r>
            <a:r>
              <a:rPr lang="en-US" sz="2400" spc="-1" dirty="0"/>
              <a:t>:</a:t>
            </a:r>
            <a:endParaRPr lang="pt-BR" sz="2400" spc="-1" dirty="0"/>
          </a:p>
        </p:txBody>
      </p:sp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89D5E74A-9AF5-4829-AF42-74D9B93B1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822" y="5302044"/>
            <a:ext cx="1629881" cy="1923260"/>
          </a:xfrm>
          <a:prstGeom prst="rect">
            <a:avLst/>
          </a:prstGeom>
        </p:spPr>
      </p:pic>
      <p:sp>
        <p:nvSpPr>
          <p:cNvPr id="5" name="TextShape 2">
            <a:extLst>
              <a:ext uri="{FF2B5EF4-FFF2-40B4-BE49-F238E27FC236}">
                <a16:creationId xmlns:a16="http://schemas.microsoft.com/office/drawing/2014/main" id="{F99CA1B6-DC1D-4A14-9A52-8B515510D48D}"/>
              </a:ext>
            </a:extLst>
          </p:cNvPr>
          <p:cNvSpPr txBox="1"/>
          <p:nvPr/>
        </p:nvSpPr>
        <p:spPr>
          <a:xfrm>
            <a:off x="505984" y="2939024"/>
            <a:ext cx="9072000" cy="1681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200" spc="-1" dirty="0">
                <a:latin typeface="Arial"/>
              </a:rPr>
              <a:t>Notamos que a resolução de conflitos geralmente depende muito mais de um trabalho manual, do que propriamente algumas funcionalidade do </a:t>
            </a:r>
            <a:r>
              <a:rPr lang="pt-BR" sz="3200" spc="-1" dirty="0" err="1">
                <a:latin typeface="Arial"/>
              </a:rPr>
              <a:t>git</a:t>
            </a:r>
            <a:r>
              <a:rPr lang="pt-BR" sz="3200" spc="-1" dirty="0">
                <a:latin typeface="Arial"/>
              </a:rPr>
              <a:t>.</a:t>
            </a:r>
          </a:p>
          <a:p>
            <a:endParaRPr lang="pt-BR" sz="3200" b="1" spc="-1" dirty="0">
              <a:latin typeface="Arial"/>
            </a:endParaRPr>
          </a:p>
          <a:p>
            <a:r>
              <a:rPr lang="pt-BR" sz="3200" spc="-1" dirty="0">
                <a:latin typeface="Arial"/>
              </a:rPr>
              <a:t>Caso precisemos fazer a verificação entre nosso repositório local e o remoto, devemos executar o comando </a:t>
            </a:r>
            <a:r>
              <a:rPr lang="pt-BR" sz="3200" b="1" spc="-1" dirty="0" err="1">
                <a:latin typeface="Arial"/>
              </a:rPr>
              <a:t>git</a:t>
            </a:r>
            <a:r>
              <a:rPr lang="pt-BR" sz="3200" b="1" spc="-1" dirty="0">
                <a:latin typeface="Arial"/>
              </a:rPr>
              <a:t> </a:t>
            </a:r>
            <a:r>
              <a:rPr lang="pt-BR" sz="3200" b="1" spc="-1" dirty="0" err="1">
                <a:latin typeface="Arial"/>
              </a:rPr>
              <a:t>pull</a:t>
            </a:r>
            <a:r>
              <a:rPr lang="pt-BR" sz="3200" b="1" spc="-1" dirty="0">
                <a:latin typeface="Arial"/>
              </a:rPr>
              <a:t> </a:t>
            </a:r>
            <a:r>
              <a:rPr lang="pt-BR" sz="3200" spc="-1" dirty="0">
                <a:latin typeface="Arial"/>
              </a:rPr>
              <a:t>e verificar se ele gerou algum conflito.</a:t>
            </a:r>
            <a:endParaRPr lang="en-US" sz="32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758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600" spc="-1">
                <a:latin typeface="Arial"/>
              </a:rPr>
              <a:t>Download do Git</a:t>
            </a:r>
          </a:p>
        </p:txBody>
      </p:sp>
      <p:sp>
        <p:nvSpPr>
          <p:cNvPr id="49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2800" spc="-1" dirty="0">
                <a:latin typeface="Arial"/>
              </a:rPr>
              <a:t>Para Windows é só acessar o site</a:t>
            </a:r>
          </a:p>
          <a:p>
            <a:r>
              <a:rPr lang="pt-BR" sz="2800" spc="-1" dirty="0">
                <a:latin typeface="Arial"/>
              </a:rPr>
              <a:t>http://git-scm.com</a:t>
            </a:r>
          </a:p>
          <a:p>
            <a:endParaRPr lang="pt-BR" sz="2800" spc="-1" dirty="0">
              <a:latin typeface="Arial"/>
            </a:endParaRPr>
          </a:p>
          <a:p>
            <a:r>
              <a:rPr lang="pt-BR" sz="2800" spc="-1" dirty="0">
                <a:latin typeface="Arial"/>
              </a:rPr>
              <a:t>Olhar a versão seu sistema operacional para fazer a instalação correta x86 -32Bits ou x64 -64Bits</a:t>
            </a:r>
          </a:p>
          <a:p>
            <a:endParaRPr lang="pt-BR" sz="2800" spc="-1" dirty="0">
              <a:latin typeface="Arial"/>
            </a:endParaRPr>
          </a:p>
          <a:p>
            <a:r>
              <a:rPr lang="pt-BR" sz="2800" spc="-1" dirty="0">
                <a:latin typeface="Arial"/>
              </a:rPr>
              <a:t>A última versão atual do site é a 2.25.0</a:t>
            </a:r>
          </a:p>
        </p:txBody>
      </p:sp>
      <p:pic>
        <p:nvPicPr>
          <p:cNvPr id="4" name="Imagem 3" descr="Uma imagem contendo placar&#10;&#10;Descrição gerada automaticamente">
            <a:extLst>
              <a:ext uri="{FF2B5EF4-FFF2-40B4-BE49-F238E27FC236}">
                <a16:creationId xmlns:a16="http://schemas.microsoft.com/office/drawing/2014/main" id="{4F155D23-849C-4911-86B4-DAC6F7710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64" y="5291220"/>
            <a:ext cx="1513936" cy="178644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576000"/>
            <a:ext cx="856876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2400" spc="-1" dirty="0" err="1"/>
              <a:t>Resolvendo</a:t>
            </a:r>
            <a:r>
              <a:rPr lang="en-US" sz="2400" spc="-1" dirty="0"/>
              <a:t> </a:t>
            </a:r>
            <a:r>
              <a:rPr lang="en-US" sz="2400" spc="-1" dirty="0" err="1"/>
              <a:t>conflitos</a:t>
            </a:r>
            <a:r>
              <a:rPr lang="en-US" sz="2400" spc="-1" dirty="0"/>
              <a:t> </a:t>
            </a:r>
            <a:r>
              <a:rPr lang="en-US" sz="2400" spc="-1" dirty="0" err="1"/>
              <a:t>nos</a:t>
            </a:r>
            <a:r>
              <a:rPr lang="en-US" sz="2400" spc="-1" dirty="0"/>
              <a:t> </a:t>
            </a:r>
            <a:r>
              <a:rPr lang="en-US" sz="2400" spc="-1" dirty="0" err="1"/>
              <a:t>repositorios</a:t>
            </a:r>
            <a:r>
              <a:rPr lang="en-US" sz="2400" spc="-1" dirty="0"/>
              <a:t>:</a:t>
            </a:r>
            <a:endParaRPr lang="pt-BR" sz="2400" spc="-1" dirty="0"/>
          </a:p>
        </p:txBody>
      </p:sp>
      <p:sp>
        <p:nvSpPr>
          <p:cNvPr id="51" name="TextShape 2"/>
          <p:cNvSpPr txBox="1"/>
          <p:nvPr/>
        </p:nvSpPr>
        <p:spPr>
          <a:xfrm>
            <a:off x="1007960" y="2257632"/>
            <a:ext cx="7560840" cy="1681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200" spc="-1" dirty="0">
                <a:latin typeface="Arial"/>
              </a:rPr>
              <a:t>Após a resolução dos conflitos, podemos novamente </a:t>
            </a:r>
            <a:r>
              <a:rPr lang="pt-BR" sz="3200" spc="-1" dirty="0" err="1">
                <a:latin typeface="Arial"/>
              </a:rPr>
              <a:t>commitar</a:t>
            </a:r>
            <a:r>
              <a:rPr lang="pt-BR" sz="3200" spc="-1" dirty="0">
                <a:latin typeface="Arial"/>
              </a:rPr>
              <a:t> os arquivos.</a:t>
            </a:r>
            <a:endParaRPr lang="en-US" sz="2400" b="1" spc="-1" dirty="0">
              <a:latin typeface="Arial"/>
            </a:endParaRPr>
          </a:p>
        </p:txBody>
      </p:sp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89D5E74A-9AF5-4829-AF42-74D9B93B1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822" y="5302044"/>
            <a:ext cx="1629881" cy="19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865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576000"/>
            <a:ext cx="856876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2400" spc="-1" dirty="0" err="1"/>
              <a:t>Clonando</a:t>
            </a:r>
            <a:r>
              <a:rPr lang="en-US" sz="2400" spc="-1" dirty="0"/>
              <a:t> </a:t>
            </a:r>
            <a:r>
              <a:rPr lang="en-US" sz="2400" spc="-1" dirty="0" err="1"/>
              <a:t>repositórios</a:t>
            </a:r>
            <a:endParaRPr lang="pt-BR" sz="2400" spc="-1" dirty="0"/>
          </a:p>
        </p:txBody>
      </p:sp>
      <p:sp>
        <p:nvSpPr>
          <p:cNvPr id="51" name="TextShape 2"/>
          <p:cNvSpPr txBox="1"/>
          <p:nvPr/>
        </p:nvSpPr>
        <p:spPr>
          <a:xfrm>
            <a:off x="504000" y="2939024"/>
            <a:ext cx="9072000" cy="1681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200" spc="-1" dirty="0">
                <a:latin typeface="Arial"/>
              </a:rPr>
              <a:t>Quando você localizar um projeto que tenha interesse e quiser copia-lo para sua maquina, você pode utilizar duas maneiras</a:t>
            </a:r>
          </a:p>
          <a:p>
            <a:endParaRPr lang="pt-BR" sz="3200" b="1" spc="-1" dirty="0">
              <a:latin typeface="Arial"/>
            </a:endParaRPr>
          </a:p>
          <a:p>
            <a:r>
              <a:rPr lang="pt-BR" sz="3200" spc="-1" dirty="0">
                <a:latin typeface="Arial"/>
              </a:rPr>
              <a:t>1° Efetuar o download do projeto.</a:t>
            </a:r>
          </a:p>
          <a:p>
            <a:r>
              <a:rPr lang="pt-BR" sz="3200" spc="-1" dirty="0">
                <a:latin typeface="Arial"/>
              </a:rPr>
              <a:t>2° Efetuar um clone dele com o comando:</a:t>
            </a:r>
          </a:p>
          <a:p>
            <a:r>
              <a:rPr lang="pt-BR" sz="3200" b="1" spc="-1" dirty="0">
                <a:latin typeface="Arial"/>
              </a:rPr>
              <a:t>	</a:t>
            </a:r>
            <a:r>
              <a:rPr lang="pt-BR" sz="3200" b="1" spc="-1" dirty="0" err="1">
                <a:latin typeface="Arial"/>
              </a:rPr>
              <a:t>git</a:t>
            </a:r>
            <a:r>
              <a:rPr lang="pt-BR" sz="3200" b="1" spc="-1" dirty="0">
                <a:latin typeface="Arial"/>
              </a:rPr>
              <a:t> clone &lt;</a:t>
            </a:r>
            <a:r>
              <a:rPr lang="pt-BR" sz="3200" b="1" spc="-1" dirty="0" err="1">
                <a:latin typeface="Arial"/>
              </a:rPr>
              <a:t>url</a:t>
            </a:r>
            <a:r>
              <a:rPr lang="pt-BR" sz="3200" b="1" spc="-1" dirty="0">
                <a:latin typeface="Arial"/>
              </a:rPr>
              <a:t>&gt;</a:t>
            </a:r>
            <a:endParaRPr lang="en-US" sz="2400" b="1" spc="-1" dirty="0">
              <a:latin typeface="Arial"/>
            </a:endParaRPr>
          </a:p>
        </p:txBody>
      </p:sp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89D5E74A-9AF5-4829-AF42-74D9B93B1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822" y="5302044"/>
            <a:ext cx="1629881" cy="19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786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576000"/>
            <a:ext cx="856876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2400" spc="-1" dirty="0" err="1"/>
              <a:t>Contribuindo</a:t>
            </a:r>
            <a:r>
              <a:rPr lang="en-US" sz="2400" spc="-1" dirty="0"/>
              <a:t> com </a:t>
            </a:r>
            <a:r>
              <a:rPr lang="en-US" sz="2400" spc="-1" dirty="0" err="1"/>
              <a:t>novos</a:t>
            </a:r>
            <a:r>
              <a:rPr lang="en-US" sz="2400" spc="-1" dirty="0"/>
              <a:t> </a:t>
            </a:r>
            <a:r>
              <a:rPr lang="en-US" sz="2400" spc="-1" dirty="0" err="1"/>
              <a:t>projetos</a:t>
            </a:r>
            <a:endParaRPr lang="pt-BR" sz="2400" spc="-1" dirty="0"/>
          </a:p>
        </p:txBody>
      </p:sp>
      <p:sp>
        <p:nvSpPr>
          <p:cNvPr id="51" name="TextShape 2"/>
          <p:cNvSpPr txBox="1"/>
          <p:nvPr/>
        </p:nvSpPr>
        <p:spPr>
          <a:xfrm>
            <a:off x="504312" y="2250045"/>
            <a:ext cx="9072000" cy="1681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200" spc="-1" dirty="0">
                <a:latin typeface="Arial"/>
              </a:rPr>
              <a:t>Através de um </a:t>
            </a:r>
            <a:r>
              <a:rPr lang="pt-BR" sz="3200" b="1" spc="-1" dirty="0" err="1">
                <a:latin typeface="Arial"/>
              </a:rPr>
              <a:t>Fork</a:t>
            </a:r>
            <a:r>
              <a:rPr lang="pt-BR" sz="3200" spc="-1" dirty="0">
                <a:latin typeface="Arial"/>
              </a:rPr>
              <a:t> e de </a:t>
            </a:r>
            <a:r>
              <a:rPr lang="pt-BR" sz="3200" b="1" spc="-1" dirty="0" err="1">
                <a:latin typeface="Arial"/>
              </a:rPr>
              <a:t>Pull</a:t>
            </a:r>
            <a:r>
              <a:rPr lang="pt-BR" sz="3200" b="1" spc="-1" dirty="0">
                <a:latin typeface="Arial"/>
              </a:rPr>
              <a:t> </a:t>
            </a:r>
            <a:r>
              <a:rPr lang="pt-BR" sz="3200" b="1" spc="-1" dirty="0" err="1">
                <a:latin typeface="Arial"/>
              </a:rPr>
              <a:t>Request</a:t>
            </a:r>
            <a:r>
              <a:rPr lang="pt-BR" sz="3200" b="1" spc="-1" dirty="0">
                <a:latin typeface="Arial"/>
              </a:rPr>
              <a:t> </a:t>
            </a:r>
            <a:r>
              <a:rPr lang="pt-BR" sz="3200" spc="-1" dirty="0">
                <a:latin typeface="Arial"/>
              </a:rPr>
              <a:t>é possível realizar a colaboração de diversas pessoas entre projetos.</a:t>
            </a:r>
            <a:endParaRPr lang="en-US" sz="2400" b="1" spc="-1" dirty="0">
              <a:latin typeface="Arial"/>
            </a:endParaRPr>
          </a:p>
        </p:txBody>
      </p:sp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89D5E74A-9AF5-4829-AF42-74D9B93B1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822" y="5302044"/>
            <a:ext cx="1629881" cy="19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946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576000"/>
            <a:ext cx="856876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2400" spc="-1" dirty="0" err="1"/>
              <a:t>Contribuindo</a:t>
            </a:r>
            <a:r>
              <a:rPr lang="en-US" sz="2400" spc="-1" dirty="0"/>
              <a:t> com </a:t>
            </a:r>
            <a:r>
              <a:rPr lang="en-US" sz="2400" spc="-1" dirty="0" err="1"/>
              <a:t>novos</a:t>
            </a:r>
            <a:r>
              <a:rPr lang="en-US" sz="2400" spc="-1" dirty="0"/>
              <a:t> </a:t>
            </a:r>
            <a:r>
              <a:rPr lang="en-US" sz="2400" spc="-1" dirty="0" err="1"/>
              <a:t>projetos</a:t>
            </a:r>
            <a:endParaRPr lang="pt-BR" sz="2400" spc="-1" dirty="0"/>
          </a:p>
        </p:txBody>
      </p:sp>
      <p:sp>
        <p:nvSpPr>
          <p:cNvPr id="51" name="TextShape 2"/>
          <p:cNvSpPr txBox="1"/>
          <p:nvPr/>
        </p:nvSpPr>
        <p:spPr>
          <a:xfrm>
            <a:off x="504312" y="2281218"/>
            <a:ext cx="9072000" cy="26099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200" spc="-1" dirty="0">
                <a:latin typeface="Arial"/>
              </a:rPr>
              <a:t>Para realizar colaborações entre projetos, necessitamos primeiramente realizar um </a:t>
            </a:r>
            <a:r>
              <a:rPr lang="pt-BR" sz="3200" spc="-1" dirty="0" err="1">
                <a:latin typeface="Arial"/>
              </a:rPr>
              <a:t>Fork</a:t>
            </a:r>
            <a:r>
              <a:rPr lang="pt-BR" sz="3200" spc="-1" dirty="0">
                <a:latin typeface="Arial"/>
              </a:rPr>
              <a:t> do repositório desejado, após fazermos o </a:t>
            </a:r>
            <a:r>
              <a:rPr lang="pt-BR" sz="3200" spc="-1" dirty="0" err="1">
                <a:latin typeface="Arial"/>
              </a:rPr>
              <a:t>Fork</a:t>
            </a:r>
            <a:r>
              <a:rPr lang="pt-BR" sz="3200" spc="-1" dirty="0">
                <a:latin typeface="Arial"/>
              </a:rPr>
              <a:t>, devemos realizar o clone do repositório e assim criar </a:t>
            </a:r>
            <a:r>
              <a:rPr lang="pt-BR" sz="3200" spc="-1" dirty="0" err="1">
                <a:latin typeface="Arial"/>
              </a:rPr>
              <a:t>branches</a:t>
            </a:r>
            <a:r>
              <a:rPr lang="pt-BR" sz="3200" spc="-1" dirty="0">
                <a:latin typeface="Arial"/>
              </a:rPr>
              <a:t> de trabalho.</a:t>
            </a:r>
            <a:endParaRPr lang="en-US" sz="2400" b="1" spc="-1" dirty="0">
              <a:latin typeface="Arial"/>
            </a:endParaRPr>
          </a:p>
        </p:txBody>
      </p:sp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89D5E74A-9AF5-4829-AF42-74D9B93B1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822" y="5302044"/>
            <a:ext cx="1629881" cy="19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665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576000"/>
            <a:ext cx="856876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2400" spc="-1" dirty="0" err="1"/>
              <a:t>Contribuindo</a:t>
            </a:r>
            <a:r>
              <a:rPr lang="en-US" sz="2400" spc="-1" dirty="0"/>
              <a:t> com </a:t>
            </a:r>
            <a:r>
              <a:rPr lang="en-US" sz="2400" spc="-1" dirty="0" err="1"/>
              <a:t>novos</a:t>
            </a:r>
            <a:r>
              <a:rPr lang="en-US" sz="2400" spc="-1" dirty="0"/>
              <a:t> </a:t>
            </a:r>
            <a:r>
              <a:rPr lang="en-US" sz="2400" spc="-1" dirty="0" err="1"/>
              <a:t>projetos</a:t>
            </a:r>
            <a:endParaRPr lang="pt-BR" sz="2400" spc="-1" dirty="0"/>
          </a:p>
        </p:txBody>
      </p:sp>
      <p:sp>
        <p:nvSpPr>
          <p:cNvPr id="51" name="TextShape 2"/>
          <p:cNvSpPr txBox="1"/>
          <p:nvPr/>
        </p:nvSpPr>
        <p:spPr>
          <a:xfrm>
            <a:off x="504000" y="1979639"/>
            <a:ext cx="9072000" cy="37620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200" spc="-1" dirty="0" err="1">
                <a:latin typeface="Arial"/>
              </a:rPr>
              <a:t>Cada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vez</a:t>
            </a:r>
            <a:r>
              <a:rPr lang="en-US" sz="3200" spc="-1" dirty="0">
                <a:latin typeface="Arial"/>
              </a:rPr>
              <a:t> que </a:t>
            </a:r>
            <a:r>
              <a:rPr lang="en-US" sz="3200" spc="-1" dirty="0" err="1">
                <a:latin typeface="Arial"/>
              </a:rPr>
              <a:t>desejar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enviar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suas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alterações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ao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repositório</a:t>
            </a:r>
            <a:r>
              <a:rPr lang="en-US" sz="3200" spc="-1" dirty="0">
                <a:latin typeface="Arial"/>
              </a:rPr>
              <a:t> original, </a:t>
            </a:r>
            <a:r>
              <a:rPr lang="en-US" sz="3200" spc="-1" dirty="0" err="1">
                <a:latin typeface="Arial"/>
              </a:rPr>
              <a:t>deve</a:t>
            </a:r>
            <a:r>
              <a:rPr lang="en-US" sz="3200" spc="-1" dirty="0">
                <a:latin typeface="Arial"/>
              </a:rPr>
              <a:t>-se </a:t>
            </a:r>
            <a:r>
              <a:rPr lang="en-US" sz="3200" spc="-1" dirty="0" err="1">
                <a:latin typeface="Arial"/>
              </a:rPr>
              <a:t>utilizar</a:t>
            </a:r>
            <a:r>
              <a:rPr lang="en-US" sz="3200" spc="-1" dirty="0">
                <a:latin typeface="Arial"/>
              </a:rPr>
              <a:t> o </a:t>
            </a:r>
            <a:r>
              <a:rPr lang="en-US" sz="3200" spc="-1" dirty="0" err="1">
                <a:latin typeface="Arial"/>
              </a:rPr>
              <a:t>comando</a:t>
            </a:r>
            <a:r>
              <a:rPr lang="en-US" sz="3200" spc="-1" dirty="0">
                <a:latin typeface="Arial"/>
              </a:rPr>
              <a:t>:</a:t>
            </a:r>
          </a:p>
          <a:p>
            <a:endParaRPr lang="en-US" sz="2400" spc="-1" dirty="0">
              <a:latin typeface="Arial"/>
            </a:endParaRPr>
          </a:p>
          <a:p>
            <a:pPr lvl="1"/>
            <a:r>
              <a:rPr lang="it-IT" sz="2400" b="1" spc="-1" dirty="0"/>
              <a:t>git push --set-upstream origin &lt;nome-da-branch&gt;</a:t>
            </a:r>
          </a:p>
          <a:p>
            <a:pPr lvl="1"/>
            <a:endParaRPr lang="en-US" sz="2400" b="1" spc="-1" dirty="0">
              <a:latin typeface="Arial"/>
            </a:endParaRPr>
          </a:p>
          <a:p>
            <a:pPr lvl="1"/>
            <a:r>
              <a:rPr lang="en-US" sz="3200" spc="-1" dirty="0">
                <a:latin typeface="Arial"/>
              </a:rPr>
              <a:t>Agora, basta </a:t>
            </a:r>
            <a:r>
              <a:rPr lang="en-US" sz="3200" spc="-1" dirty="0" err="1">
                <a:latin typeface="Arial"/>
              </a:rPr>
              <a:t>aguardar</a:t>
            </a:r>
            <a:r>
              <a:rPr lang="en-US" sz="3200" spc="-1" dirty="0">
                <a:latin typeface="Arial"/>
              </a:rPr>
              <a:t> a </a:t>
            </a:r>
            <a:r>
              <a:rPr lang="en-US" sz="3200" spc="-1" dirty="0" err="1">
                <a:latin typeface="Arial"/>
              </a:rPr>
              <a:t>avaliação</a:t>
            </a:r>
            <a:r>
              <a:rPr lang="en-US" sz="3200" spc="-1" dirty="0">
                <a:latin typeface="Arial"/>
              </a:rPr>
              <a:t> do </a:t>
            </a:r>
            <a:r>
              <a:rPr lang="en-US" sz="3200" spc="-1" dirty="0" err="1">
                <a:latin typeface="Arial"/>
              </a:rPr>
              <a:t>proprietario</a:t>
            </a:r>
            <a:r>
              <a:rPr lang="en-US" sz="3200" spc="-1" dirty="0">
                <a:latin typeface="Arial"/>
              </a:rPr>
              <a:t> original para </a:t>
            </a:r>
            <a:r>
              <a:rPr lang="en-US" sz="3200" spc="-1" dirty="0" err="1">
                <a:latin typeface="Arial"/>
              </a:rPr>
              <a:t>verificar</a:t>
            </a:r>
            <a:r>
              <a:rPr lang="en-US" sz="3200" spc="-1" dirty="0">
                <a:latin typeface="Arial"/>
              </a:rPr>
              <a:t> se </a:t>
            </a:r>
            <a:r>
              <a:rPr lang="en-US" sz="3200" spc="-1" dirty="0" err="1">
                <a:latin typeface="Arial"/>
              </a:rPr>
              <a:t>sua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sugestão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foi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aceita</a:t>
            </a:r>
            <a:r>
              <a:rPr lang="en-US" sz="3200" spc="-1" dirty="0">
                <a:latin typeface="Arial"/>
              </a:rPr>
              <a:t>.</a:t>
            </a:r>
            <a:endParaRPr lang="it-IT" sz="3200" spc="-1" dirty="0">
              <a:latin typeface="Arial"/>
            </a:endParaRPr>
          </a:p>
        </p:txBody>
      </p:sp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89D5E74A-9AF5-4829-AF42-74D9B93B1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822" y="5302044"/>
            <a:ext cx="1629881" cy="19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600" spc="-1">
                <a:latin typeface="Arial"/>
              </a:rPr>
              <a:t>Download do Git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4EDDB1B-0BF4-4FB8-BC09-3DF80AE02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96" y="1835624"/>
            <a:ext cx="8706637" cy="4126129"/>
          </a:xfrm>
          <a:prstGeom prst="rect">
            <a:avLst/>
          </a:prstGeom>
        </p:spPr>
      </p:pic>
      <p:pic>
        <p:nvPicPr>
          <p:cNvPr id="4" name="Imagem 3" descr="Uma imagem contendo placar&#10;&#10;Descrição gerada automaticamente">
            <a:extLst>
              <a:ext uri="{FF2B5EF4-FFF2-40B4-BE49-F238E27FC236}">
                <a16:creationId xmlns:a16="http://schemas.microsoft.com/office/drawing/2014/main" id="{41AD2C73-E41A-44CE-B709-34DC02AB9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64" y="5291220"/>
            <a:ext cx="1513936" cy="178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32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2">
            <a:extLst>
              <a:ext uri="{FF2B5EF4-FFF2-40B4-BE49-F238E27FC236}">
                <a16:creationId xmlns:a16="http://schemas.microsoft.com/office/drawing/2014/main" id="{BECA1CEB-F6D9-4EB9-9496-D243DAA4CD38}"/>
              </a:ext>
            </a:extLst>
          </p:cNvPr>
          <p:cNvSpPr txBox="1"/>
          <p:nvPr/>
        </p:nvSpPr>
        <p:spPr>
          <a:xfrm>
            <a:off x="1688817" y="2123653"/>
            <a:ext cx="6702995" cy="1288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5400" spc="-1" dirty="0">
                <a:latin typeface="Arial"/>
              </a:rPr>
              <a:t>A instalação</a:t>
            </a:r>
          </a:p>
        </p:txBody>
      </p:sp>
    </p:spTree>
    <p:extLst>
      <p:ext uri="{BB962C8B-B14F-4D97-AF65-F5344CB8AC3E}">
        <p14:creationId xmlns:p14="http://schemas.microsoft.com/office/powerpoint/2010/main" val="2747426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3600" spc="-1" dirty="0">
                <a:latin typeface="Arial"/>
              </a:rPr>
              <a:t>Instalação do </a:t>
            </a:r>
            <a:r>
              <a:rPr lang="pt-BR" sz="3600" spc="-1" dirty="0" err="1">
                <a:latin typeface="Arial"/>
              </a:rPr>
              <a:t>Git</a:t>
            </a:r>
            <a:r>
              <a:rPr lang="pt-BR" sz="3600" spc="-1" dirty="0">
                <a:latin typeface="Arial"/>
              </a:rPr>
              <a:t> (Windows)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70537C0-FC41-4910-9424-96816DAFD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921" y="1475584"/>
            <a:ext cx="6295404" cy="5136009"/>
          </a:xfrm>
          <a:prstGeom prst="rect">
            <a:avLst/>
          </a:prstGeom>
        </p:spPr>
      </p:pic>
      <p:pic>
        <p:nvPicPr>
          <p:cNvPr id="4" name="Imagem 3" descr="Uma imagem contendo placar&#10;&#10;Descrição gerada automaticamente">
            <a:extLst>
              <a:ext uri="{FF2B5EF4-FFF2-40B4-BE49-F238E27FC236}">
                <a16:creationId xmlns:a16="http://schemas.microsoft.com/office/drawing/2014/main" id="{0E8CE5BF-C496-4CD4-AE69-B6B5BDCEC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64" y="5291220"/>
            <a:ext cx="1513936" cy="178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32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A0D922AC128644843DF0646511485A" ma:contentTypeVersion="6" ma:contentTypeDescription="Crie um novo documento." ma:contentTypeScope="" ma:versionID="c4d8c6bae5c3e5cfc1f362b7689f24b3">
  <xsd:schema xmlns:xsd="http://www.w3.org/2001/XMLSchema" xmlns:xs="http://www.w3.org/2001/XMLSchema" xmlns:p="http://schemas.microsoft.com/office/2006/metadata/properties" xmlns:ns2="7a544952-e172-48c7-9675-c66929c4c4a2" targetNamespace="http://schemas.microsoft.com/office/2006/metadata/properties" ma:root="true" ma:fieldsID="4b83e19809010c93114de3c62d158677" ns2:_="">
    <xsd:import namespace="7a544952-e172-48c7-9675-c66929c4c4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44952-e172-48c7-9675-c66929c4c4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0CD8FF-9EA6-4E8E-9145-C88CC9E1F1E5}"/>
</file>

<file path=customXml/itemProps2.xml><?xml version="1.0" encoding="utf-8"?>
<ds:datastoreItem xmlns:ds="http://schemas.openxmlformats.org/officeDocument/2006/customXml" ds:itemID="{56EDE747-6364-454B-B6A3-62813AC3380F}"/>
</file>

<file path=customXml/itemProps3.xml><?xml version="1.0" encoding="utf-8"?>
<ds:datastoreItem xmlns:ds="http://schemas.openxmlformats.org/officeDocument/2006/customXml" ds:itemID="{15D5C538-9909-4442-BB28-2FEEF39345C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1365</TotalTime>
  <Words>1919</Words>
  <Application>Microsoft Office PowerPoint</Application>
  <PresentationFormat>Personalizar</PresentationFormat>
  <Paragraphs>257</Paragraphs>
  <Slides>64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64</vt:i4>
      </vt:variant>
    </vt:vector>
  </HeadingPairs>
  <TitlesOfParts>
    <vt:vector size="68" baseType="lpstr">
      <vt:lpstr>Arial</vt:lpstr>
      <vt:lpstr>Symbol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Inspiration</dc:title>
  <dc:subject/>
  <dc:creator/>
  <dc:description/>
  <cp:lastModifiedBy>Diego Cardoso Meruoca de Sousa</cp:lastModifiedBy>
  <cp:revision>161</cp:revision>
  <dcterms:created xsi:type="dcterms:W3CDTF">2020-02-06T21:31:25Z</dcterms:created>
  <dcterms:modified xsi:type="dcterms:W3CDTF">2020-06-20T11:58:07Z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0x010100A4A0D922AC128644843DF0646511485A</vt:lpwstr>
  </property>
</Properties>
</file>