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0E02FB-5727-4765-90ED-5727FEAC72D8}">
  <a:tblStyle styleId="{240E02FB-5727-4765-90ED-5727FEAC72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d6cca9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6d6cca9a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da11a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6da11ac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da11ac4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da11ac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da11ac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6da11ac4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da11ac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6da11ac4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da11ac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6da11ac4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da11ac4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6da11ac4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da11ac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6da11ac4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da11ac43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da11ac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d6cca9a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d6cca9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d6cca9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6d6cca9a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d6cca9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6d6cca9a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d6cca9a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d6cca9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d6cca9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6d6cca9a5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d6cca9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6d6cca9a5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Choosing a Phenotyping Algorithm for Hypertension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Matt Buckley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92900" y="75750"/>
            <a:ext cx="118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 Least 2 Hypertension Prescriptions</a:t>
            </a:r>
            <a:endParaRPr/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Prescriptions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48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22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5" name="Google Shape;145;p22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76.19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38.89%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68.57 %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48.28%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92900" y="75750"/>
            <a:ext cx="118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 Least 10% Hypertension Prescriptions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Prescriptions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23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40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2" name="Google Shape;152;p23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.51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86.11%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82.14%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43.66%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80325" y="119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Combinations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80325" y="1253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look at five manipulations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ICD9_CODES 401.0 OR 401.1 OR 401.9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Any Hypertension ICD9_CODE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Any prescription found in course3_data.D_ANTIHYPERTENSIVES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(</a:t>
            </a:r>
            <a:r>
              <a:rPr lang="en-US"/>
              <a:t>ICD9_CODES 401.0 OR 401.1 OR 401.9)</a:t>
            </a:r>
            <a:r>
              <a:rPr lang="en-US"/>
              <a:t> AND </a:t>
            </a:r>
            <a:r>
              <a:rPr lang="en-US"/>
              <a:t>Any prescription found in course3_data.D_ANTIHYPERTENSIVES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(</a:t>
            </a:r>
            <a:r>
              <a:rPr lang="en-US"/>
              <a:t>ICD9_CODES 401.0 OR 401.1 OR 401.9) AND </a:t>
            </a:r>
            <a:r>
              <a:rPr lang="en-US"/>
              <a:t>At least 2 of a patient’s prescriptions is for any drug found in course3_data.D_ANTIHYPERTENSIVES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92900" y="75750"/>
            <a:ext cx="118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401.0 OR 401.1 OR 401.9</a:t>
            </a:r>
            <a:endParaRPr/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ICD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28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5" name="Google Shape;165;p25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.56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91.67%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92.11%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54.10%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92900" y="75750"/>
            <a:ext cx="118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Any Hypertensive ICD</a:t>
            </a:r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ICD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63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100.00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0.00%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63.64%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NaN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92900" y="75750"/>
            <a:ext cx="118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Any AntiHypertensive Prescription</a:t>
            </a:r>
            <a:endParaRPr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Prescription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52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24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9" name="Google Shape;179;p27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82.54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33.33%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68.42%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52.17%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92900" y="75750"/>
            <a:ext cx="118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</a:t>
            </a:r>
            <a:r>
              <a:rPr lang="en-US"/>
              <a:t>401.0 OR 401.1 OR 401.9) AND </a:t>
            </a:r>
            <a:r>
              <a:rPr lang="en-US"/>
              <a:t>Any AntiHypertensive Prescription</a:t>
            </a:r>
            <a:endParaRPr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Coded Indicator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</a:t>
                      </a:r>
                      <a:r>
                        <a:rPr lang="en-US" sz="32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6" name="Google Shape;186;p28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50.79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91.67%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91.43%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51.56%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92900" y="75750"/>
            <a:ext cx="118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(401.0 OR 401.1 OR 401.9) AND At Least 2 AntiHypertensive Prescription</a:t>
            </a:r>
            <a:endParaRPr/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Coded Indicator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3" name="Google Shape;193;p29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47.62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91.67%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90.91%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50.00%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Best™️ Algorithm is….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838200" y="1825625"/>
            <a:ext cx="105156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ICD9_CODES 401.0 OR 401.1 OR 401.9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good algorithm balances the competing priorities of performance, complexity and portability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algorithm balances both Sensitivity and Specificity while being easily reproducible and easy to code. Thus it has good performance and low complexity. In addition, as the ICD9_Codes are standardized, there is high portability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next slide shows a graph of all the algorithms tested. The selected algorithm is represented by point 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419575"/>
            <a:ext cx="10250324" cy="59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1175" y="61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 – Testing for hypertension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05425" y="1145600"/>
            <a:ext cx="10515600" cy="4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ICD-9 Diagnosis Codes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401.0 OR 401.1 OR 401.9 for Essential Hypertension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365.04, 572.3, 348.2, … for other types of hypertension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Complete list generated by the query</a:t>
            </a:r>
            <a:endParaRPr/>
          </a:p>
          <a:p>
            <a:pPr indent="0" lvl="0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 sz="1800"/>
              <a:t>SELECT *</a:t>
            </a:r>
            <a:endParaRPr sz="1800"/>
          </a:p>
          <a:p>
            <a:pPr indent="228600" lvl="0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FROM mimic3_demo.D_ICD_DIAGNOSES</a:t>
            </a:r>
            <a:endParaRPr sz="1800"/>
          </a:p>
          <a:p>
            <a:pPr indent="228600" lvl="0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WHERE LOWER(long_title) LIKE '%hypertension%'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Prescriptions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Atenolol, Nadolol, Captopril, Diltiazem, …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complete list in course3_data.D_ANTIHYPERTENSIVES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Individual Data Types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look at three individual data types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ICD 401.0 for Malignant Essential Hypertension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ICD 572.3 for Portal Hypertension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Atenolol Prescription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ICD 401.0 Alone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ICD 401.0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62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4" name="Google Shape;104;p16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100.00%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100.00 %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36.74%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ICD 572.3 Alone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ICD 572.3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62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1" name="Google Shape;111;p17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97.22%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50.00 %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36.08%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Atenolol</a:t>
            </a:r>
            <a:r>
              <a:rPr lang="en-US"/>
              <a:t> Prescription Alone</a:t>
            </a:r>
            <a:endParaRPr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Atenolol Prescription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57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8" name="Google Shape;118;p18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100.00%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100.00 %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38.71%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Manipulations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look at four manipulations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At least 2 diagnoses ICD9 codes for hypertension (401.0, 401.1, 401.9)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At least 2 diagnoses ICD9 codes for non-essential hypertension (an ICD9 code for hypertension that is not 401.x)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At least 2 prescriptions for any drug found in course3_data.D_ANTIHYPERTENSIVES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At least 10% of a patient’s prescriptions is for any drug found in course3_data.D_ANTIHYPERTENSIVES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 Least 2 Essential Hypertension ICD9 Codes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ICD9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58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1" name="Google Shape;131;p20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94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100.00%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100.00 %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38.30%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92900" y="75750"/>
            <a:ext cx="118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 Least 2 Non Essential Hypertension ICD9 Codes</a:t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838200" y="153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{240E02FB-5727-4765-90ED-5727FEAC72D8}</a:tableStyleId>
              </a:tblPr>
              <a:tblGrid>
                <a:gridCol w="1397325"/>
                <a:gridCol w="767625"/>
                <a:gridCol w="1852400"/>
                <a:gridCol w="19536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45725" marB="45725" marR="91450" marL="91450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Manual Review Hypertension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ICD9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71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62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8" name="Google Shape;138;p21"/>
          <p:cNvSpPr txBox="1"/>
          <p:nvPr/>
        </p:nvSpPr>
        <p:spPr>
          <a:xfrm>
            <a:off x="7660900" y="1690700"/>
            <a:ext cx="410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 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 100.00%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PPV: 100.00 %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NPV: 36.74%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