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u37+RGLKHDS0/awhWGioZpq0T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d65ef92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d65ef9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d65ef92b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d65ef92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d65ef92b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d65ef92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d65ef92b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d65ef92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ac58cf788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ac58cf78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ac58cf788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ac58cf78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ac58cf788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ac58cf78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huggingface.co/MattBoraske/ppo-CartPole-v1" TargetMode="External"/><Relationship Id="rId5" Type="http://schemas.openxmlformats.org/officeDocument/2006/relationships/image" Target="../media/image4.gif"/><Relationship Id="rId6" Type="http://schemas.openxmlformats.org/officeDocument/2006/relationships/hyperlink" Target="https://huggingface.co/MattBoraske/dqn-LunarLander-v2-10M" TargetMode="External"/><Relationship Id="rId7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1602.01783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25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237850" y="910250"/>
            <a:ext cx="66201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en-US" sz="4000"/>
              <a:t>Optim</a:t>
            </a:r>
            <a:r>
              <a:rPr b="1" lang="en-US" sz="4000"/>
              <a:t>izing Restaurant Service </a:t>
            </a:r>
            <a:endParaRPr b="1"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en-US" sz="4000"/>
              <a:t>In Real-Time Using </a:t>
            </a:r>
            <a:endParaRPr b="1"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en-US" sz="4000"/>
              <a:t>Deep Reinforcement Learning</a:t>
            </a:r>
            <a:br>
              <a:rPr lang="en-US" sz="4000"/>
            </a:br>
            <a:endParaRPr b="1" sz="40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237844" y="3006371"/>
            <a:ext cx="46206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/>
              <a:t>Matthew Boraske</a:t>
            </a:r>
            <a:endParaRPr sz="3600"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4184" r="8869" t="0"/>
          <a:stretch/>
        </p:blipFill>
        <p:spPr>
          <a:xfrm>
            <a:off x="6229215" y="10"/>
            <a:ext cx="5962785" cy="685799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75" y="3857723"/>
            <a:ext cx="5075550" cy="28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241850" y="193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</a:t>
            </a:r>
            <a:r>
              <a:rPr lang="en-US"/>
              <a:t>Reinforcement Learning (</a:t>
            </a:r>
            <a:r>
              <a:rPr lang="en-US"/>
              <a:t>D</a:t>
            </a:r>
            <a:r>
              <a:rPr lang="en-US"/>
              <a:t>RL)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-1188" l="0" r="0" t="15085"/>
          <a:stretch/>
        </p:blipFill>
        <p:spPr>
          <a:xfrm>
            <a:off x="5304088" y="1445425"/>
            <a:ext cx="2819875" cy="20098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8640075" y="1195675"/>
            <a:ext cx="358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Proximal Policy Optimization Agent Trained on CartPole Environment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 b="0" l="0" r="0" t="18079"/>
          <a:stretch/>
        </p:blipFill>
        <p:spPr>
          <a:xfrm>
            <a:off x="8923450" y="1872763"/>
            <a:ext cx="3187151" cy="174058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8830575" y="3850125"/>
            <a:ext cx="337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Deep Q-Learning (DQN) Agent Trained on LunarLander Environment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75724" y="4589963"/>
            <a:ext cx="3282600" cy="21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 rot="1969584">
            <a:off x="7784463" y="3392882"/>
            <a:ext cx="1302723" cy="19380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rot="1290">
            <a:off x="8123945" y="2245450"/>
            <a:ext cx="799500" cy="19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37925" y="1519375"/>
            <a:ext cx="46938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 machine learning model (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learn the optimal actions for an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achieved by having the agent take an action given a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previous action taken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uses these rewards to progressively learn a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selects actions that result in greater rewards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involves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exploiting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model has learned about the environment and also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states by taking pseudo-random actions.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230125" y="4003000"/>
            <a:ext cx="328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DRL, the trained m</a:t>
            </a: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odels use deep neural networks to parameterize the policy</a:t>
            </a:r>
            <a:endParaRPr b="1"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d65ef92b2_0_0"/>
          <p:cNvSpPr txBox="1"/>
          <p:nvPr>
            <p:ph type="title"/>
          </p:nvPr>
        </p:nvSpPr>
        <p:spPr>
          <a:xfrm>
            <a:off x="143050" y="57650"/>
            <a:ext cx="11321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DRL to Control a Real-Time Systems (RTS)</a:t>
            </a:r>
            <a:endParaRPr/>
          </a:p>
        </p:txBody>
      </p:sp>
      <p:sp>
        <p:nvSpPr>
          <p:cNvPr id="108" name="Google Shape;108;g2cd65ef92b2_0_0"/>
          <p:cNvSpPr txBox="1"/>
          <p:nvPr/>
        </p:nvSpPr>
        <p:spPr>
          <a:xfrm>
            <a:off x="380275" y="1141350"/>
            <a:ext cx="7819500" cy="51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systems (RTS) are a natural candidate for control via agents trained using DRL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b="1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 reward function that is dependent on time and penalizes the missing of task deadlines.</a:t>
            </a:r>
            <a:endParaRPr b="1"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system must be designed as an environment that the DRL agent can effectively interact with.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OpenAI Gym project provided a widely adopted interface for reinforcement learning environments, but the creation of custom environments that implement this interface has been left to the open-source community.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Gymnasium, the currently maintained fork of Gym,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not officially recognized any third-party environment for       allocating labor in a restaurant-like environment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2cd65ef92b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75" y="1383350"/>
            <a:ext cx="3775974" cy="10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cd65ef92b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9550" y="2207300"/>
            <a:ext cx="2996776" cy="4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cd65ef92b2_0_0"/>
          <p:cNvPicPr preferRelativeResize="0"/>
          <p:nvPr/>
        </p:nvPicPr>
        <p:blipFill rotWithShape="1">
          <a:blip r:embed="rId5">
            <a:alphaModFix/>
          </a:blip>
          <a:srcRect b="5727" l="24172" r="25086" t="4068"/>
          <a:stretch/>
        </p:blipFill>
        <p:spPr>
          <a:xfrm>
            <a:off x="8842937" y="2831850"/>
            <a:ext cx="2370501" cy="23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cd65ef92b2_0_0"/>
          <p:cNvSpPr txBox="1"/>
          <p:nvPr/>
        </p:nvSpPr>
        <p:spPr>
          <a:xfrm>
            <a:off x="8675263" y="5385300"/>
            <a:ext cx="2884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research addresses this gap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cd65ef92b2_0_0"/>
          <p:cNvSpPr/>
          <p:nvPr/>
        </p:nvSpPr>
        <p:spPr>
          <a:xfrm rot="10800000">
            <a:off x="7745025" y="5561850"/>
            <a:ext cx="986100" cy="5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cd65ef92b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675" y="410775"/>
            <a:ext cx="5129326" cy="57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cd65ef92b2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425" y="4073031"/>
            <a:ext cx="4060099" cy="25317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cd65ef92b2_0_17"/>
          <p:cNvSpPr txBox="1"/>
          <p:nvPr>
            <p:ph type="title"/>
          </p:nvPr>
        </p:nvSpPr>
        <p:spPr>
          <a:xfrm>
            <a:off x="232500" y="199275"/>
            <a:ext cx="6513600" cy="166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Restaurant Environment</a:t>
            </a:r>
            <a:endParaRPr/>
          </a:p>
        </p:txBody>
      </p:sp>
      <p:pic>
        <p:nvPicPr>
          <p:cNvPr id="121" name="Google Shape;121;g2cd65ef92b2_0_17"/>
          <p:cNvPicPr preferRelativeResize="0"/>
          <p:nvPr/>
        </p:nvPicPr>
        <p:blipFill rotWithShape="1">
          <a:blip r:embed="rId5">
            <a:alphaModFix/>
          </a:blip>
          <a:srcRect b="2745" l="0" r="0" t="9265"/>
          <a:stretch/>
        </p:blipFill>
        <p:spPr>
          <a:xfrm>
            <a:off x="3968125" y="2229664"/>
            <a:ext cx="3000000" cy="160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cd65ef92b2_0_17"/>
          <p:cNvSpPr txBox="1"/>
          <p:nvPr/>
        </p:nvSpPr>
        <p:spPr>
          <a:xfrm>
            <a:off x="320525" y="1986900"/>
            <a:ext cx="3048900" cy="3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step in the environment is one minute of an 18-hour period (mimics a restaurant being open from 6AM to 12 AM)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is tasked with allocating workers to minimize customer wait time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cd65ef92b2_0_17"/>
          <p:cNvSpPr txBox="1"/>
          <p:nvPr/>
        </p:nvSpPr>
        <p:spPr>
          <a:xfrm>
            <a:off x="4296350" y="635350"/>
            <a:ext cx="2721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Workers either…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Take/fulfil orders at Front of House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Create food at Back of House (BOH) stations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65ef92b2_0_23"/>
          <p:cNvSpPr txBox="1"/>
          <p:nvPr/>
        </p:nvSpPr>
        <p:spPr>
          <a:xfrm>
            <a:off x="1884300" y="298175"/>
            <a:ext cx="8423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Environment Parameters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2cd65ef92b2_0_23"/>
          <p:cNvCxnSpPr/>
          <p:nvPr/>
        </p:nvCxnSpPr>
        <p:spPr>
          <a:xfrm>
            <a:off x="3822425" y="1439500"/>
            <a:ext cx="0" cy="542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g2cd65ef92b2_0_23"/>
          <p:cNvSpPr txBox="1"/>
          <p:nvPr/>
        </p:nvSpPr>
        <p:spPr>
          <a:xfrm>
            <a:off x="4534800" y="1268050"/>
            <a:ext cx="312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Space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cd65ef92b2_0_23"/>
          <p:cNvSpPr txBox="1"/>
          <p:nvPr/>
        </p:nvSpPr>
        <p:spPr>
          <a:xfrm>
            <a:off x="591250" y="1268325"/>
            <a:ext cx="250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State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cd65ef92b2_0_23"/>
          <p:cNvSpPr txBox="1"/>
          <p:nvPr/>
        </p:nvSpPr>
        <p:spPr>
          <a:xfrm>
            <a:off x="9225225" y="1268050"/>
            <a:ext cx="221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g2cd65ef92b2_0_23"/>
          <p:cNvCxnSpPr/>
          <p:nvPr/>
        </p:nvCxnSpPr>
        <p:spPr>
          <a:xfrm>
            <a:off x="8171625" y="1439500"/>
            <a:ext cx="0" cy="540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g2cd65ef92b2_0_23"/>
          <p:cNvSpPr txBox="1"/>
          <p:nvPr/>
        </p:nvSpPr>
        <p:spPr>
          <a:xfrm>
            <a:off x="312300" y="1883650"/>
            <a:ext cx="3359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current time (0 to 1080 minutes)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rejected customers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restaurant capacity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max new customers per minute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cd65ef92b2_0_23"/>
          <p:cNvSpPr txBox="1"/>
          <p:nvPr/>
        </p:nvSpPr>
        <p:spPr>
          <a:xfrm>
            <a:off x="9056278" y="2265050"/>
            <a:ext cx="240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workers to assign to each task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cd65ef92b2_0_23"/>
          <p:cNvSpPr/>
          <p:nvPr/>
        </p:nvSpPr>
        <p:spPr>
          <a:xfrm>
            <a:off x="4788300" y="2202950"/>
            <a:ext cx="452100" cy="61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Task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#1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cd65ef92b2_0_23"/>
          <p:cNvSpPr/>
          <p:nvPr/>
        </p:nvSpPr>
        <p:spPr>
          <a:xfrm>
            <a:off x="4788300" y="3031813"/>
            <a:ext cx="452100" cy="61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cd65ef92b2_0_23"/>
          <p:cNvSpPr/>
          <p:nvPr/>
        </p:nvSpPr>
        <p:spPr>
          <a:xfrm>
            <a:off x="4788300" y="3859888"/>
            <a:ext cx="452100" cy="61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cd65ef92b2_0_23"/>
          <p:cNvSpPr/>
          <p:nvPr/>
        </p:nvSpPr>
        <p:spPr>
          <a:xfrm>
            <a:off x="4788300" y="4687563"/>
            <a:ext cx="452100" cy="61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cd65ef92b2_0_23"/>
          <p:cNvSpPr/>
          <p:nvPr/>
        </p:nvSpPr>
        <p:spPr>
          <a:xfrm>
            <a:off x="4788300" y="5515225"/>
            <a:ext cx="452100" cy="61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g2cd65ef92b2_0_23"/>
          <p:cNvCxnSpPr/>
          <p:nvPr/>
        </p:nvCxnSpPr>
        <p:spPr>
          <a:xfrm>
            <a:off x="4375725" y="2647150"/>
            <a:ext cx="0" cy="336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g2cd65ef92b2_0_23"/>
          <p:cNvSpPr txBox="1"/>
          <p:nvPr/>
        </p:nvSpPr>
        <p:spPr>
          <a:xfrm>
            <a:off x="3851112" y="2214750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tasks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g2cd65ef92b2_0_23"/>
          <p:cNvCxnSpPr>
            <a:stCxn id="136" idx="3"/>
          </p:cNvCxnSpPr>
          <p:nvPr/>
        </p:nvCxnSpPr>
        <p:spPr>
          <a:xfrm>
            <a:off x="5240400" y="2510750"/>
            <a:ext cx="596400" cy="36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g2cd65ef92b2_0_23"/>
          <p:cNvSpPr/>
          <p:nvPr/>
        </p:nvSpPr>
        <p:spPr>
          <a:xfrm>
            <a:off x="5829300" y="2214750"/>
            <a:ext cx="1953000" cy="3916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assigned workers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amount of this item amongst all orders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amount of this item in the inventory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customers waiting to place their order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customers waiting for their order to be fulfilled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2cd65ef92b2_0_23"/>
          <p:cNvCxnSpPr>
            <a:stCxn id="136" idx="3"/>
          </p:cNvCxnSpPr>
          <p:nvPr/>
        </p:nvCxnSpPr>
        <p:spPr>
          <a:xfrm flipH="1" rot="10800000">
            <a:off x="5240400" y="2214650"/>
            <a:ext cx="593100" cy="29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g2cd65ef92b2_0_23"/>
          <p:cNvSpPr/>
          <p:nvPr/>
        </p:nvSpPr>
        <p:spPr>
          <a:xfrm>
            <a:off x="9106225" y="3172288"/>
            <a:ext cx="452100" cy="61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cd65ef92b2_0_23"/>
          <p:cNvSpPr/>
          <p:nvPr/>
        </p:nvSpPr>
        <p:spPr>
          <a:xfrm>
            <a:off x="9568975" y="3172288"/>
            <a:ext cx="452100" cy="61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cd65ef92b2_0_23"/>
          <p:cNvSpPr/>
          <p:nvPr/>
        </p:nvSpPr>
        <p:spPr>
          <a:xfrm>
            <a:off x="10031725" y="3172288"/>
            <a:ext cx="452100" cy="61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cd65ef92b2_0_23"/>
          <p:cNvSpPr/>
          <p:nvPr/>
        </p:nvSpPr>
        <p:spPr>
          <a:xfrm>
            <a:off x="10494475" y="3172288"/>
            <a:ext cx="452100" cy="61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cd65ef92b2_0_23"/>
          <p:cNvSpPr/>
          <p:nvPr/>
        </p:nvSpPr>
        <p:spPr>
          <a:xfrm>
            <a:off x="10957225" y="3172288"/>
            <a:ext cx="452100" cy="615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2cd65ef92b2_0_23"/>
          <p:cNvCxnSpPr/>
          <p:nvPr/>
        </p:nvCxnSpPr>
        <p:spPr>
          <a:xfrm>
            <a:off x="8849325" y="3956250"/>
            <a:ext cx="295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g2cd65ef92b2_0_23"/>
          <p:cNvSpPr txBox="1"/>
          <p:nvPr/>
        </p:nvSpPr>
        <p:spPr>
          <a:xfrm>
            <a:off x="9789187" y="3941650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tasks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cd65ef92b2_0_23"/>
          <p:cNvSpPr txBox="1"/>
          <p:nvPr/>
        </p:nvSpPr>
        <p:spPr>
          <a:xfrm>
            <a:off x="9149126" y="4785075"/>
            <a:ext cx="221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assignments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exceed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amount of workers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2cd65ef92b2_0_23"/>
          <p:cNvGrpSpPr/>
          <p:nvPr/>
        </p:nvGrpSpPr>
        <p:grpSpPr>
          <a:xfrm>
            <a:off x="269150" y="6007175"/>
            <a:ext cx="130138" cy="569100"/>
            <a:chOff x="285075" y="5077125"/>
            <a:chExt cx="130138" cy="569100"/>
          </a:xfrm>
        </p:grpSpPr>
        <p:cxnSp>
          <p:nvCxnSpPr>
            <p:cNvPr id="155" name="Google Shape;155;g2cd65ef92b2_0_23"/>
            <p:cNvCxnSpPr/>
            <p:nvPr/>
          </p:nvCxnSpPr>
          <p:spPr>
            <a:xfrm>
              <a:off x="286813" y="5077125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g2cd65ef92b2_0_23"/>
            <p:cNvCxnSpPr/>
            <p:nvPr/>
          </p:nvCxnSpPr>
          <p:spPr>
            <a:xfrm>
              <a:off x="292025" y="5077125"/>
              <a:ext cx="0" cy="569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g2cd65ef92b2_0_23"/>
            <p:cNvCxnSpPr/>
            <p:nvPr/>
          </p:nvCxnSpPr>
          <p:spPr>
            <a:xfrm>
              <a:off x="285075" y="5646225"/>
              <a:ext cx="121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8" name="Google Shape;158;g2cd65ef92b2_0_23"/>
          <p:cNvGrpSpPr/>
          <p:nvPr/>
        </p:nvGrpSpPr>
        <p:grpSpPr>
          <a:xfrm rot="10800000">
            <a:off x="3341850" y="6007175"/>
            <a:ext cx="130138" cy="569100"/>
            <a:chOff x="285075" y="5077125"/>
            <a:chExt cx="130138" cy="569100"/>
          </a:xfrm>
        </p:grpSpPr>
        <p:cxnSp>
          <p:nvCxnSpPr>
            <p:cNvPr id="159" name="Google Shape;159;g2cd65ef92b2_0_23"/>
            <p:cNvCxnSpPr/>
            <p:nvPr/>
          </p:nvCxnSpPr>
          <p:spPr>
            <a:xfrm>
              <a:off x="286813" y="5077125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g2cd65ef92b2_0_23"/>
            <p:cNvCxnSpPr/>
            <p:nvPr/>
          </p:nvCxnSpPr>
          <p:spPr>
            <a:xfrm>
              <a:off x="292025" y="5077125"/>
              <a:ext cx="0" cy="569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g2cd65ef92b2_0_23"/>
            <p:cNvCxnSpPr/>
            <p:nvPr/>
          </p:nvCxnSpPr>
          <p:spPr>
            <a:xfrm>
              <a:off x="285075" y="5646225"/>
              <a:ext cx="121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" name="Google Shape;162;g2cd65ef92b2_0_23"/>
          <p:cNvSpPr/>
          <p:nvPr/>
        </p:nvSpPr>
        <p:spPr>
          <a:xfrm>
            <a:off x="460400" y="6007175"/>
            <a:ext cx="593100" cy="56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cd65ef92b2_0_23"/>
          <p:cNvSpPr/>
          <p:nvPr/>
        </p:nvSpPr>
        <p:spPr>
          <a:xfrm>
            <a:off x="1178238" y="6007175"/>
            <a:ext cx="593100" cy="56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cd65ef92b2_0_23"/>
          <p:cNvSpPr/>
          <p:nvPr/>
        </p:nvSpPr>
        <p:spPr>
          <a:xfrm>
            <a:off x="1927875" y="6007175"/>
            <a:ext cx="593100" cy="56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cd65ef92b2_0_23"/>
          <p:cNvSpPr/>
          <p:nvPr/>
        </p:nvSpPr>
        <p:spPr>
          <a:xfrm>
            <a:off x="2677525" y="6007175"/>
            <a:ext cx="593100" cy="56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g2cd65ef92b2_0_23"/>
          <p:cNvGrpSpPr/>
          <p:nvPr/>
        </p:nvGrpSpPr>
        <p:grpSpPr>
          <a:xfrm>
            <a:off x="269150" y="4946125"/>
            <a:ext cx="130138" cy="569100"/>
            <a:chOff x="285075" y="5077125"/>
            <a:chExt cx="130138" cy="569100"/>
          </a:xfrm>
        </p:grpSpPr>
        <p:cxnSp>
          <p:nvCxnSpPr>
            <p:cNvPr id="167" name="Google Shape;167;g2cd65ef92b2_0_23"/>
            <p:cNvCxnSpPr/>
            <p:nvPr/>
          </p:nvCxnSpPr>
          <p:spPr>
            <a:xfrm>
              <a:off x="286813" y="5077125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g2cd65ef92b2_0_23"/>
            <p:cNvCxnSpPr/>
            <p:nvPr/>
          </p:nvCxnSpPr>
          <p:spPr>
            <a:xfrm>
              <a:off x="292025" y="5077125"/>
              <a:ext cx="0" cy="569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g2cd65ef92b2_0_23"/>
            <p:cNvCxnSpPr/>
            <p:nvPr/>
          </p:nvCxnSpPr>
          <p:spPr>
            <a:xfrm>
              <a:off x="285075" y="5646225"/>
              <a:ext cx="121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0" name="Google Shape;170;g2cd65ef92b2_0_23"/>
          <p:cNvGrpSpPr/>
          <p:nvPr/>
        </p:nvGrpSpPr>
        <p:grpSpPr>
          <a:xfrm rot="10800000">
            <a:off x="3341850" y="4946125"/>
            <a:ext cx="130138" cy="569100"/>
            <a:chOff x="285075" y="5077125"/>
            <a:chExt cx="130138" cy="569100"/>
          </a:xfrm>
        </p:grpSpPr>
        <p:cxnSp>
          <p:nvCxnSpPr>
            <p:cNvPr id="171" name="Google Shape;171;g2cd65ef92b2_0_23"/>
            <p:cNvCxnSpPr/>
            <p:nvPr/>
          </p:nvCxnSpPr>
          <p:spPr>
            <a:xfrm>
              <a:off x="286813" y="5077125"/>
              <a:ext cx="128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g2cd65ef92b2_0_23"/>
            <p:cNvCxnSpPr/>
            <p:nvPr/>
          </p:nvCxnSpPr>
          <p:spPr>
            <a:xfrm>
              <a:off x="292025" y="5077125"/>
              <a:ext cx="0" cy="569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g2cd65ef92b2_0_23"/>
            <p:cNvCxnSpPr/>
            <p:nvPr/>
          </p:nvCxnSpPr>
          <p:spPr>
            <a:xfrm>
              <a:off x="285075" y="5646225"/>
              <a:ext cx="121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" name="Google Shape;174;g2cd65ef92b2_0_23"/>
          <p:cNvSpPr/>
          <p:nvPr/>
        </p:nvSpPr>
        <p:spPr>
          <a:xfrm>
            <a:off x="460400" y="4946125"/>
            <a:ext cx="593100" cy="56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cd65ef92b2_0_23"/>
          <p:cNvSpPr/>
          <p:nvPr/>
        </p:nvSpPr>
        <p:spPr>
          <a:xfrm>
            <a:off x="1178238" y="4946125"/>
            <a:ext cx="593100" cy="56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cd65ef92b2_0_23"/>
          <p:cNvSpPr/>
          <p:nvPr/>
        </p:nvSpPr>
        <p:spPr>
          <a:xfrm>
            <a:off x="1927875" y="4946125"/>
            <a:ext cx="593100" cy="56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cd65ef92b2_0_23"/>
          <p:cNvSpPr/>
          <p:nvPr/>
        </p:nvSpPr>
        <p:spPr>
          <a:xfrm>
            <a:off x="2677525" y="4946125"/>
            <a:ext cx="593100" cy="569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g2cd65ef92b2_0_23"/>
          <p:cNvGrpSpPr/>
          <p:nvPr/>
        </p:nvGrpSpPr>
        <p:grpSpPr>
          <a:xfrm>
            <a:off x="360225" y="2858175"/>
            <a:ext cx="3020700" cy="1605038"/>
            <a:chOff x="360225" y="2858175"/>
            <a:chExt cx="3020700" cy="1605038"/>
          </a:xfrm>
        </p:grpSpPr>
        <p:grpSp>
          <p:nvGrpSpPr>
            <p:cNvPr id="179" name="Google Shape;179;g2cd65ef92b2_0_23"/>
            <p:cNvGrpSpPr/>
            <p:nvPr/>
          </p:nvGrpSpPr>
          <p:grpSpPr>
            <a:xfrm>
              <a:off x="360225" y="2893013"/>
              <a:ext cx="3020700" cy="1570200"/>
              <a:chOff x="151150" y="1717388"/>
              <a:chExt cx="3020700" cy="1570200"/>
            </a:xfrm>
          </p:grpSpPr>
          <p:sp>
            <p:nvSpPr>
              <p:cNvPr id="180" name="Google Shape;180;g2cd65ef92b2_0_23"/>
              <p:cNvSpPr/>
              <p:nvPr/>
            </p:nvSpPr>
            <p:spPr>
              <a:xfrm>
                <a:off x="151150" y="1717388"/>
                <a:ext cx="3020700" cy="15702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g2cd65ef92b2_0_23"/>
              <p:cNvSpPr/>
              <p:nvPr/>
            </p:nvSpPr>
            <p:spPr>
              <a:xfrm>
                <a:off x="284825" y="2058025"/>
                <a:ext cx="1686300" cy="11142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u="sng">
                    <a:latin typeface="Calibri"/>
                    <a:ea typeface="Calibri"/>
                    <a:cs typeface="Calibri"/>
                    <a:sym typeface="Calibri"/>
                  </a:rPr>
                  <a:t>Task #1</a:t>
                </a:r>
                <a:endParaRPr sz="1200" u="sng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Calibri"/>
                    <a:ea typeface="Calibri"/>
                    <a:cs typeface="Calibri"/>
                    <a:sym typeface="Calibri"/>
                  </a:rPr>
                  <a:t>- assigned workers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Calibri"/>
                    <a:ea typeface="Calibri"/>
                    <a:cs typeface="Calibri"/>
                    <a:sym typeface="Calibri"/>
                  </a:rPr>
                  <a:t>- task type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Calibri"/>
                    <a:ea typeface="Calibri"/>
                    <a:cs typeface="Calibri"/>
                    <a:sym typeface="Calibri"/>
                  </a:rPr>
                  <a:t>- in-progress inventory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Calibri"/>
                    <a:ea typeface="Calibri"/>
                    <a:cs typeface="Calibri"/>
                    <a:sym typeface="Calibri"/>
                  </a:rPr>
                  <a:t>- yield per worker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g2cd65ef92b2_0_23"/>
              <p:cNvSpPr/>
              <p:nvPr/>
            </p:nvSpPr>
            <p:spPr>
              <a:xfrm>
                <a:off x="2064275" y="2059973"/>
                <a:ext cx="452100" cy="5178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#2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g2cd65ef92b2_0_23"/>
              <p:cNvSpPr/>
              <p:nvPr/>
            </p:nvSpPr>
            <p:spPr>
              <a:xfrm>
                <a:off x="2609525" y="2059973"/>
                <a:ext cx="452100" cy="5178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#3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g2cd65ef92b2_0_23"/>
              <p:cNvSpPr/>
              <p:nvPr/>
            </p:nvSpPr>
            <p:spPr>
              <a:xfrm>
                <a:off x="2064275" y="2654273"/>
                <a:ext cx="452100" cy="5178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#4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g2cd65ef92b2_0_23"/>
              <p:cNvSpPr/>
              <p:nvPr/>
            </p:nvSpPr>
            <p:spPr>
              <a:xfrm>
                <a:off x="2609525" y="2654275"/>
                <a:ext cx="452100" cy="5178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Task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6" name="Google Shape;186;g2cd65ef92b2_0_23"/>
            <p:cNvSpPr txBox="1"/>
            <p:nvPr/>
          </p:nvSpPr>
          <p:spPr>
            <a:xfrm>
              <a:off x="952150" y="2858175"/>
              <a:ext cx="1904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Task Information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g2cd65ef92b2_0_23"/>
          <p:cNvSpPr txBox="1"/>
          <p:nvPr/>
        </p:nvSpPr>
        <p:spPr>
          <a:xfrm>
            <a:off x="918375" y="4565600"/>
            <a:ext cx="19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Inventory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cd65ef92b2_0_23"/>
          <p:cNvSpPr txBox="1"/>
          <p:nvPr/>
        </p:nvSpPr>
        <p:spPr>
          <a:xfrm>
            <a:off x="918375" y="5607475"/>
            <a:ext cx="19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Orders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d65ef92b2_0_9"/>
          <p:cNvSpPr txBox="1"/>
          <p:nvPr/>
        </p:nvSpPr>
        <p:spPr>
          <a:xfrm>
            <a:off x="1219900" y="264475"/>
            <a:ext cx="9332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Deeper Look at The Reward Function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cd65ef92b2_0_9"/>
          <p:cNvSpPr txBox="1"/>
          <p:nvPr/>
        </p:nvSpPr>
        <p:spPr>
          <a:xfrm>
            <a:off x="507375" y="1426500"/>
            <a:ext cx="7368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Reward(action) =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Orders_Fufilled_Reward +  Idle_Worker_Penalty + Rejected_Customer_Penalty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Reward(action) =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Orders_Fufilled_Reward +  Idle_Worker_Penalty + Rejected_Customer_Penalty + Extra_Items_Penalty +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Unfulfilled_Orders Penalty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2cd65ef92b2_0_9"/>
          <p:cNvPicPr preferRelativeResize="0"/>
          <p:nvPr/>
        </p:nvPicPr>
        <p:blipFill rotWithShape="1">
          <a:blip r:embed="rId3">
            <a:alphaModFix/>
          </a:blip>
          <a:srcRect b="2745" l="0" r="0" t="9265"/>
          <a:stretch/>
        </p:blipFill>
        <p:spPr>
          <a:xfrm>
            <a:off x="6488125" y="2614000"/>
            <a:ext cx="4769249" cy="25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cd65ef92b2_0_9"/>
          <p:cNvSpPr txBox="1"/>
          <p:nvPr/>
        </p:nvSpPr>
        <p:spPr>
          <a:xfrm>
            <a:off x="227600" y="961850"/>
            <a:ext cx="42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 != 1080: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cd65ef92b2_0_9"/>
          <p:cNvSpPr txBox="1"/>
          <p:nvPr/>
        </p:nvSpPr>
        <p:spPr>
          <a:xfrm>
            <a:off x="152425" y="3407800"/>
            <a:ext cx="42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 == 1080: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ac58cf788_0_109"/>
          <p:cNvSpPr txBox="1"/>
          <p:nvPr>
            <p:ph type="title"/>
          </p:nvPr>
        </p:nvSpPr>
        <p:spPr>
          <a:xfrm>
            <a:off x="838200" y="755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 Reward Calculation</a:t>
            </a:r>
            <a:endParaRPr/>
          </a:p>
        </p:txBody>
      </p:sp>
      <p:sp>
        <p:nvSpPr>
          <p:cNvPr id="203" name="Google Shape;203;g2dac58cf788_0_109"/>
          <p:cNvSpPr txBox="1"/>
          <p:nvPr>
            <p:ph idx="1" type="body"/>
          </p:nvPr>
        </p:nvSpPr>
        <p:spPr>
          <a:xfrm>
            <a:off x="0" y="1235275"/>
            <a:ext cx="8298300" cy="231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Assume the following for the step that corresponds to 8:05 AM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Two orders were completed with the following characteristics:</a:t>
            </a:r>
            <a:endParaRPr/>
          </a:p>
          <a:p>
            <a:pPr indent="-334327" lvl="2" marL="1371600" rtl="0" algn="l"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n-US"/>
              <a:t>Order #1: arrived at 8 AM, placed at 8:02 AM, and fulfilled at 8:05  AM</a:t>
            </a:r>
            <a:endParaRPr/>
          </a:p>
          <a:p>
            <a:pPr indent="-334327" lvl="2" marL="1371600" rtl="0" algn="l"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n-US"/>
              <a:t>Order #2: arrived at 8:01 AM, placed at 8:0</a:t>
            </a:r>
            <a:r>
              <a:rPr lang="en-US"/>
              <a:t>1</a:t>
            </a:r>
            <a:r>
              <a:rPr lang="en-US"/>
              <a:t> AM, and fulfilled at 8:05 AM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One customer was rejected due to the restaurant being at capacity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One worker is idle.</a:t>
            </a:r>
            <a:endParaRPr/>
          </a:p>
        </p:txBody>
      </p:sp>
      <p:sp>
        <p:nvSpPr>
          <p:cNvPr id="204" name="Google Shape;204;g2dac58cf788_0_109"/>
          <p:cNvSpPr txBox="1"/>
          <p:nvPr/>
        </p:nvSpPr>
        <p:spPr>
          <a:xfrm>
            <a:off x="522000" y="3477213"/>
            <a:ext cx="111480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Reward = Order_1_Reward + Order_2_Reward + Rejected_Customer_Penalty + Idle_Customer_Penalty</a:t>
            </a:r>
            <a:endParaRPr/>
          </a:p>
        </p:txBody>
      </p:sp>
      <p:sp>
        <p:nvSpPr>
          <p:cNvPr id="205" name="Google Shape;205;g2dac58cf788_0_109"/>
          <p:cNvSpPr txBox="1"/>
          <p:nvPr/>
        </p:nvSpPr>
        <p:spPr>
          <a:xfrm>
            <a:off x="184800" y="5074925"/>
            <a:ext cx="79287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from order #1 = 10 + (2 * -2) + (3 * -1) = 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from order #2 = 10 + (0 * -2) + (4 * -1) = 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Rejected_Customer_Penalty = 1 * -5 = -5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Idle_Customer_Penalty = 1 * -3 = -3</a:t>
            </a:r>
            <a:endParaRPr sz="1000"/>
          </a:p>
        </p:txBody>
      </p:sp>
      <p:sp>
        <p:nvSpPr>
          <p:cNvPr id="206" name="Google Shape;206;g2dac58cf788_0_109"/>
          <p:cNvSpPr txBox="1"/>
          <p:nvPr/>
        </p:nvSpPr>
        <p:spPr>
          <a:xfrm>
            <a:off x="8923025" y="4677800"/>
            <a:ext cx="3000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Reward =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+ 6 - 5 - 3 =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07" name="Google Shape;207;g2dac58cf788_0_109"/>
          <p:cNvCxnSpPr/>
          <p:nvPr/>
        </p:nvCxnSpPr>
        <p:spPr>
          <a:xfrm>
            <a:off x="7132350" y="5289100"/>
            <a:ext cx="1600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g2dac58cf788_0_109"/>
          <p:cNvPicPr preferRelativeResize="0"/>
          <p:nvPr/>
        </p:nvPicPr>
        <p:blipFill rotWithShape="1">
          <a:blip r:embed="rId3">
            <a:alphaModFix/>
          </a:blip>
          <a:srcRect b="2745" l="0" r="0" t="9265"/>
          <a:stretch/>
        </p:blipFill>
        <p:spPr>
          <a:xfrm>
            <a:off x="8507025" y="1334350"/>
            <a:ext cx="3684976" cy="19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dac58cf788_0_109"/>
          <p:cNvSpPr txBox="1"/>
          <p:nvPr/>
        </p:nvSpPr>
        <p:spPr>
          <a:xfrm>
            <a:off x="3882975" y="4494775"/>
            <a:ext cx="33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time-dependant penalties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g2dac58cf788_0_109"/>
          <p:cNvCxnSpPr/>
          <p:nvPr/>
        </p:nvCxnSpPr>
        <p:spPr>
          <a:xfrm flipH="1">
            <a:off x="4884200" y="4891750"/>
            <a:ext cx="447900" cy="25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g2dac58cf788_0_109"/>
          <p:cNvCxnSpPr/>
          <p:nvPr/>
        </p:nvCxnSpPr>
        <p:spPr>
          <a:xfrm>
            <a:off x="5323175" y="4889375"/>
            <a:ext cx="658800" cy="27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g2dac58cf788_0_109"/>
          <p:cNvSpPr/>
          <p:nvPr/>
        </p:nvSpPr>
        <p:spPr>
          <a:xfrm>
            <a:off x="4857775" y="5159375"/>
            <a:ext cx="368400" cy="6654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dac58cf788_0_109"/>
          <p:cNvSpPr/>
          <p:nvPr/>
        </p:nvSpPr>
        <p:spPr>
          <a:xfrm>
            <a:off x="6015600" y="5159375"/>
            <a:ext cx="388200" cy="684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dac58cf788_0_109"/>
          <p:cNvSpPr/>
          <p:nvPr/>
        </p:nvSpPr>
        <p:spPr>
          <a:xfrm>
            <a:off x="4937150" y="5844275"/>
            <a:ext cx="342000" cy="318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dac58cf788_0_109"/>
          <p:cNvSpPr/>
          <p:nvPr/>
        </p:nvSpPr>
        <p:spPr>
          <a:xfrm>
            <a:off x="4304200" y="6162575"/>
            <a:ext cx="342000" cy="335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dac58cf788_0_109"/>
          <p:cNvSpPr/>
          <p:nvPr/>
        </p:nvSpPr>
        <p:spPr>
          <a:xfrm>
            <a:off x="11276600" y="2810425"/>
            <a:ext cx="342000" cy="318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dac58cf788_0_109"/>
          <p:cNvSpPr/>
          <p:nvPr/>
        </p:nvSpPr>
        <p:spPr>
          <a:xfrm>
            <a:off x="10201463" y="2013450"/>
            <a:ext cx="296100" cy="252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dac58cf788_0_109"/>
          <p:cNvSpPr/>
          <p:nvPr/>
        </p:nvSpPr>
        <p:spPr>
          <a:xfrm>
            <a:off x="11424975" y="2431100"/>
            <a:ext cx="368400" cy="2526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dac58cf788_0_109"/>
          <p:cNvSpPr/>
          <p:nvPr/>
        </p:nvSpPr>
        <p:spPr>
          <a:xfrm>
            <a:off x="11839275" y="2214950"/>
            <a:ext cx="296100" cy="252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dac58cf788_0_109"/>
          <p:cNvSpPr/>
          <p:nvPr/>
        </p:nvSpPr>
        <p:spPr>
          <a:xfrm>
            <a:off x="10497563" y="1574650"/>
            <a:ext cx="296100" cy="2526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dac58cf788_0_109"/>
          <p:cNvSpPr/>
          <p:nvPr/>
        </p:nvSpPr>
        <p:spPr>
          <a:xfrm>
            <a:off x="3726350" y="5159375"/>
            <a:ext cx="388200" cy="684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ac58cf788_0_138"/>
          <p:cNvSpPr txBox="1"/>
          <p:nvPr>
            <p:ph type="title"/>
          </p:nvPr>
        </p:nvSpPr>
        <p:spPr>
          <a:xfrm>
            <a:off x="458875" y="2049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Upcoming Work</a:t>
            </a:r>
            <a:endParaRPr/>
          </a:p>
        </p:txBody>
      </p:sp>
      <p:sp>
        <p:nvSpPr>
          <p:cNvPr id="227" name="Google Shape;227;g2dac58cf788_0_138"/>
          <p:cNvSpPr txBox="1"/>
          <p:nvPr>
            <p:ph idx="1" type="body"/>
          </p:nvPr>
        </p:nvSpPr>
        <p:spPr>
          <a:xfrm>
            <a:off x="248575" y="2280100"/>
            <a:ext cx="6834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2600"/>
              <a:t>PPO: Proximal Policy Optimization</a:t>
            </a:r>
            <a:endParaRPr sz="26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Combines ideas from A2C (having multiple workers) and Trust Region Policy Optimization (TROP) as it uses a trust region to improve the actor.</a:t>
            </a:r>
            <a:endParaRPr sz="18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-US" sz="2600"/>
              <a:t>A2C: Advantage Actor Critic</a:t>
            </a:r>
            <a:endParaRPr sz="26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 synchronous, deterministic variant of </a:t>
            </a:r>
            <a:r>
              <a:rPr lang="en-US" sz="1800">
                <a:uFill>
                  <a:noFill/>
                </a:uFill>
                <a:hlinkClick r:id="rId3"/>
              </a:rPr>
              <a:t>Asynchronous Advantage Actor Critic (A3C)</a:t>
            </a:r>
            <a:r>
              <a:rPr lang="en-US" sz="1800"/>
              <a:t>. It uses multiple workers to avoid the use of a replay buffer.</a:t>
            </a:r>
            <a:endParaRPr sz="18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-US" sz="2600"/>
              <a:t>DDPG: Deep Deterministic Policy Gradients</a:t>
            </a:r>
            <a:endParaRPr sz="2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-"/>
            </a:pPr>
            <a:r>
              <a:rPr lang="en-US" sz="1800"/>
              <a:t>Combines the idea behind Deep Q-Networks (DQN) with a deterministic policy gradient to obtain an algorithm for continuous actions.</a:t>
            </a:r>
            <a:endParaRPr sz="1800"/>
          </a:p>
        </p:txBody>
      </p:sp>
      <p:pic>
        <p:nvPicPr>
          <p:cNvPr id="228" name="Google Shape;228;g2dac58cf788_0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4550" y="3160300"/>
            <a:ext cx="4642675" cy="33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dac58cf788_0_138"/>
          <p:cNvPicPr preferRelativeResize="0"/>
          <p:nvPr/>
        </p:nvPicPr>
        <p:blipFill rotWithShape="1">
          <a:blip r:embed="rId5">
            <a:alphaModFix/>
          </a:blip>
          <a:srcRect b="3947" l="813" r="4606" t="0"/>
          <a:stretch/>
        </p:blipFill>
        <p:spPr>
          <a:xfrm>
            <a:off x="10689277" y="1726562"/>
            <a:ext cx="1297524" cy="1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dac58cf788_0_138"/>
          <p:cNvSpPr txBox="1"/>
          <p:nvPr/>
        </p:nvSpPr>
        <p:spPr>
          <a:xfrm>
            <a:off x="7145875" y="1903550"/>
            <a:ext cx="382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Stable-Baselines3 library provides efficient implementations of reinforcement learning algorithms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dac58cf788_0_138"/>
          <p:cNvSpPr txBox="1"/>
          <p:nvPr/>
        </p:nvSpPr>
        <p:spPr>
          <a:xfrm>
            <a:off x="310975" y="1433625"/>
            <a:ext cx="67095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Training of DRL models on the custom Restaurant environment using various RL algorithms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ac58cf788_0_153"/>
          <p:cNvSpPr txBox="1"/>
          <p:nvPr>
            <p:ph type="title"/>
          </p:nvPr>
        </p:nvSpPr>
        <p:spPr>
          <a:xfrm>
            <a:off x="838200" y="2379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Thank you! 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0"/>
              <a:t>Questions?</a:t>
            </a:r>
            <a:endParaRPr i="1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2024-03-27T23:35:21Z</dcterms:created>
  <dc:creator>Boraske, Matthew</dc:creator>
</cp:coreProperties>
</file>