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290" autoAdjust="0"/>
  </p:normalViewPr>
  <p:slideViewPr>
    <p:cSldViewPr snapToGrid="0" snapToObjects="1">
      <p:cViewPr varScale="1">
        <p:scale>
          <a:sx n="23" d="100"/>
          <a:sy n="23" d="100"/>
        </p:scale>
        <p:origin x="396" y="4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9300BF-F106-7145-A9DE-87A130656AA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336983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300BF-F106-7145-A9DE-87A130656AA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49818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300BF-F106-7145-A9DE-87A130656AA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250972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300BF-F106-7145-A9DE-87A130656AA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7374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300BF-F106-7145-A9DE-87A130656AA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1866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9300BF-F106-7145-A9DE-87A130656AA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283565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9300BF-F106-7145-A9DE-87A130656AA4}"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327477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9300BF-F106-7145-A9DE-87A130656AA4}"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45988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300BF-F106-7145-A9DE-87A130656AA4}"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74536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19300BF-F106-7145-A9DE-87A130656AA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82937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19300BF-F106-7145-A9DE-87A130656AA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381485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19300BF-F106-7145-A9DE-87A130656AA4}" type="datetimeFigureOut">
              <a:rPr lang="en-US" smtClean="0"/>
              <a:t>4/22/2024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EB57C52-3376-F047-A2F3-73ECDD6D43E7}" type="slidenum">
              <a:rPr lang="en-US" smtClean="0"/>
              <a:t>‹#›</a:t>
            </a:fld>
            <a:endParaRPr lang="en-US"/>
          </a:p>
        </p:txBody>
      </p:sp>
    </p:spTree>
    <p:extLst>
      <p:ext uri="{BB962C8B-B14F-4D97-AF65-F5344CB8AC3E}">
        <p14:creationId xmlns:p14="http://schemas.microsoft.com/office/powerpoint/2010/main" val="11904945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1.png"/><Relationship Id="rId26" Type="http://schemas.openxmlformats.org/officeDocument/2006/relationships/image" Target="../media/image19.png"/><Relationship Id="rId21" Type="http://schemas.openxmlformats.org/officeDocument/2006/relationships/image" Target="../media/image14.png"/><Relationship Id="rId34" Type="http://schemas.openxmlformats.org/officeDocument/2006/relationships/image" Target="../media/image27.png"/><Relationship Id="rId7" Type="http://schemas.openxmlformats.org/officeDocument/2006/relationships/image" Target="../media/image4.png"/><Relationship Id="rId12" Type="http://schemas.microsoft.com/office/2007/relationships/hdphoto" Target="../media/hdphoto5.wdp"/><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2" Type="http://schemas.openxmlformats.org/officeDocument/2006/relationships/image" Target="../media/image1.jpg"/><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29.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8.png"/><Relationship Id="rId10" Type="http://schemas.microsoft.com/office/2007/relationships/hdphoto" Target="../media/hdphoto4.wdp"/><Relationship Id="rId19" Type="http://schemas.openxmlformats.org/officeDocument/2006/relationships/image" Target="../media/image12.png"/><Relationship Id="rId31"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5.png"/><Relationship Id="rId14" Type="http://schemas.microsoft.com/office/2007/relationships/hdphoto" Target="../media/hdphoto6.wdp"/><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microsoft.com/office/2007/relationships/hdphoto" Target="../media/hdphoto7.wdp"/><Relationship Id="rId8" Type="http://schemas.microsoft.com/office/2007/relationships/hdphoto" Target="../media/hdphoto3.wdp"/><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9794"/>
            <a:ext cx="43891200" cy="3692649"/>
          </a:xfrm>
          <a:prstGeom prst="rect">
            <a:avLst/>
          </a:prstGeom>
          <a:solidFill>
            <a:schemeClr val="bg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900" dirty="0"/>
          </a:p>
          <a:p>
            <a:pPr algn="ctr"/>
            <a:endParaRPr lang="en-US" sz="900" dirty="0"/>
          </a:p>
          <a:p>
            <a:pPr algn="ctr"/>
            <a:endParaRPr lang="en-US" sz="900" dirty="0"/>
          </a:p>
          <a:p>
            <a:pPr algn="ctr"/>
            <a:endParaRPr lang="en-US" sz="900" dirty="0"/>
          </a:p>
          <a:p>
            <a:pPr algn="ctr"/>
            <a:endParaRPr lang="en-US" sz="900" dirty="0"/>
          </a:p>
          <a:p>
            <a:pPr algn="ctr"/>
            <a:r>
              <a:rPr lang="en-US" sz="8000" b="1" dirty="0"/>
              <a:t>The Efficacy of Finetuning Large Language Models for Interpersonal Conflict Resolution</a:t>
            </a:r>
          </a:p>
        </p:txBody>
      </p:sp>
      <p:pic>
        <p:nvPicPr>
          <p:cNvPr id="40" name="Picture 39"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3680" y="434331"/>
            <a:ext cx="2708570" cy="1345768"/>
          </a:xfrm>
          <a:prstGeom prst="rect">
            <a:avLst/>
          </a:prstGeom>
        </p:spPr>
      </p:pic>
      <p:grpSp>
        <p:nvGrpSpPr>
          <p:cNvPr id="636" name="Group 635">
            <a:extLst>
              <a:ext uri="{FF2B5EF4-FFF2-40B4-BE49-F238E27FC236}">
                <a16:creationId xmlns:a16="http://schemas.microsoft.com/office/drawing/2014/main" id="{B5673FE9-F62E-BFF9-EADA-B627E05F4C83}"/>
              </a:ext>
            </a:extLst>
          </p:cNvPr>
          <p:cNvGrpSpPr/>
          <p:nvPr/>
        </p:nvGrpSpPr>
        <p:grpSpPr>
          <a:xfrm>
            <a:off x="14535334" y="3998937"/>
            <a:ext cx="13523459" cy="4472678"/>
            <a:chOff x="15183870" y="3998937"/>
            <a:chExt cx="13523459" cy="4472678"/>
          </a:xfrm>
        </p:grpSpPr>
        <p:sp>
          <p:nvSpPr>
            <p:cNvPr id="17" name="TextBox 16">
              <a:extLst>
                <a:ext uri="{FF2B5EF4-FFF2-40B4-BE49-F238E27FC236}">
                  <a16:creationId xmlns:a16="http://schemas.microsoft.com/office/drawing/2014/main" id="{6C104AF3-FB68-D74D-E35E-764A48BE4238}"/>
                </a:ext>
              </a:extLst>
            </p:cNvPr>
            <p:cNvSpPr txBox="1"/>
            <p:nvPr/>
          </p:nvSpPr>
          <p:spPr>
            <a:xfrm>
              <a:off x="15183870" y="3998937"/>
              <a:ext cx="13523459" cy="1569660"/>
            </a:xfrm>
            <a:prstGeom prst="rect">
              <a:avLst/>
            </a:prstGeom>
            <a:noFill/>
          </p:spPr>
          <p:txBody>
            <a:bodyPr wrap="square" rtlCol="0">
              <a:spAutoFit/>
            </a:bodyPr>
            <a:lstStyle/>
            <a:p>
              <a:pPr algn="ctr"/>
              <a:r>
                <a:rPr lang="en-US" sz="4800" b="1" dirty="0"/>
                <a:t>Interpersonal conflict resolution </a:t>
              </a:r>
            </a:p>
            <a:p>
              <a:pPr algn="ctr"/>
              <a:r>
                <a:rPr lang="en-US" sz="4800" b="1" dirty="0"/>
                <a:t>is a challenging task for LLMs </a:t>
              </a:r>
            </a:p>
          </p:txBody>
        </p:sp>
        <p:pic>
          <p:nvPicPr>
            <p:cNvPr id="19" name="Picture 2" descr="Ambiguity outline icon thin line style from big Vector Image">
              <a:extLst>
                <a:ext uri="{FF2B5EF4-FFF2-40B4-BE49-F238E27FC236}">
                  <a16:creationId xmlns:a16="http://schemas.microsoft.com/office/drawing/2014/main" id="{3A24F28D-FC00-9D84-E3B1-5C38A6D935E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8749" y1="23611" x2="48749" y2="23611"/>
                          <a14:foregroundMark x1="48749" y1="24167" x2="48749" y2="30556"/>
                          <a14:foregroundMark x1="48749" y1="30556" x2="49650" y2="31389"/>
                          <a14:foregroundMark x1="48448" y1="39167" x2="49049" y2="44722"/>
                          <a14:foregroundMark x1="52653" y1="32500" x2="43343" y2="32778"/>
                        </a14:backgroundRemoval>
                      </a14:imgEffect>
                    </a14:imgLayer>
                  </a14:imgProps>
                </a:ext>
                <a:ext uri="{28A0092B-C50C-407E-A947-70E740481C1C}">
                  <a14:useLocalDpi xmlns:a14="http://schemas.microsoft.com/office/drawing/2010/main" val="0"/>
                </a:ext>
              </a:extLst>
            </a:blip>
            <a:srcRect l="32282" t="16944" r="31081" b="39722"/>
            <a:stretch/>
          </p:blipFill>
          <p:spPr bwMode="auto">
            <a:xfrm>
              <a:off x="18745712" y="5788225"/>
              <a:ext cx="927781" cy="12671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E324CD5-307E-4A77-A009-2C142865A97F}"/>
                </a:ext>
              </a:extLst>
            </p:cNvPr>
            <p:cNvSpPr txBox="1"/>
            <p:nvPr/>
          </p:nvSpPr>
          <p:spPr>
            <a:xfrm>
              <a:off x="17817921" y="7037766"/>
              <a:ext cx="2634138" cy="1384995"/>
            </a:xfrm>
            <a:prstGeom prst="rect">
              <a:avLst/>
            </a:prstGeom>
            <a:noFill/>
          </p:spPr>
          <p:txBody>
            <a:bodyPr wrap="square" rtlCol="0">
              <a:spAutoFit/>
            </a:bodyPr>
            <a:lstStyle/>
            <a:p>
              <a:pPr algn="ctr"/>
              <a:r>
                <a:rPr lang="en-US" sz="2800" b="1" i="1" dirty="0"/>
                <a:t>Solutions are inherently ambiguous </a:t>
              </a:r>
            </a:p>
          </p:txBody>
        </p:sp>
        <p:sp>
          <p:nvSpPr>
            <p:cNvPr id="23" name="TextBox 22">
              <a:extLst>
                <a:ext uri="{FF2B5EF4-FFF2-40B4-BE49-F238E27FC236}">
                  <a16:creationId xmlns:a16="http://schemas.microsoft.com/office/drawing/2014/main" id="{C7B4C470-F4E5-D235-E22C-73608D240F7D}"/>
                </a:ext>
              </a:extLst>
            </p:cNvPr>
            <p:cNvSpPr txBox="1"/>
            <p:nvPr/>
          </p:nvSpPr>
          <p:spPr>
            <a:xfrm>
              <a:off x="20367564" y="7055401"/>
              <a:ext cx="2928719" cy="1384995"/>
            </a:xfrm>
            <a:prstGeom prst="rect">
              <a:avLst/>
            </a:prstGeom>
            <a:noFill/>
          </p:spPr>
          <p:txBody>
            <a:bodyPr wrap="square" rtlCol="0">
              <a:spAutoFit/>
            </a:bodyPr>
            <a:lstStyle/>
            <a:p>
              <a:pPr algn="ctr"/>
              <a:r>
                <a:rPr lang="en-US" sz="2800" b="1" i="1" dirty="0"/>
                <a:t>Tendency for humans to resort to toxic language</a:t>
              </a:r>
            </a:p>
          </p:txBody>
        </p:sp>
        <p:pic>
          <p:nvPicPr>
            <p:cNvPr id="24" name="Picture 4" descr="1,041 Cussing Royalty-Free Photos and Stock Images | Shutterstock">
              <a:extLst>
                <a:ext uri="{FF2B5EF4-FFF2-40B4-BE49-F238E27FC236}">
                  <a16:creationId xmlns:a16="http://schemas.microsoft.com/office/drawing/2014/main" id="{F5C5302F-79F5-A670-F6E9-BE31617FC69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30000" y1="47143" x2="30000" y2="47143"/>
                          <a14:foregroundMark x1="35000" y1="55000" x2="56538" y2="47857"/>
                          <a14:foregroundMark x1="35385" y1="60000" x2="51923" y2="61429"/>
                          <a14:foregroundMark x1="51923" y1="61429" x2="65769" y2="52500"/>
                          <a14:foregroundMark x1="65769" y1="52500" x2="62692" y2="39643"/>
                          <a14:foregroundMark x1="62692" y1="39643" x2="46538" y2="32857"/>
                          <a14:foregroundMark x1="41154" y1="38571" x2="33846" y2="39643"/>
                          <a14:foregroundMark x1="70000" y1="27857" x2="70000" y2="27857"/>
                          <a14:foregroundMark x1="71923" y1="32500" x2="71923" y2="32500"/>
                          <a14:foregroundMark x1="65385" y1="26071" x2="65385" y2="26071"/>
                          <a14:backgroundMark x1="63846" y1="25000" x2="63846" y2="25000"/>
                          <a14:backgroundMark x1="66154" y1="25357" x2="66154" y2="25357"/>
                          <a14:backgroundMark x1="66154" y1="26071" x2="66154" y2="26071"/>
                          <a14:backgroundMark x1="69615" y1="27143" x2="69615" y2="27143"/>
                        </a14:backgroundRemoval>
                      </a14:imgEffect>
                    </a14:imgLayer>
                  </a14:imgProps>
                </a:ext>
                <a:ext uri="{28A0092B-C50C-407E-A947-70E740481C1C}">
                  <a14:useLocalDpi xmlns:a14="http://schemas.microsoft.com/office/drawing/2010/main" val="0"/>
                </a:ext>
              </a:extLst>
            </a:blip>
            <a:srcRect l="20430" t="18496" r="18266" b="27185"/>
            <a:stretch/>
          </p:blipFill>
          <p:spPr bwMode="auto">
            <a:xfrm>
              <a:off x="21230625" y="5553890"/>
              <a:ext cx="1507500" cy="149893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black line with dots and circles&#10;&#10;Description automatically generated">
              <a:extLst>
                <a:ext uri="{FF2B5EF4-FFF2-40B4-BE49-F238E27FC236}">
                  <a16:creationId xmlns:a16="http://schemas.microsoft.com/office/drawing/2014/main" id="{D00B55E6-237E-3640-3AE0-88B3F16B892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292" b="92704" l="8984" r="89844">
                          <a14:foregroundMark x1="16406" y1="13734" x2="16406" y2="13734"/>
                          <a14:foregroundMark x1="16406" y1="14592" x2="32031" y2="15021"/>
                          <a14:foregroundMark x1="34375" y1="14592" x2="52734" y2="13305"/>
                          <a14:foregroundMark x1="57813" y1="13734" x2="67578" y2="13734"/>
                          <a14:foregroundMark x1="67578" y1="13734" x2="69531" y2="13734"/>
                          <a14:foregroundMark x1="72656" y1="13305" x2="80078" y2="18026"/>
                          <a14:foregroundMark x1="80078" y1="18026" x2="80469" y2="18884"/>
                          <a14:foregroundMark x1="82422" y1="21888" x2="85156" y2="30472"/>
                          <a14:foregroundMark x1="84375" y1="37339" x2="77734" y2="48927"/>
                          <a14:foregroundMark x1="57813" y1="51073" x2="67969" y2="50644"/>
                          <a14:foregroundMark x1="67969" y1="50644" x2="73047" y2="49356"/>
                          <a14:foregroundMark x1="44141" y1="50215" x2="51953" y2="49356"/>
                          <a14:foregroundMark x1="17969" y1="55365" x2="30859" y2="48927"/>
                          <a14:foregroundMark x1="30859" y1="48927" x2="36719" y2="48498"/>
                          <a14:foregroundMark x1="13281" y1="76395" x2="13672" y2="64378"/>
                          <a14:foregroundMark x1="13672" y1="64378" x2="15625" y2="57940"/>
                          <a14:foregroundMark x1="13672" y1="78112" x2="26953" y2="85408"/>
                          <a14:foregroundMark x1="29297" y1="84979" x2="48047" y2="85408"/>
                          <a14:foregroundMark x1="51172" y1="85408" x2="70313" y2="86266"/>
                          <a14:foregroundMark x1="70313" y1="86266" x2="82813" y2="84120"/>
                          <a14:foregroundMark x1="78906" y1="91845" x2="83594" y2="93133"/>
                          <a14:foregroundMark x1="40625" y1="93133" x2="40625" y2="93133"/>
                          <a14:foregroundMark x1="8984" y1="14163" x2="8984" y2="14163"/>
                          <a14:foregroundMark x1="8906" y1="13305" x2="8984" y2="12876"/>
                          <a14:foregroundMark x1="8639" y1="14775" x2="8906" y2="13305"/>
                          <a14:foregroundMark x1="16079" y1="5358" x2="17969" y2="5150"/>
                          <a14:foregroundMark x1="14063" y1="5579" x2="14243" y2="5559"/>
                          <a14:foregroundMark x1="17319" y1="5150" x2="18614" y2="4899"/>
                          <a14:foregroundMark x1="16060" y1="5394" x2="17319" y2="5150"/>
                          <a14:foregroundMark x1="13325" y1="5925" x2="14136" y2="5768"/>
                          <a14:foregroundMark x1="21094" y1="6009" x2="20478" y2="5873"/>
                          <a14:foregroundMark x1="22945" y1="8472" x2="23047" y2="8584"/>
                          <a14:foregroundMark x1="8984" y1="13305" x2="8984" y2="15021"/>
                          <a14:foregroundMark x1="8984" y1="12446" x2="8984" y2="13305"/>
                          <a14:foregroundMark x1="8984" y1="12017" x2="8984" y2="12446"/>
                          <a14:foregroundMark x1="16015" y1="21459" x2="19922" y2="21888"/>
                          <a14:foregroundMark x1="13154" y1="21145" x2="16015" y2="21459"/>
                          <a14:foregroundMark x1="19922" y1="21888" x2="21484" y2="21459"/>
                          <a14:foregroundMark x1="8984" y1="12017" x2="8984" y2="12017"/>
                          <a14:foregroundMark x1="8984" y1="12017" x2="8984" y2="12017"/>
                          <a14:foregroundMark x1="8984" y1="12446" x2="8984" y2="12446"/>
                          <a14:foregroundMark x1="8984" y1="12017" x2="8984" y2="12017"/>
                          <a14:foregroundMark x1="8984" y1="12017" x2="8984" y2="12017"/>
                          <a14:foregroundMark x1="8984" y1="12017" x2="8984" y2="12017"/>
                          <a14:foregroundMark x1="8594" y1="12446" x2="8594" y2="12446"/>
                          <a14:foregroundMark x1="8594" y1="12446" x2="8594" y2="12446"/>
                          <a14:foregroundMark x1="8594" y1="12446" x2="8984" y2="11588"/>
                          <a14:foregroundMark x1="12714" y1="19978" x2="14063" y2="21459"/>
                          <a14:backgroundMark x1="16016" y1="4292" x2="16016" y2="4292"/>
                          <a14:backgroundMark x1="18750" y1="4292" x2="18750" y2="4292"/>
                          <a14:backgroundMark x1="19922" y1="4721" x2="19922" y2="4721"/>
                          <a14:backgroundMark x1="20703" y1="5150" x2="20703" y2="5150"/>
                          <a14:backgroundMark x1="21484" y1="5579" x2="21484" y2="5579"/>
                          <a14:backgroundMark x1="21875" y1="6438" x2="21875" y2="6438"/>
                          <a14:backgroundMark x1="23438" y1="8155" x2="23438" y2="8155"/>
                          <a14:backgroundMark x1="17969" y1="4721" x2="17969" y2="4721"/>
                          <a14:backgroundMark x1="17578" y1="4292" x2="17578" y2="4292"/>
                          <a14:backgroundMark x1="21484" y1="6009" x2="21484" y2="6009"/>
                          <a14:backgroundMark x1="15234" y1="4292" x2="15234" y2="4292"/>
                          <a14:backgroundMark x1="13672" y1="4721" x2="13672" y2="4721"/>
                          <a14:backgroundMark x1="13281" y1="5579" x2="13281" y2="5579"/>
                          <a14:backgroundMark x1="8203" y1="11588" x2="8203" y2="11588"/>
                          <a14:backgroundMark x1="8203" y1="13305" x2="8203" y2="13305"/>
                          <a14:backgroundMark x1="8203" y1="15451" x2="8203" y2="15451"/>
                          <a14:backgroundMark x1="8203" y1="15021" x2="8203" y2="15021"/>
                          <a14:backgroundMark x1="20313" y1="21888" x2="20313" y2="21888"/>
                          <a14:backgroundMark x1="21875" y1="21459" x2="21875" y2="21459"/>
                          <a14:backgroundMark x1="21484" y1="21459" x2="21484" y2="21459"/>
                          <a14:backgroundMark x1="19531" y1="22318" x2="19531" y2="22318"/>
                          <a14:backgroundMark x1="12891" y1="23605" x2="7813" y2="18026"/>
                          <a14:backgroundMark x1="13672" y1="23605" x2="8984" y2="19313"/>
                          <a14:backgroundMark x1="8203" y1="15880" x2="8203" y2="12017"/>
                          <a14:backgroundMark x1="14063" y1="23605" x2="12109" y2="22747"/>
                          <a14:backgroundMark x1="14063" y1="23176" x2="12500" y2="22318"/>
                          <a14:backgroundMark x1="14063" y1="23176" x2="12891" y2="22318"/>
                          <a14:backgroundMark x1="13672" y1="22318" x2="12891" y2="22318"/>
                          <a14:backgroundMark x1="13672" y1="22747" x2="12891" y2="22318"/>
                          <a14:backgroundMark x1="13281" y1="22747" x2="12891" y2="21888"/>
                          <a14:backgroundMark x1="12891" y1="5579" x2="13672" y2="5150"/>
                          <a14:backgroundMark x1="14453" y1="5150" x2="16406" y2="4721"/>
                          <a14:backgroundMark x1="18750" y1="4721" x2="20703" y2="5579"/>
                          <a14:backgroundMark x1="21875" y1="5579" x2="23438" y2="8155"/>
                        </a14:backgroundRemoval>
                      </a14:imgEffect>
                    </a14:imgLayer>
                  </a14:imgProps>
                </a:ext>
              </a:extLst>
            </a:blip>
            <a:stretch>
              <a:fillRect/>
            </a:stretch>
          </p:blipFill>
          <p:spPr>
            <a:xfrm>
              <a:off x="23961855" y="5633264"/>
              <a:ext cx="1378557" cy="1340193"/>
            </a:xfrm>
            <a:prstGeom prst="rect">
              <a:avLst/>
            </a:prstGeom>
          </p:spPr>
        </p:pic>
        <p:sp>
          <p:nvSpPr>
            <p:cNvPr id="29" name="TextBox 28">
              <a:extLst>
                <a:ext uri="{FF2B5EF4-FFF2-40B4-BE49-F238E27FC236}">
                  <a16:creationId xmlns:a16="http://schemas.microsoft.com/office/drawing/2014/main" id="{1BC9D189-1DC3-9EC5-006E-7A9C319A6C75}"/>
                </a:ext>
              </a:extLst>
            </p:cNvPr>
            <p:cNvSpPr txBox="1"/>
            <p:nvPr/>
          </p:nvSpPr>
          <p:spPr>
            <a:xfrm>
              <a:off x="23140987" y="7086620"/>
              <a:ext cx="2963620" cy="1384995"/>
            </a:xfrm>
            <a:prstGeom prst="rect">
              <a:avLst/>
            </a:prstGeom>
            <a:noFill/>
          </p:spPr>
          <p:txBody>
            <a:bodyPr wrap="square" rtlCol="0">
              <a:spAutoFit/>
            </a:bodyPr>
            <a:lstStyle/>
            <a:p>
              <a:pPr algn="ctr"/>
              <a:r>
                <a:rPr lang="en-US" sz="2800" b="1" i="1" dirty="0"/>
                <a:t>Task is two-fold: </a:t>
              </a:r>
            </a:p>
            <a:p>
              <a:pPr algn="ctr"/>
              <a:r>
                <a:rPr lang="en-US" sz="2800" b="1" i="1" dirty="0"/>
                <a:t>classification and justification</a:t>
              </a:r>
            </a:p>
          </p:txBody>
        </p:sp>
      </p:grpSp>
      <p:sp>
        <p:nvSpPr>
          <p:cNvPr id="31" name="TextBox 30">
            <a:extLst>
              <a:ext uri="{FF2B5EF4-FFF2-40B4-BE49-F238E27FC236}">
                <a16:creationId xmlns:a16="http://schemas.microsoft.com/office/drawing/2014/main" id="{1412DA6A-F51C-8164-82B6-D09531E4BA09}"/>
              </a:ext>
            </a:extLst>
          </p:cNvPr>
          <p:cNvSpPr txBox="1"/>
          <p:nvPr/>
        </p:nvSpPr>
        <p:spPr>
          <a:xfrm>
            <a:off x="0" y="2207273"/>
            <a:ext cx="43891200" cy="1107996"/>
          </a:xfrm>
          <a:prstGeom prst="rect">
            <a:avLst/>
          </a:prstGeom>
          <a:noFill/>
        </p:spPr>
        <p:txBody>
          <a:bodyPr wrap="square" rtlCol="0">
            <a:spAutoFit/>
          </a:bodyPr>
          <a:lstStyle/>
          <a:p>
            <a:pPr algn="ctr"/>
            <a:r>
              <a:rPr lang="en-US" sz="6600" dirty="0"/>
              <a:t>Matthew Boraske		Advisor: Dr. Richard Burns</a:t>
            </a:r>
          </a:p>
        </p:txBody>
      </p:sp>
      <p:sp>
        <p:nvSpPr>
          <p:cNvPr id="38" name="TextBox 37">
            <a:extLst>
              <a:ext uri="{FF2B5EF4-FFF2-40B4-BE49-F238E27FC236}">
                <a16:creationId xmlns:a16="http://schemas.microsoft.com/office/drawing/2014/main" id="{B2F859F8-538F-0C04-F3A4-08A2B0ECF835}"/>
              </a:ext>
            </a:extLst>
          </p:cNvPr>
          <p:cNvSpPr txBox="1"/>
          <p:nvPr/>
        </p:nvSpPr>
        <p:spPr>
          <a:xfrm>
            <a:off x="2942065" y="5628437"/>
            <a:ext cx="11600545" cy="2246769"/>
          </a:xfrm>
          <a:prstGeom prst="rect">
            <a:avLst/>
          </a:prstGeom>
          <a:noFill/>
        </p:spPr>
        <p:txBody>
          <a:bodyPr wrap="square" rtlCol="0">
            <a:spAutoFit/>
          </a:bodyPr>
          <a:lstStyle/>
          <a:p>
            <a:pPr algn="ctr"/>
            <a:r>
              <a:rPr lang="en-US" sz="4400" u="sng" dirty="0"/>
              <a:t>The Two Types of Transformers</a:t>
            </a:r>
          </a:p>
          <a:p>
            <a:pPr algn="ctr"/>
            <a:endParaRPr lang="en-US" sz="4800" dirty="0"/>
          </a:p>
          <a:p>
            <a:pPr algn="ctr"/>
            <a:endParaRPr lang="en-US" sz="4800" dirty="0"/>
          </a:p>
        </p:txBody>
      </p:sp>
      <p:cxnSp>
        <p:nvCxnSpPr>
          <p:cNvPr id="44" name="Straight Connector 43">
            <a:extLst>
              <a:ext uri="{FF2B5EF4-FFF2-40B4-BE49-F238E27FC236}">
                <a16:creationId xmlns:a16="http://schemas.microsoft.com/office/drawing/2014/main" id="{604AE46B-5C72-B6F4-7D6C-2533485B2886}"/>
              </a:ext>
            </a:extLst>
          </p:cNvPr>
          <p:cNvCxnSpPr>
            <a:cxnSpLocks/>
          </p:cNvCxnSpPr>
          <p:nvPr/>
        </p:nvCxnSpPr>
        <p:spPr>
          <a:xfrm>
            <a:off x="8510630" y="6806762"/>
            <a:ext cx="2779" cy="44104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2FE8E4E7-841B-6C82-EEDA-29E230D64249}"/>
              </a:ext>
            </a:extLst>
          </p:cNvPr>
          <p:cNvSpPr txBox="1"/>
          <p:nvPr/>
        </p:nvSpPr>
        <p:spPr>
          <a:xfrm>
            <a:off x="1825592" y="6558720"/>
            <a:ext cx="4907755" cy="2185214"/>
          </a:xfrm>
          <a:prstGeom prst="rect">
            <a:avLst/>
          </a:prstGeom>
          <a:noFill/>
        </p:spPr>
        <p:txBody>
          <a:bodyPr wrap="square" rtlCol="0">
            <a:spAutoFit/>
          </a:bodyPr>
          <a:lstStyle/>
          <a:p>
            <a:pPr algn="ctr"/>
            <a:r>
              <a:rPr lang="en-US" sz="4000" b="1" i="1" dirty="0">
                <a:solidFill>
                  <a:schemeClr val="accent6"/>
                </a:solidFill>
              </a:rPr>
              <a:t>Encoder-decoder</a:t>
            </a:r>
          </a:p>
          <a:p>
            <a:pPr algn="ctr"/>
            <a:endParaRPr lang="en-US" sz="4800" dirty="0"/>
          </a:p>
          <a:p>
            <a:pPr algn="ctr"/>
            <a:endParaRPr lang="en-US" sz="4800" dirty="0"/>
          </a:p>
        </p:txBody>
      </p:sp>
      <p:sp>
        <p:nvSpPr>
          <p:cNvPr id="51" name="TextBox 50">
            <a:extLst>
              <a:ext uri="{FF2B5EF4-FFF2-40B4-BE49-F238E27FC236}">
                <a16:creationId xmlns:a16="http://schemas.microsoft.com/office/drawing/2014/main" id="{E5B5E195-C71B-120A-6B2C-93663A18FA45}"/>
              </a:ext>
            </a:extLst>
          </p:cNvPr>
          <p:cNvSpPr txBox="1"/>
          <p:nvPr/>
        </p:nvSpPr>
        <p:spPr>
          <a:xfrm>
            <a:off x="10252510" y="6486207"/>
            <a:ext cx="4907755" cy="2185214"/>
          </a:xfrm>
          <a:prstGeom prst="rect">
            <a:avLst/>
          </a:prstGeom>
          <a:noFill/>
        </p:spPr>
        <p:txBody>
          <a:bodyPr wrap="square" rtlCol="0">
            <a:spAutoFit/>
          </a:bodyPr>
          <a:lstStyle/>
          <a:p>
            <a:pPr algn="ctr"/>
            <a:r>
              <a:rPr lang="en-US" sz="4000" b="1" i="1" dirty="0">
                <a:solidFill>
                  <a:schemeClr val="accent6"/>
                </a:solidFill>
              </a:rPr>
              <a:t>Decoder-only</a:t>
            </a:r>
          </a:p>
          <a:p>
            <a:pPr algn="ctr"/>
            <a:endParaRPr lang="en-US" sz="4800" dirty="0"/>
          </a:p>
          <a:p>
            <a:pPr algn="ctr"/>
            <a:endParaRPr lang="en-US" sz="4800" dirty="0"/>
          </a:p>
        </p:txBody>
      </p:sp>
      <p:sp>
        <p:nvSpPr>
          <p:cNvPr id="54" name="TextBox 53">
            <a:extLst>
              <a:ext uri="{FF2B5EF4-FFF2-40B4-BE49-F238E27FC236}">
                <a16:creationId xmlns:a16="http://schemas.microsoft.com/office/drawing/2014/main" id="{21A90C32-5F5F-C599-41F6-2958F893C22F}"/>
              </a:ext>
            </a:extLst>
          </p:cNvPr>
          <p:cNvSpPr txBox="1"/>
          <p:nvPr/>
        </p:nvSpPr>
        <p:spPr>
          <a:xfrm>
            <a:off x="67721" y="7363735"/>
            <a:ext cx="3725741"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t>Designed for sequence-to-sequence conversions tasks such as summarization and translation</a:t>
            </a:r>
          </a:p>
          <a:p>
            <a:pPr marL="457200" indent="-457200">
              <a:buFont typeface="Arial" panose="020B0604020202020204" pitchFamily="34" charset="0"/>
              <a:buChar char="•"/>
            </a:pPr>
            <a:r>
              <a:rPr lang="en-US" sz="2400" dirty="0"/>
              <a:t>Purpose of the encoder is to give the LLM an intricate understanding of the input context</a:t>
            </a:r>
            <a:endParaRPr lang="en-US" dirty="0"/>
          </a:p>
        </p:txBody>
      </p:sp>
      <p:sp>
        <p:nvSpPr>
          <p:cNvPr id="58" name="TextBox 57">
            <a:extLst>
              <a:ext uri="{FF2B5EF4-FFF2-40B4-BE49-F238E27FC236}">
                <a16:creationId xmlns:a16="http://schemas.microsoft.com/office/drawing/2014/main" id="{937E7595-2675-8D03-5BFB-9CFD71F137CB}"/>
              </a:ext>
            </a:extLst>
          </p:cNvPr>
          <p:cNvSpPr txBox="1"/>
          <p:nvPr/>
        </p:nvSpPr>
        <p:spPr>
          <a:xfrm>
            <a:off x="8846388" y="7324314"/>
            <a:ext cx="4258763"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t>Designed for open-ended generation tasks</a:t>
            </a:r>
          </a:p>
          <a:p>
            <a:pPr marL="457200" indent="-457200">
              <a:buFont typeface="Arial" panose="020B0604020202020204" pitchFamily="34" charset="0"/>
              <a:buChar char="•"/>
            </a:pPr>
            <a:r>
              <a:rPr lang="en-US" sz="2400" dirty="0"/>
              <a:t>Input is directly fed to decoder without any intermediate processing.</a:t>
            </a:r>
          </a:p>
          <a:p>
            <a:pPr marL="457200" indent="-457200">
              <a:buFont typeface="Arial" panose="020B0604020202020204" pitchFamily="34" charset="0"/>
              <a:buChar char="•"/>
            </a:pPr>
            <a:r>
              <a:rPr lang="en-US" sz="2400" dirty="0"/>
              <a:t>Reduced training requirements and improved generation speed by eliminating the encoder. </a:t>
            </a:r>
          </a:p>
        </p:txBody>
      </p:sp>
      <p:pic>
        <p:nvPicPr>
          <p:cNvPr id="62" name="Picture 61">
            <a:extLst>
              <a:ext uri="{FF2B5EF4-FFF2-40B4-BE49-F238E27FC236}">
                <a16:creationId xmlns:a16="http://schemas.microsoft.com/office/drawing/2014/main" id="{4E8E2D50-5B78-9B99-38E0-5A99819D3FD9}"/>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20930" y1="88042" x2="20736" y2="86828"/>
                        <a14:foregroundMark x1="22868" y1="84575" x2="23450" y2="84229"/>
                        <a14:foregroundMark x1="27326" y1="84749" x2="27519" y2="85442"/>
                        <a14:foregroundMark x1="21705" y1="89255" x2="23450" y2="89255"/>
                        <a14:foregroundMark x1="37791" y1="87175" x2="37791" y2="87175"/>
                        <a14:foregroundMark x1="43023" y1="86828" x2="43023" y2="86828"/>
                        <a14:foregroundMark x1="49419" y1="87522" x2="49419" y2="87522"/>
                        <a14:foregroundMark x1="51163" y1="86655" x2="51163" y2="86655"/>
                        <a14:foregroundMark x1="58915" y1="87002" x2="58915" y2="87002"/>
                        <a14:foregroundMark x1="64147" y1="86482" x2="64147" y2="86482"/>
                        <a14:foregroundMark x1="69574" y1="84229" x2="69574" y2="84229"/>
                        <a14:foregroundMark x1="74419" y1="84922" x2="74419" y2="84922"/>
                        <a14:backgroundMark x1="50969" y1="86482" x2="50969" y2="86482"/>
                        <a14:backgroundMark x1="51550" y1="86655" x2="51550" y2="86655"/>
                      </a14:backgroundRemoval>
                    </a14:imgEffect>
                  </a14:imgLayer>
                </a14:imgProps>
              </a:ext>
            </a:extLst>
          </a:blip>
          <a:srcRect l="5328" t="11278" r="7061"/>
          <a:stretch/>
        </p:blipFill>
        <p:spPr>
          <a:xfrm>
            <a:off x="479081" y="10959637"/>
            <a:ext cx="3465816" cy="3924719"/>
          </a:xfrm>
          <a:prstGeom prst="rect">
            <a:avLst/>
          </a:prstGeom>
        </p:spPr>
      </p:pic>
      <p:pic>
        <p:nvPicPr>
          <p:cNvPr id="63" name="Picture 62">
            <a:extLst>
              <a:ext uri="{FF2B5EF4-FFF2-40B4-BE49-F238E27FC236}">
                <a16:creationId xmlns:a16="http://schemas.microsoft.com/office/drawing/2014/main" id="{72864D92-45F8-FBBA-45E0-7012327221CE}"/>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9651" b="89528" l="3697" r="95131">
                        <a14:foregroundMark x1="4869" y1="51951" x2="4869" y2="51951"/>
                        <a14:foregroundMark x1="30478" y1="47023" x2="30478" y2="47023"/>
                        <a14:foregroundMark x1="62759" y1="53388" x2="62759" y2="53388"/>
                        <a14:foregroundMark x1="80343" y1="41273" x2="80343" y2="41273"/>
                        <a14:foregroundMark x1="80162" y1="51129" x2="80162" y2="51129"/>
                        <a14:foregroundMark x1="79892" y1="28953" x2="80072" y2="41478"/>
                        <a14:foregroundMark x1="80162" y1="66119" x2="79531" y2="43326"/>
                        <a14:foregroundMark x1="85392" y1="60780" x2="85392" y2="60780"/>
                        <a14:foregroundMark x1="85573" y1="60370" x2="88188" y2="57495"/>
                        <a14:foregroundMark x1="92426" y1="52977" x2="95131" y2="49897"/>
                        <a14:foregroundMark x1="39766" y1="64476" x2="40577" y2="52977"/>
                        <a14:foregroundMark x1="64112" y1="66119" x2="63661" y2="56879"/>
                        <a14:foregroundMark x1="63030" y1="58727" x2="64382" y2="46407"/>
                        <a14:foregroundMark x1="73670" y1="70842" x2="73760" y2="51745"/>
                        <a14:foregroundMark x1="65825" y1="43943" x2="67989" y2="41273"/>
                        <a14:foregroundMark x1="64472" y1="81725" x2="66817" y2="85010"/>
                        <a14:foregroundMark x1="87286" y1="65708" x2="84040" y2="61396"/>
                        <a14:foregroundMark x1="86925" y1="66735" x2="89450" y2="71047"/>
                        <a14:foregroundMark x1="38052" y1="67146" x2="34445" y2="70226"/>
                        <a14:foregroundMark x1="8025" y1="63860" x2="6041" y2="56879"/>
                        <a14:foregroundMark x1="4238" y1="53183" x2="3697" y2="45585"/>
                      </a14:backgroundRemoval>
                    </a14:imgEffect>
                  </a14:imgLayer>
                </a14:imgProps>
              </a:ext>
            </a:extLst>
          </a:blip>
          <a:stretch>
            <a:fillRect/>
          </a:stretch>
        </p:blipFill>
        <p:spPr>
          <a:xfrm>
            <a:off x="1605131" y="13364863"/>
            <a:ext cx="1401602" cy="615492"/>
          </a:xfrm>
          <a:prstGeom prst="rect">
            <a:avLst/>
          </a:prstGeom>
        </p:spPr>
      </p:pic>
      <p:cxnSp>
        <p:nvCxnSpPr>
          <p:cNvPr id="95" name="Straight Arrow Connector 94">
            <a:extLst>
              <a:ext uri="{FF2B5EF4-FFF2-40B4-BE49-F238E27FC236}">
                <a16:creationId xmlns:a16="http://schemas.microsoft.com/office/drawing/2014/main" id="{65D0DC56-65B8-ACD7-8B5A-F8C222715424}"/>
              </a:ext>
            </a:extLst>
          </p:cNvPr>
          <p:cNvCxnSpPr>
            <a:cxnSpLocks/>
          </p:cNvCxnSpPr>
          <p:nvPr/>
        </p:nvCxnSpPr>
        <p:spPr>
          <a:xfrm>
            <a:off x="20582089" y="8778601"/>
            <a:ext cx="0" cy="1041369"/>
          </a:xfrm>
          <a:prstGeom prst="straightConnector1">
            <a:avLst/>
          </a:prstGeom>
          <a:ln w="1905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77" name="TextBox 576">
            <a:extLst>
              <a:ext uri="{FF2B5EF4-FFF2-40B4-BE49-F238E27FC236}">
                <a16:creationId xmlns:a16="http://schemas.microsoft.com/office/drawing/2014/main" id="{44D20A5D-6278-BB12-FF8E-6DADC2C14413}"/>
              </a:ext>
            </a:extLst>
          </p:cNvPr>
          <p:cNvSpPr txBox="1"/>
          <p:nvPr/>
        </p:nvSpPr>
        <p:spPr>
          <a:xfrm>
            <a:off x="15591372" y="9983402"/>
            <a:ext cx="8685413" cy="3416320"/>
          </a:xfrm>
          <a:prstGeom prst="rect">
            <a:avLst/>
          </a:prstGeom>
          <a:noFill/>
        </p:spPr>
        <p:txBody>
          <a:bodyPr wrap="square">
            <a:spAutoFit/>
          </a:bodyPr>
          <a:lstStyle/>
          <a:p>
            <a:pPr algn="ctr"/>
            <a:r>
              <a:rPr lang="en-US" sz="5400" b="1" i="1" dirty="0">
                <a:solidFill>
                  <a:schemeClr val="accent6"/>
                </a:solidFill>
              </a:rPr>
              <a:t>Which LLM is superior at interpersonal conflict resolution when </a:t>
            </a:r>
            <a:r>
              <a:rPr lang="en-US" sz="5400" b="1" i="1" u="sng" dirty="0">
                <a:solidFill>
                  <a:schemeClr val="accent6"/>
                </a:solidFill>
              </a:rPr>
              <a:t>finetuned</a:t>
            </a:r>
            <a:r>
              <a:rPr lang="en-US" sz="5400" b="1" i="1" dirty="0">
                <a:solidFill>
                  <a:schemeClr val="accent6"/>
                </a:solidFill>
              </a:rPr>
              <a:t> on these Reddit AITA datasets?</a:t>
            </a:r>
          </a:p>
        </p:txBody>
      </p:sp>
      <p:sp>
        <p:nvSpPr>
          <p:cNvPr id="581" name="TextBox 580">
            <a:extLst>
              <a:ext uri="{FF2B5EF4-FFF2-40B4-BE49-F238E27FC236}">
                <a16:creationId xmlns:a16="http://schemas.microsoft.com/office/drawing/2014/main" id="{2D9091AF-9D38-E8AF-A4BE-C654BBEE83E3}"/>
              </a:ext>
            </a:extLst>
          </p:cNvPr>
          <p:cNvSpPr txBox="1"/>
          <p:nvPr/>
        </p:nvSpPr>
        <p:spPr>
          <a:xfrm>
            <a:off x="27394152" y="4406652"/>
            <a:ext cx="12960013" cy="830997"/>
          </a:xfrm>
          <a:prstGeom prst="rect">
            <a:avLst/>
          </a:prstGeom>
          <a:noFill/>
        </p:spPr>
        <p:txBody>
          <a:bodyPr wrap="square" rtlCol="0">
            <a:spAutoFit/>
          </a:bodyPr>
          <a:lstStyle/>
          <a:p>
            <a:pPr algn="ctr"/>
            <a:r>
              <a:rPr lang="en-US" sz="4800" b="1" dirty="0"/>
              <a:t>The Reddit “Am I the A**hole” (AITA) Subreddit</a:t>
            </a:r>
          </a:p>
        </p:txBody>
      </p:sp>
      <p:pic>
        <p:nvPicPr>
          <p:cNvPr id="583" name="Picture 10" descr="Brand - Reddit">
            <a:extLst>
              <a:ext uri="{FF2B5EF4-FFF2-40B4-BE49-F238E27FC236}">
                <a16:creationId xmlns:a16="http://schemas.microsoft.com/office/drawing/2014/main" id="{22707E0D-2C70-7C88-1B8F-439494E0E390}"/>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3741" b="98504" l="2000" r="97500">
                        <a14:foregroundMark x1="25750" y1="87282" x2="44250" y2="90524"/>
                        <a14:foregroundMark x1="44250" y1="90524" x2="45500" y2="90524"/>
                        <a14:foregroundMark x1="21500" y1="95511" x2="40750" y2="96509"/>
                        <a14:foregroundMark x1="40750" y1="96509" x2="63750" y2="95262"/>
                        <a14:foregroundMark x1="37500" y1="93766" x2="66500" y2="85536"/>
                        <a14:foregroundMark x1="11000" y1="95511" x2="17750" y2="83791"/>
                        <a14:foregroundMark x1="17750" y1="83791" x2="10000" y2="76309"/>
                        <a14:foregroundMark x1="10000" y1="76309" x2="6000" y2="52369"/>
                        <a14:foregroundMark x1="6000" y1="52369" x2="11500" y2="27431"/>
                        <a14:foregroundMark x1="11500" y1="27431" x2="19750" y2="17955"/>
                        <a14:foregroundMark x1="19750" y1="17955" x2="36250" y2="8479"/>
                        <a14:foregroundMark x1="36250" y1="8479" x2="54000" y2="5486"/>
                        <a14:foregroundMark x1="54000" y1="5486" x2="77000" y2="17207"/>
                        <a14:foregroundMark x1="77000" y1="17207" x2="83250" y2="24688"/>
                        <a14:foregroundMark x1="83250" y1="24688" x2="92000" y2="62344"/>
                        <a14:foregroundMark x1="92000" y1="62344" x2="85000" y2="76559"/>
                        <a14:foregroundMark x1="85000" y1="76559" x2="73250" y2="88279"/>
                        <a14:foregroundMark x1="73250" y1="88279" x2="63500" y2="92269"/>
                        <a14:foregroundMark x1="63500" y1="92269" x2="61500" y2="91771"/>
                        <a14:foregroundMark x1="11000" y1="98753" x2="22250" y2="91771"/>
                        <a14:foregroundMark x1="22250" y1="91771" x2="24500" y2="74813"/>
                        <a14:foregroundMark x1="24500" y1="74813" x2="18250" y2="53616"/>
                        <a14:foregroundMark x1="18250" y1="53616" x2="26250" y2="27182"/>
                        <a14:foregroundMark x1="26250" y1="27182" x2="29500" y2="23691"/>
                        <a14:foregroundMark x1="32000" y1="21696" x2="51000" y2="32668"/>
                        <a14:foregroundMark x1="51000" y1="32668" x2="77000" y2="65586"/>
                        <a14:foregroundMark x1="77000" y1="65586" x2="70250" y2="69825"/>
                        <a14:foregroundMark x1="70250" y1="69825" x2="65000" y2="65337"/>
                        <a14:foregroundMark x1="55750" y1="88030" x2="41250" y2="88778"/>
                        <a14:foregroundMark x1="41250" y1="88778" x2="25500" y2="68579"/>
                        <a14:foregroundMark x1="25500" y1="68579" x2="35500" y2="40399"/>
                        <a14:foregroundMark x1="35500" y1="40399" x2="56750" y2="34165"/>
                        <a14:foregroundMark x1="56750" y1="34165" x2="53500" y2="21197"/>
                        <a14:foregroundMark x1="53500" y1="21197" x2="61250" y2="24439"/>
                        <a14:foregroundMark x1="61250" y1="24439" x2="62000" y2="26683"/>
                        <a14:foregroundMark x1="64250" y1="85786" x2="79500" y2="71820"/>
                        <a14:foregroundMark x1="79500" y1="71820" x2="80000" y2="71072"/>
                        <a14:foregroundMark x1="69750" y1="85786" x2="77750" y2="80549"/>
                        <a14:foregroundMark x1="77750" y1="80549" x2="85250" y2="69327"/>
                        <a14:foregroundMark x1="85250" y1="69327" x2="85250" y2="68329"/>
                        <a14:foregroundMark x1="83500" y1="75561" x2="90500" y2="40648"/>
                        <a14:foregroundMark x1="90500" y1="40648" x2="90500" y2="40648"/>
                        <a14:foregroundMark x1="68500" y1="92020" x2="84750" y2="79800"/>
                        <a14:foregroundMark x1="84750" y1="79800" x2="92250" y2="65835"/>
                        <a14:foregroundMark x1="92250" y1="65835" x2="92250" y2="65835"/>
                        <a14:foregroundMark x1="60750" y1="95511" x2="70000" y2="93766"/>
                        <a14:foregroundMark x1="70000" y1="93766" x2="86500" y2="78803"/>
                        <a14:foregroundMark x1="86500" y1="78803" x2="87500" y2="77556"/>
                        <a14:foregroundMark x1="79000" y1="85786" x2="89750" y2="72818"/>
                        <a14:foregroundMark x1="89750" y1="72818" x2="95750" y2="59352"/>
                        <a14:foregroundMark x1="95750" y1="59352" x2="93250" y2="44638"/>
                        <a14:foregroundMark x1="97750" y1="53865" x2="97567" y2="35765"/>
                        <a14:foregroundMark x1="92966" y1="23940" x2="92750" y2="23691"/>
                        <a14:foregroundMark x1="93156" y1="24160" x2="92966" y2="23940"/>
                        <a14:foregroundMark x1="92750" y1="23691" x2="91750" y2="23192"/>
                        <a14:foregroundMark x1="95250" y1="44638" x2="82750" y2="27930"/>
                        <a14:foregroundMark x1="91000" y1="35910" x2="80250" y2="18204"/>
                        <a14:foregroundMark x1="91000" y1="32419" x2="81250" y2="17706"/>
                        <a14:foregroundMark x1="96250" y1="32918" x2="82750" y2="20200"/>
                        <a14:foregroundMark x1="82750" y1="20200" x2="81500" y2="18703"/>
                        <a14:foregroundMark x1="87500" y1="23940" x2="76500" y2="14713"/>
                        <a14:foregroundMark x1="87500" y1="21446" x2="77000" y2="13466"/>
                        <a14:foregroundMark x1="77000" y1="13466" x2="76750" y2="12968"/>
                        <a14:foregroundMark x1="76750" y1="12469" x2="61000" y2="3990"/>
                        <a14:foregroundMark x1="3000" y1="60100" x2="2000" y2="44389"/>
                        <a14:foregroundMark x1="27500" y1="52369" x2="78000" y2="48628"/>
                        <a14:foregroundMark x1="59250" y1="60100" x2="43000" y2="52618"/>
                        <a14:foregroundMark x1="63000" y1="38653" x2="80500" y2="42643"/>
                        <a14:foregroundMark x1="80500" y1="42643" x2="83750" y2="44389"/>
                        <a14:backgroundMark x1="97500" y1="25686" x2="99750" y2="28429"/>
                        <a14:backgroundMark x1="98000" y1="29676" x2="98000" y2="30673"/>
                        <a14:backgroundMark x1="97750" y1="32419" x2="97750" y2="32419"/>
                        <a14:backgroundMark x1="97500" y1="31671" x2="97500" y2="31671"/>
                        <a14:backgroundMark x1="96500" y1="30923" x2="98000" y2="33915"/>
                        <a14:backgroundMark x1="93500" y1="24938" x2="96250" y2="28928"/>
                        <a14:backgroundMark x1="98500" y1="31920" x2="99250" y2="35411"/>
                        <a14:backgroundMark x1="93250" y1="24439" x2="92750" y2="21446"/>
                        <a14:backgroundMark x1="95500" y1="25686" x2="94500" y2="21696"/>
                        <a14:backgroundMark x1="95250" y1="26933" x2="93000" y2="22693"/>
                        <a14:backgroundMark x1="95250" y1="26933" x2="92750" y2="22444"/>
                        <a14:backgroundMark x1="93250" y1="23691" x2="93250" y2="23691"/>
                        <a14:backgroundMark x1="93250" y1="23192" x2="93250" y2="23192"/>
                        <a14:backgroundMark x1="92250" y1="23192" x2="92250" y2="23192"/>
                        <a14:backgroundMark x1="93000" y1="24439" x2="93000" y2="24439"/>
                        <a14:backgroundMark x1="93250" y1="23691" x2="93250" y2="23691"/>
                        <a14:backgroundMark x1="93250" y1="23940" x2="93250" y2="23940"/>
                        <a14:backgroundMark x1="93000" y1="23691" x2="93000" y2="23691"/>
                      </a14:backgroundRemoval>
                    </a14:imgEffect>
                  </a14:imgLayer>
                </a14:imgProps>
              </a:ext>
              <a:ext uri="{28A0092B-C50C-407E-A947-70E740481C1C}">
                <a14:useLocalDpi xmlns:a14="http://schemas.microsoft.com/office/drawing/2010/main" val="0"/>
              </a:ext>
            </a:extLst>
          </a:blip>
          <a:srcRect/>
          <a:stretch>
            <a:fillRect/>
          </a:stretch>
        </p:blipFill>
        <p:spPr bwMode="auto">
          <a:xfrm>
            <a:off x="40390475" y="4063438"/>
            <a:ext cx="1495201" cy="1498939"/>
          </a:xfrm>
          <a:prstGeom prst="rect">
            <a:avLst/>
          </a:prstGeom>
          <a:noFill/>
          <a:extLst>
            <a:ext uri="{909E8E84-426E-40DD-AFC4-6F175D3DCCD1}">
              <a14:hiddenFill xmlns:a14="http://schemas.microsoft.com/office/drawing/2010/main">
                <a:solidFill>
                  <a:srgbClr val="FFFFFF"/>
                </a:solidFill>
              </a14:hiddenFill>
            </a:ext>
          </a:extLst>
        </p:spPr>
      </p:pic>
      <p:sp>
        <p:nvSpPr>
          <p:cNvPr id="584" name="TextBox 583">
            <a:extLst>
              <a:ext uri="{FF2B5EF4-FFF2-40B4-BE49-F238E27FC236}">
                <a16:creationId xmlns:a16="http://schemas.microsoft.com/office/drawing/2014/main" id="{28FE8E66-806F-21BC-2C01-762B545EAD9F}"/>
              </a:ext>
            </a:extLst>
          </p:cNvPr>
          <p:cNvSpPr txBox="1"/>
          <p:nvPr/>
        </p:nvSpPr>
        <p:spPr>
          <a:xfrm>
            <a:off x="25327255" y="5655228"/>
            <a:ext cx="11137394" cy="7355860"/>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600" dirty="0"/>
              <a:t>An online forum with over fifteen million members where interpersonal conflicts are shared for judgement, which consists of choosing one of five AITA classifications and then writing a justification. </a:t>
            </a:r>
          </a:p>
          <a:p>
            <a:pPr marL="457200" indent="-457200">
              <a:spcAft>
                <a:spcPts val="1200"/>
              </a:spcAft>
              <a:buFont typeface="Arial" panose="020B0604020202020204" pitchFamily="34" charset="0"/>
              <a:buChar char="•"/>
            </a:pPr>
            <a:r>
              <a:rPr lang="en-US" sz="2600" dirty="0"/>
              <a:t>We created two datasets consisting of subreddit submissions and the classifications and justifications for the top ten comments by community score</a:t>
            </a:r>
          </a:p>
          <a:p>
            <a:pPr>
              <a:spcAft>
                <a:spcPts val="1200"/>
              </a:spcAft>
            </a:pPr>
            <a:r>
              <a:rPr lang="en-US" sz="2600" dirty="0"/>
              <a:t>              - Multiclass dataset: Contains all five possible AITA </a:t>
            </a:r>
            <a:r>
              <a:rPr lang="en-US" sz="2600" dirty="0" err="1"/>
              <a:t>classifiations</a:t>
            </a:r>
            <a:r>
              <a:rPr lang="en-US" sz="2600" dirty="0"/>
              <a:t>.</a:t>
            </a:r>
          </a:p>
          <a:p>
            <a:pPr>
              <a:spcAft>
                <a:spcPts val="1200"/>
              </a:spcAft>
            </a:pPr>
            <a:r>
              <a:rPr lang="en-US" sz="2600" dirty="0"/>
              <a:t>             - Binary dataset: Only includes the extreme classifications of NTA and YTA</a:t>
            </a:r>
            <a:r>
              <a:rPr lang="en-US" sz="2400" dirty="0"/>
              <a:t>.</a:t>
            </a:r>
          </a:p>
          <a:p>
            <a:pPr>
              <a:spcAft>
                <a:spcPts val="1200"/>
              </a:spcAft>
            </a:pPr>
            <a:endParaRPr lang="en-US" sz="500" b="1" dirty="0"/>
          </a:p>
          <a:p>
            <a:pPr>
              <a:spcAft>
                <a:spcPts val="1200"/>
              </a:spcAft>
            </a:pPr>
            <a:r>
              <a:rPr lang="en-US" sz="3200" b="1" dirty="0"/>
              <a:t>By finetuning Flan-T5-XXL and Llama-2-13B-Chat on these datasets, we evaluated their ability to learn to solve real-world interpersonal conflicts while also assessing their robustness against adopting the generation of toxic language.</a:t>
            </a:r>
          </a:p>
          <a:p>
            <a:pPr marL="457200" indent="-457200">
              <a:buFont typeface="Arial" panose="020B0604020202020204" pitchFamily="34" charset="0"/>
              <a:buChar char="•"/>
            </a:pPr>
            <a:endParaRPr lang="en-US" dirty="0"/>
          </a:p>
        </p:txBody>
      </p:sp>
      <p:pic>
        <p:nvPicPr>
          <p:cNvPr id="591" name="Picture 590">
            <a:extLst>
              <a:ext uri="{FF2B5EF4-FFF2-40B4-BE49-F238E27FC236}">
                <a16:creationId xmlns:a16="http://schemas.microsoft.com/office/drawing/2014/main" id="{9FA78284-784A-9F95-5D33-93E2CB9E4E6C}"/>
              </a:ext>
            </a:extLst>
          </p:cNvPr>
          <p:cNvPicPr>
            <a:picLocks noChangeAspect="1"/>
          </p:cNvPicPr>
          <p:nvPr/>
        </p:nvPicPr>
        <p:blipFill>
          <a:blip r:embed="rId15"/>
          <a:stretch>
            <a:fillRect/>
          </a:stretch>
        </p:blipFill>
        <p:spPr>
          <a:xfrm>
            <a:off x="36804646" y="6782324"/>
            <a:ext cx="6884888" cy="1857828"/>
          </a:xfrm>
          <a:prstGeom prst="rect">
            <a:avLst/>
          </a:prstGeom>
        </p:spPr>
      </p:pic>
      <p:pic>
        <p:nvPicPr>
          <p:cNvPr id="604" name="Picture 603">
            <a:extLst>
              <a:ext uri="{FF2B5EF4-FFF2-40B4-BE49-F238E27FC236}">
                <a16:creationId xmlns:a16="http://schemas.microsoft.com/office/drawing/2014/main" id="{8B11969E-BB6C-6E44-53E3-E95D3DC5B13B}"/>
              </a:ext>
            </a:extLst>
          </p:cNvPr>
          <p:cNvPicPr>
            <a:picLocks noChangeAspect="1"/>
          </p:cNvPicPr>
          <p:nvPr/>
        </p:nvPicPr>
        <p:blipFill>
          <a:blip r:embed="rId16"/>
          <a:stretch>
            <a:fillRect/>
          </a:stretch>
        </p:blipFill>
        <p:spPr>
          <a:xfrm>
            <a:off x="39976337" y="11107353"/>
            <a:ext cx="3625991" cy="3120781"/>
          </a:xfrm>
          <a:prstGeom prst="rect">
            <a:avLst/>
          </a:prstGeom>
        </p:spPr>
      </p:pic>
      <p:pic>
        <p:nvPicPr>
          <p:cNvPr id="606" name="Picture 605">
            <a:extLst>
              <a:ext uri="{FF2B5EF4-FFF2-40B4-BE49-F238E27FC236}">
                <a16:creationId xmlns:a16="http://schemas.microsoft.com/office/drawing/2014/main" id="{0B05F670-DF9A-7A00-9882-95145DF6363F}"/>
              </a:ext>
            </a:extLst>
          </p:cNvPr>
          <p:cNvPicPr>
            <a:picLocks noChangeAspect="1"/>
          </p:cNvPicPr>
          <p:nvPr/>
        </p:nvPicPr>
        <p:blipFill>
          <a:blip r:embed="rId17"/>
          <a:stretch>
            <a:fillRect/>
          </a:stretch>
        </p:blipFill>
        <p:spPr>
          <a:xfrm>
            <a:off x="36106493" y="11129176"/>
            <a:ext cx="3625991" cy="3098958"/>
          </a:xfrm>
          <a:prstGeom prst="rect">
            <a:avLst/>
          </a:prstGeom>
        </p:spPr>
      </p:pic>
      <p:pic>
        <p:nvPicPr>
          <p:cNvPr id="617" name="Picture 616">
            <a:extLst>
              <a:ext uri="{FF2B5EF4-FFF2-40B4-BE49-F238E27FC236}">
                <a16:creationId xmlns:a16="http://schemas.microsoft.com/office/drawing/2014/main" id="{0CB6E895-FE15-FAF1-CDCA-179157EE9D33}"/>
              </a:ext>
            </a:extLst>
          </p:cNvPr>
          <p:cNvPicPr>
            <a:picLocks noChangeAspect="1"/>
          </p:cNvPicPr>
          <p:nvPr/>
        </p:nvPicPr>
        <p:blipFill rotWithShape="1">
          <a:blip r:embed="rId18"/>
          <a:srcRect l="3726" t="6605" r="1653" b="4471"/>
          <a:stretch/>
        </p:blipFill>
        <p:spPr>
          <a:xfrm>
            <a:off x="35949015" y="18367096"/>
            <a:ext cx="7673712" cy="2207579"/>
          </a:xfrm>
          <a:prstGeom prst="rect">
            <a:avLst/>
          </a:prstGeom>
        </p:spPr>
      </p:pic>
      <p:sp>
        <p:nvSpPr>
          <p:cNvPr id="618" name="TextBox 617">
            <a:extLst>
              <a:ext uri="{FF2B5EF4-FFF2-40B4-BE49-F238E27FC236}">
                <a16:creationId xmlns:a16="http://schemas.microsoft.com/office/drawing/2014/main" id="{DF4B2C0F-4E6E-9014-6D61-BF34BF46A43A}"/>
              </a:ext>
            </a:extLst>
          </p:cNvPr>
          <p:cNvSpPr txBox="1"/>
          <p:nvPr/>
        </p:nvSpPr>
        <p:spPr>
          <a:xfrm>
            <a:off x="35883292" y="20763718"/>
            <a:ext cx="7770509" cy="2062103"/>
          </a:xfrm>
          <a:prstGeom prst="rect">
            <a:avLst/>
          </a:prstGeom>
          <a:noFill/>
        </p:spPr>
        <p:txBody>
          <a:bodyPr wrap="square" rtlCol="0">
            <a:spAutoFit/>
          </a:bodyPr>
          <a:lstStyle/>
          <a:p>
            <a:pPr algn="ctr"/>
            <a:r>
              <a:rPr lang="en-US" sz="3200" i="1" dirty="0"/>
              <a:t>A </a:t>
            </a:r>
            <a:r>
              <a:rPr lang="en-US" sz="3200" i="1" dirty="0" err="1"/>
              <a:t>Krippendorff’s</a:t>
            </a:r>
            <a:r>
              <a:rPr lang="en-US" sz="3200" i="1" dirty="0"/>
              <a:t> alpha of less than 0.8 indicates </a:t>
            </a:r>
            <a:r>
              <a:rPr lang="en-US" sz="3200" b="1" i="1" dirty="0"/>
              <a:t>statistically significant disagreement </a:t>
            </a:r>
            <a:r>
              <a:rPr lang="en-US" sz="3200" i="1" dirty="0"/>
              <a:t>between the AITA classifications by commenters [1] </a:t>
            </a:r>
          </a:p>
        </p:txBody>
      </p:sp>
      <p:sp>
        <p:nvSpPr>
          <p:cNvPr id="619" name="TextBox 618">
            <a:extLst>
              <a:ext uri="{FF2B5EF4-FFF2-40B4-BE49-F238E27FC236}">
                <a16:creationId xmlns:a16="http://schemas.microsoft.com/office/drawing/2014/main" id="{5D575005-FE9A-1B81-856D-A7EE08A96F83}"/>
              </a:ext>
            </a:extLst>
          </p:cNvPr>
          <p:cNvSpPr txBox="1"/>
          <p:nvPr/>
        </p:nvSpPr>
        <p:spPr>
          <a:xfrm>
            <a:off x="36003285" y="9515363"/>
            <a:ext cx="7946104" cy="1200329"/>
          </a:xfrm>
          <a:prstGeom prst="rect">
            <a:avLst/>
          </a:prstGeom>
          <a:noFill/>
        </p:spPr>
        <p:txBody>
          <a:bodyPr wrap="square" rtlCol="0">
            <a:spAutoFit/>
          </a:bodyPr>
          <a:lstStyle/>
          <a:p>
            <a:pPr algn="ctr"/>
            <a:r>
              <a:rPr lang="en-US" sz="3600" u="sng" dirty="0"/>
              <a:t>Toxicity Rates of Top Comments using </a:t>
            </a:r>
            <a:r>
              <a:rPr lang="en-US" sz="3600" u="sng" dirty="0" err="1"/>
              <a:t>ConfliBERT</a:t>
            </a:r>
            <a:r>
              <a:rPr lang="en-US" sz="3600" u="sng" dirty="0"/>
              <a:t> Finetuned on </a:t>
            </a:r>
            <a:r>
              <a:rPr lang="en-US" sz="3600" u="sng" dirty="0" err="1"/>
              <a:t>Toxigen</a:t>
            </a:r>
            <a:r>
              <a:rPr lang="en-US" sz="3600" u="sng" dirty="0"/>
              <a:t> dataset</a:t>
            </a:r>
            <a:endParaRPr lang="en-US" sz="3600" dirty="0"/>
          </a:p>
        </p:txBody>
      </p:sp>
      <p:cxnSp>
        <p:nvCxnSpPr>
          <p:cNvPr id="621" name="Straight Arrow Connector 620">
            <a:extLst>
              <a:ext uri="{FF2B5EF4-FFF2-40B4-BE49-F238E27FC236}">
                <a16:creationId xmlns:a16="http://schemas.microsoft.com/office/drawing/2014/main" id="{DB38B291-3069-89AA-4340-80FDE878E7BF}"/>
              </a:ext>
            </a:extLst>
          </p:cNvPr>
          <p:cNvCxnSpPr>
            <a:cxnSpLocks/>
          </p:cNvCxnSpPr>
          <p:nvPr/>
        </p:nvCxnSpPr>
        <p:spPr>
          <a:xfrm flipH="1">
            <a:off x="23687360" y="10744138"/>
            <a:ext cx="1178850" cy="0"/>
          </a:xfrm>
          <a:prstGeom prst="straightConnector1">
            <a:avLst/>
          </a:prstGeom>
          <a:ln w="19050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625" name="Picture 624">
            <a:extLst>
              <a:ext uri="{FF2B5EF4-FFF2-40B4-BE49-F238E27FC236}">
                <a16:creationId xmlns:a16="http://schemas.microsoft.com/office/drawing/2014/main" id="{A9A0A612-EC5E-7605-EFE4-3113AF8275E0}"/>
              </a:ext>
            </a:extLst>
          </p:cNvPr>
          <p:cNvPicPr>
            <a:picLocks noChangeAspect="1"/>
          </p:cNvPicPr>
          <p:nvPr/>
        </p:nvPicPr>
        <p:blipFill>
          <a:blip r:embed="rId19"/>
          <a:stretch>
            <a:fillRect/>
          </a:stretch>
        </p:blipFill>
        <p:spPr>
          <a:xfrm>
            <a:off x="25221728" y="11544421"/>
            <a:ext cx="10587231" cy="2096166"/>
          </a:xfrm>
          <a:prstGeom prst="rect">
            <a:avLst/>
          </a:prstGeom>
        </p:spPr>
      </p:pic>
      <p:sp>
        <p:nvSpPr>
          <p:cNvPr id="627" name="TextBox 626">
            <a:extLst>
              <a:ext uri="{FF2B5EF4-FFF2-40B4-BE49-F238E27FC236}">
                <a16:creationId xmlns:a16="http://schemas.microsoft.com/office/drawing/2014/main" id="{B98C6A93-9E9B-1498-1E18-5B21AF4018E0}"/>
              </a:ext>
            </a:extLst>
          </p:cNvPr>
          <p:cNvSpPr txBox="1"/>
          <p:nvPr/>
        </p:nvSpPr>
        <p:spPr>
          <a:xfrm>
            <a:off x="35808959" y="16984355"/>
            <a:ext cx="8054147" cy="1200329"/>
          </a:xfrm>
          <a:prstGeom prst="rect">
            <a:avLst/>
          </a:prstGeom>
          <a:noFill/>
        </p:spPr>
        <p:txBody>
          <a:bodyPr wrap="square">
            <a:spAutoFit/>
          </a:bodyPr>
          <a:lstStyle/>
          <a:p>
            <a:pPr algn="ctr"/>
            <a:r>
              <a:rPr lang="en-US" sz="3600" u="sng" dirty="0"/>
              <a:t>Comment Agreement Analysis </a:t>
            </a:r>
          </a:p>
          <a:p>
            <a:pPr algn="ctr"/>
            <a:r>
              <a:rPr lang="en-US" sz="3600" u="sng" dirty="0"/>
              <a:t>Using </a:t>
            </a:r>
            <a:r>
              <a:rPr lang="en-US" sz="3600" u="sng" dirty="0" err="1"/>
              <a:t>Krippendorff’s</a:t>
            </a:r>
            <a:r>
              <a:rPr lang="en-US" sz="3600" u="sng" dirty="0"/>
              <a:t> Alpha</a:t>
            </a:r>
            <a:endParaRPr lang="en-US" sz="3600" dirty="0"/>
          </a:p>
        </p:txBody>
      </p:sp>
      <p:pic>
        <p:nvPicPr>
          <p:cNvPr id="638" name="Picture 637">
            <a:extLst>
              <a:ext uri="{FF2B5EF4-FFF2-40B4-BE49-F238E27FC236}">
                <a16:creationId xmlns:a16="http://schemas.microsoft.com/office/drawing/2014/main" id="{CAD5B70D-6AC2-8E7C-19AA-545166699754}"/>
              </a:ext>
            </a:extLst>
          </p:cNvPr>
          <p:cNvPicPr>
            <a:picLocks noChangeAspect="1"/>
          </p:cNvPicPr>
          <p:nvPr/>
        </p:nvPicPr>
        <p:blipFill>
          <a:blip r:embed="rId20"/>
          <a:stretch>
            <a:fillRect/>
          </a:stretch>
        </p:blipFill>
        <p:spPr>
          <a:xfrm>
            <a:off x="330848" y="29351154"/>
            <a:ext cx="3706629" cy="3200400"/>
          </a:xfrm>
          <a:prstGeom prst="rect">
            <a:avLst/>
          </a:prstGeom>
        </p:spPr>
      </p:pic>
      <p:sp>
        <p:nvSpPr>
          <p:cNvPr id="128" name="TextBox 127">
            <a:extLst>
              <a:ext uri="{FF2B5EF4-FFF2-40B4-BE49-F238E27FC236}">
                <a16:creationId xmlns:a16="http://schemas.microsoft.com/office/drawing/2014/main" id="{75D8069B-9A7E-2055-1E65-8582067D2F3F}"/>
              </a:ext>
            </a:extLst>
          </p:cNvPr>
          <p:cNvSpPr txBox="1"/>
          <p:nvPr/>
        </p:nvSpPr>
        <p:spPr>
          <a:xfrm>
            <a:off x="5845785" y="24674523"/>
            <a:ext cx="7900151" cy="1015663"/>
          </a:xfrm>
          <a:prstGeom prst="rect">
            <a:avLst/>
          </a:prstGeom>
          <a:noFill/>
        </p:spPr>
        <p:txBody>
          <a:bodyPr wrap="square" rtlCol="0">
            <a:spAutoFit/>
          </a:bodyPr>
          <a:lstStyle/>
          <a:p>
            <a:pPr algn="ctr"/>
            <a:r>
              <a:rPr lang="en-US" sz="6000" b="1" u="sng" dirty="0"/>
              <a:t>AITA Multiclass Results</a:t>
            </a:r>
          </a:p>
        </p:txBody>
      </p:sp>
      <p:pic>
        <p:nvPicPr>
          <p:cNvPr id="130" name="Picture 129">
            <a:extLst>
              <a:ext uri="{FF2B5EF4-FFF2-40B4-BE49-F238E27FC236}">
                <a16:creationId xmlns:a16="http://schemas.microsoft.com/office/drawing/2014/main" id="{5A444242-3F2C-2F42-4FF1-A1246AB98E5A}"/>
              </a:ext>
            </a:extLst>
          </p:cNvPr>
          <p:cNvPicPr>
            <a:picLocks noChangeAspect="1"/>
          </p:cNvPicPr>
          <p:nvPr/>
        </p:nvPicPr>
        <p:blipFill>
          <a:blip r:embed="rId21"/>
          <a:stretch>
            <a:fillRect/>
          </a:stretch>
        </p:blipFill>
        <p:spPr>
          <a:xfrm>
            <a:off x="5444112" y="29365726"/>
            <a:ext cx="3448818" cy="3200400"/>
          </a:xfrm>
          <a:prstGeom prst="rect">
            <a:avLst/>
          </a:prstGeom>
        </p:spPr>
      </p:pic>
      <p:pic>
        <p:nvPicPr>
          <p:cNvPr id="134" name="Picture 133">
            <a:extLst>
              <a:ext uri="{FF2B5EF4-FFF2-40B4-BE49-F238E27FC236}">
                <a16:creationId xmlns:a16="http://schemas.microsoft.com/office/drawing/2014/main" id="{9A7B30CF-7C07-1148-C8BD-9898B0E426CE}"/>
              </a:ext>
            </a:extLst>
          </p:cNvPr>
          <p:cNvPicPr>
            <a:picLocks noChangeAspect="1"/>
          </p:cNvPicPr>
          <p:nvPr/>
        </p:nvPicPr>
        <p:blipFill rotWithShape="1">
          <a:blip r:embed="rId22"/>
          <a:srcRect t="6581"/>
          <a:stretch/>
        </p:blipFill>
        <p:spPr>
          <a:xfrm>
            <a:off x="429027" y="26976915"/>
            <a:ext cx="8463904" cy="1830729"/>
          </a:xfrm>
          <a:prstGeom prst="rect">
            <a:avLst/>
          </a:prstGeom>
        </p:spPr>
      </p:pic>
      <p:pic>
        <p:nvPicPr>
          <p:cNvPr id="139" name="Picture 138">
            <a:extLst>
              <a:ext uri="{FF2B5EF4-FFF2-40B4-BE49-F238E27FC236}">
                <a16:creationId xmlns:a16="http://schemas.microsoft.com/office/drawing/2014/main" id="{75254A1A-C772-DDE7-419F-444FAE66EFAB}"/>
              </a:ext>
            </a:extLst>
          </p:cNvPr>
          <p:cNvPicPr>
            <a:picLocks noChangeAspect="1"/>
          </p:cNvPicPr>
          <p:nvPr/>
        </p:nvPicPr>
        <p:blipFill rotWithShape="1">
          <a:blip r:embed="rId23"/>
          <a:srcRect t="8457"/>
          <a:stretch/>
        </p:blipFill>
        <p:spPr>
          <a:xfrm>
            <a:off x="9795861" y="26989049"/>
            <a:ext cx="8793571" cy="1830729"/>
          </a:xfrm>
          <a:prstGeom prst="rect">
            <a:avLst/>
          </a:prstGeom>
        </p:spPr>
      </p:pic>
      <p:pic>
        <p:nvPicPr>
          <p:cNvPr id="143" name="Picture 142">
            <a:extLst>
              <a:ext uri="{FF2B5EF4-FFF2-40B4-BE49-F238E27FC236}">
                <a16:creationId xmlns:a16="http://schemas.microsoft.com/office/drawing/2014/main" id="{B912F2DF-6FF4-A6A2-0524-AF8C69D82EAE}"/>
              </a:ext>
            </a:extLst>
          </p:cNvPr>
          <p:cNvPicPr>
            <a:picLocks noChangeAspect="1"/>
          </p:cNvPicPr>
          <p:nvPr/>
        </p:nvPicPr>
        <p:blipFill>
          <a:blip r:embed="rId24"/>
          <a:stretch>
            <a:fillRect/>
          </a:stretch>
        </p:blipFill>
        <p:spPr>
          <a:xfrm>
            <a:off x="9795861" y="29365726"/>
            <a:ext cx="3640150" cy="3200400"/>
          </a:xfrm>
          <a:prstGeom prst="rect">
            <a:avLst/>
          </a:prstGeom>
        </p:spPr>
      </p:pic>
      <p:pic>
        <p:nvPicPr>
          <p:cNvPr id="145" name="Picture 144">
            <a:extLst>
              <a:ext uri="{FF2B5EF4-FFF2-40B4-BE49-F238E27FC236}">
                <a16:creationId xmlns:a16="http://schemas.microsoft.com/office/drawing/2014/main" id="{C24E22E4-AEC1-298C-5683-24945BAF7FAC}"/>
              </a:ext>
            </a:extLst>
          </p:cNvPr>
          <p:cNvPicPr>
            <a:picLocks noChangeAspect="1"/>
          </p:cNvPicPr>
          <p:nvPr/>
        </p:nvPicPr>
        <p:blipFill>
          <a:blip r:embed="rId25"/>
          <a:stretch>
            <a:fillRect/>
          </a:stretch>
        </p:blipFill>
        <p:spPr>
          <a:xfrm>
            <a:off x="14880250" y="29365726"/>
            <a:ext cx="3709182" cy="3200400"/>
          </a:xfrm>
          <a:prstGeom prst="rect">
            <a:avLst/>
          </a:prstGeom>
        </p:spPr>
      </p:pic>
      <p:cxnSp>
        <p:nvCxnSpPr>
          <p:cNvPr id="146" name="Straight Connector 145">
            <a:extLst>
              <a:ext uri="{FF2B5EF4-FFF2-40B4-BE49-F238E27FC236}">
                <a16:creationId xmlns:a16="http://schemas.microsoft.com/office/drawing/2014/main" id="{86405643-77F7-17D5-8026-5A154AC164E2}"/>
              </a:ext>
            </a:extLst>
          </p:cNvPr>
          <p:cNvCxnSpPr>
            <a:cxnSpLocks/>
          </p:cNvCxnSpPr>
          <p:nvPr/>
        </p:nvCxnSpPr>
        <p:spPr>
          <a:xfrm>
            <a:off x="9375267" y="25886440"/>
            <a:ext cx="0" cy="6794458"/>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48" name="TextBox 147">
            <a:extLst>
              <a:ext uri="{FF2B5EF4-FFF2-40B4-BE49-F238E27FC236}">
                <a16:creationId xmlns:a16="http://schemas.microsoft.com/office/drawing/2014/main" id="{D7622EB3-A371-8854-6079-811557FD958F}"/>
              </a:ext>
            </a:extLst>
          </p:cNvPr>
          <p:cNvSpPr txBox="1"/>
          <p:nvPr/>
        </p:nvSpPr>
        <p:spPr>
          <a:xfrm>
            <a:off x="1855380" y="26033065"/>
            <a:ext cx="5461571" cy="923330"/>
          </a:xfrm>
          <a:prstGeom prst="rect">
            <a:avLst/>
          </a:prstGeom>
          <a:noFill/>
        </p:spPr>
        <p:txBody>
          <a:bodyPr wrap="square" rtlCol="0">
            <a:spAutoFit/>
          </a:bodyPr>
          <a:lstStyle/>
          <a:p>
            <a:pPr algn="ctr"/>
            <a:r>
              <a:rPr lang="en-US" sz="5400" b="1" dirty="0"/>
              <a:t>Flan-T5 XXL</a:t>
            </a:r>
          </a:p>
        </p:txBody>
      </p:sp>
      <p:sp>
        <p:nvSpPr>
          <p:cNvPr id="149" name="TextBox 148">
            <a:extLst>
              <a:ext uri="{FF2B5EF4-FFF2-40B4-BE49-F238E27FC236}">
                <a16:creationId xmlns:a16="http://schemas.microsoft.com/office/drawing/2014/main" id="{63EDE3A6-3943-EE4A-F6E5-4A0E175ED49E}"/>
              </a:ext>
            </a:extLst>
          </p:cNvPr>
          <p:cNvSpPr txBox="1"/>
          <p:nvPr/>
        </p:nvSpPr>
        <p:spPr>
          <a:xfrm>
            <a:off x="12127715" y="25946367"/>
            <a:ext cx="5461571" cy="923330"/>
          </a:xfrm>
          <a:prstGeom prst="rect">
            <a:avLst/>
          </a:prstGeom>
          <a:noFill/>
        </p:spPr>
        <p:txBody>
          <a:bodyPr wrap="square" rtlCol="0">
            <a:spAutoFit/>
          </a:bodyPr>
          <a:lstStyle/>
          <a:p>
            <a:pPr algn="ctr"/>
            <a:r>
              <a:rPr lang="en-US" sz="5400" b="1" dirty="0"/>
              <a:t>Llama-2-13B-Chat</a:t>
            </a:r>
          </a:p>
        </p:txBody>
      </p:sp>
      <p:sp>
        <p:nvSpPr>
          <p:cNvPr id="155" name="TextBox 154">
            <a:extLst>
              <a:ext uri="{FF2B5EF4-FFF2-40B4-BE49-F238E27FC236}">
                <a16:creationId xmlns:a16="http://schemas.microsoft.com/office/drawing/2014/main" id="{BFC50697-8C72-9833-C1F8-9553DDCCE9B1}"/>
              </a:ext>
            </a:extLst>
          </p:cNvPr>
          <p:cNvSpPr txBox="1"/>
          <p:nvPr/>
        </p:nvSpPr>
        <p:spPr>
          <a:xfrm>
            <a:off x="29988904" y="24391324"/>
            <a:ext cx="7770508" cy="1015663"/>
          </a:xfrm>
          <a:prstGeom prst="rect">
            <a:avLst/>
          </a:prstGeom>
          <a:noFill/>
        </p:spPr>
        <p:txBody>
          <a:bodyPr wrap="square" rtlCol="0">
            <a:spAutoFit/>
          </a:bodyPr>
          <a:lstStyle/>
          <a:p>
            <a:pPr algn="ctr"/>
            <a:r>
              <a:rPr lang="en-US" sz="6000" b="1" u="sng" dirty="0"/>
              <a:t>AITA Binary Results</a:t>
            </a:r>
          </a:p>
        </p:txBody>
      </p:sp>
      <p:cxnSp>
        <p:nvCxnSpPr>
          <p:cNvPr id="158" name="Straight Arrow Connector 157">
            <a:extLst>
              <a:ext uri="{FF2B5EF4-FFF2-40B4-BE49-F238E27FC236}">
                <a16:creationId xmlns:a16="http://schemas.microsoft.com/office/drawing/2014/main" id="{2D541260-6F5F-861C-C793-B3A1B7783ACD}"/>
              </a:ext>
            </a:extLst>
          </p:cNvPr>
          <p:cNvCxnSpPr>
            <a:cxnSpLocks/>
          </p:cNvCxnSpPr>
          <p:nvPr/>
        </p:nvCxnSpPr>
        <p:spPr>
          <a:xfrm flipV="1">
            <a:off x="38835650" y="30874081"/>
            <a:ext cx="786454" cy="9788"/>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2" name="Straight Connector 161">
            <a:extLst>
              <a:ext uri="{FF2B5EF4-FFF2-40B4-BE49-F238E27FC236}">
                <a16:creationId xmlns:a16="http://schemas.microsoft.com/office/drawing/2014/main" id="{80971B50-FA69-19F1-AC96-52094847D576}"/>
              </a:ext>
            </a:extLst>
          </p:cNvPr>
          <p:cNvCxnSpPr>
            <a:cxnSpLocks/>
          </p:cNvCxnSpPr>
          <p:nvPr/>
        </p:nvCxnSpPr>
        <p:spPr>
          <a:xfrm>
            <a:off x="34478727" y="25738741"/>
            <a:ext cx="0" cy="685448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4EA0C3F5-CC74-CBA9-072A-4F8A63E1F3D1}"/>
              </a:ext>
            </a:extLst>
          </p:cNvPr>
          <p:cNvSpPr txBox="1"/>
          <p:nvPr/>
        </p:nvSpPr>
        <p:spPr>
          <a:xfrm>
            <a:off x="26958839" y="25806857"/>
            <a:ext cx="5461571" cy="923330"/>
          </a:xfrm>
          <a:prstGeom prst="rect">
            <a:avLst/>
          </a:prstGeom>
          <a:noFill/>
        </p:spPr>
        <p:txBody>
          <a:bodyPr wrap="square" rtlCol="0">
            <a:spAutoFit/>
          </a:bodyPr>
          <a:lstStyle/>
          <a:p>
            <a:pPr algn="ctr"/>
            <a:r>
              <a:rPr lang="en-US" sz="5400" b="1" dirty="0"/>
              <a:t>Flan-T5 XXL</a:t>
            </a:r>
          </a:p>
        </p:txBody>
      </p:sp>
      <p:sp>
        <p:nvSpPr>
          <p:cNvPr id="164" name="TextBox 163">
            <a:extLst>
              <a:ext uri="{FF2B5EF4-FFF2-40B4-BE49-F238E27FC236}">
                <a16:creationId xmlns:a16="http://schemas.microsoft.com/office/drawing/2014/main" id="{FE218F02-155A-0888-4AF5-22410C1B8BEA}"/>
              </a:ext>
            </a:extLst>
          </p:cNvPr>
          <p:cNvSpPr txBox="1"/>
          <p:nvPr/>
        </p:nvSpPr>
        <p:spPr>
          <a:xfrm>
            <a:off x="36153650" y="25746036"/>
            <a:ext cx="5461571" cy="923330"/>
          </a:xfrm>
          <a:prstGeom prst="rect">
            <a:avLst/>
          </a:prstGeom>
          <a:noFill/>
        </p:spPr>
        <p:txBody>
          <a:bodyPr wrap="square" rtlCol="0">
            <a:spAutoFit/>
          </a:bodyPr>
          <a:lstStyle/>
          <a:p>
            <a:pPr algn="ctr"/>
            <a:r>
              <a:rPr lang="en-US" sz="5400" b="1" dirty="0"/>
              <a:t>Llama-2-13B-Chat</a:t>
            </a:r>
          </a:p>
        </p:txBody>
      </p:sp>
      <p:pic>
        <p:nvPicPr>
          <p:cNvPr id="174" name="Picture 173">
            <a:extLst>
              <a:ext uri="{FF2B5EF4-FFF2-40B4-BE49-F238E27FC236}">
                <a16:creationId xmlns:a16="http://schemas.microsoft.com/office/drawing/2014/main" id="{A01E6AD2-FAB2-7D32-70E2-0DE3F5AB3EAA}"/>
              </a:ext>
            </a:extLst>
          </p:cNvPr>
          <p:cNvPicPr>
            <a:picLocks noChangeAspect="1"/>
          </p:cNvPicPr>
          <p:nvPr/>
        </p:nvPicPr>
        <p:blipFill>
          <a:blip r:embed="rId26"/>
          <a:stretch>
            <a:fillRect/>
          </a:stretch>
        </p:blipFill>
        <p:spPr>
          <a:xfrm>
            <a:off x="25327255" y="26720479"/>
            <a:ext cx="8910896" cy="1830728"/>
          </a:xfrm>
          <a:prstGeom prst="rect">
            <a:avLst/>
          </a:prstGeom>
        </p:spPr>
      </p:pic>
      <p:pic>
        <p:nvPicPr>
          <p:cNvPr id="178" name="Picture 177">
            <a:extLst>
              <a:ext uri="{FF2B5EF4-FFF2-40B4-BE49-F238E27FC236}">
                <a16:creationId xmlns:a16="http://schemas.microsoft.com/office/drawing/2014/main" id="{529C550C-4E4C-0EFE-B2AB-4BDDBFCCB47A}"/>
              </a:ext>
            </a:extLst>
          </p:cNvPr>
          <p:cNvPicPr>
            <a:picLocks noChangeAspect="1"/>
          </p:cNvPicPr>
          <p:nvPr/>
        </p:nvPicPr>
        <p:blipFill>
          <a:blip r:embed="rId27"/>
          <a:stretch>
            <a:fillRect/>
          </a:stretch>
        </p:blipFill>
        <p:spPr>
          <a:xfrm>
            <a:off x="25335785" y="29256199"/>
            <a:ext cx="3842214" cy="3200400"/>
          </a:xfrm>
          <a:prstGeom prst="rect">
            <a:avLst/>
          </a:prstGeom>
        </p:spPr>
      </p:pic>
      <p:pic>
        <p:nvPicPr>
          <p:cNvPr id="181" name="Picture 180">
            <a:extLst>
              <a:ext uri="{FF2B5EF4-FFF2-40B4-BE49-F238E27FC236}">
                <a16:creationId xmlns:a16="http://schemas.microsoft.com/office/drawing/2014/main" id="{D1C2393A-9687-86E4-D7F1-BE3D8BE82984}"/>
              </a:ext>
            </a:extLst>
          </p:cNvPr>
          <p:cNvPicPr>
            <a:picLocks noChangeAspect="1"/>
          </p:cNvPicPr>
          <p:nvPr/>
        </p:nvPicPr>
        <p:blipFill>
          <a:blip r:embed="rId28"/>
          <a:stretch>
            <a:fillRect/>
          </a:stretch>
        </p:blipFill>
        <p:spPr>
          <a:xfrm>
            <a:off x="30201252" y="29273881"/>
            <a:ext cx="3847289" cy="3200400"/>
          </a:xfrm>
          <a:prstGeom prst="rect">
            <a:avLst/>
          </a:prstGeom>
        </p:spPr>
      </p:pic>
      <p:pic>
        <p:nvPicPr>
          <p:cNvPr id="183" name="Picture 182">
            <a:extLst>
              <a:ext uri="{FF2B5EF4-FFF2-40B4-BE49-F238E27FC236}">
                <a16:creationId xmlns:a16="http://schemas.microsoft.com/office/drawing/2014/main" id="{0850D864-27E8-E8B9-49BF-674D76150F91}"/>
              </a:ext>
            </a:extLst>
          </p:cNvPr>
          <p:cNvPicPr>
            <a:picLocks noChangeAspect="1"/>
          </p:cNvPicPr>
          <p:nvPr/>
        </p:nvPicPr>
        <p:blipFill>
          <a:blip r:embed="rId29"/>
          <a:stretch>
            <a:fillRect/>
          </a:stretch>
        </p:blipFill>
        <p:spPr>
          <a:xfrm>
            <a:off x="34769997" y="26686743"/>
            <a:ext cx="8852730" cy="1830727"/>
          </a:xfrm>
          <a:prstGeom prst="rect">
            <a:avLst/>
          </a:prstGeom>
        </p:spPr>
      </p:pic>
      <p:pic>
        <p:nvPicPr>
          <p:cNvPr id="185" name="Picture 184">
            <a:extLst>
              <a:ext uri="{FF2B5EF4-FFF2-40B4-BE49-F238E27FC236}">
                <a16:creationId xmlns:a16="http://schemas.microsoft.com/office/drawing/2014/main" id="{201D0D01-2E98-9C3E-D157-FE5C16362F77}"/>
              </a:ext>
            </a:extLst>
          </p:cNvPr>
          <p:cNvPicPr>
            <a:picLocks noChangeAspect="1"/>
          </p:cNvPicPr>
          <p:nvPr/>
        </p:nvPicPr>
        <p:blipFill>
          <a:blip r:embed="rId30"/>
          <a:stretch>
            <a:fillRect/>
          </a:stretch>
        </p:blipFill>
        <p:spPr>
          <a:xfrm>
            <a:off x="34743847" y="29283669"/>
            <a:ext cx="3795623" cy="3200400"/>
          </a:xfrm>
          <a:prstGeom prst="rect">
            <a:avLst/>
          </a:prstGeom>
        </p:spPr>
      </p:pic>
      <p:pic>
        <p:nvPicPr>
          <p:cNvPr id="220" name="Picture 219">
            <a:extLst>
              <a:ext uri="{FF2B5EF4-FFF2-40B4-BE49-F238E27FC236}">
                <a16:creationId xmlns:a16="http://schemas.microsoft.com/office/drawing/2014/main" id="{0D31A666-6AD6-FE85-7FD5-706828D71A92}"/>
              </a:ext>
            </a:extLst>
          </p:cNvPr>
          <p:cNvPicPr>
            <a:picLocks noChangeAspect="1"/>
          </p:cNvPicPr>
          <p:nvPr/>
        </p:nvPicPr>
        <p:blipFill>
          <a:blip r:embed="rId31"/>
          <a:stretch>
            <a:fillRect/>
          </a:stretch>
        </p:blipFill>
        <p:spPr>
          <a:xfrm>
            <a:off x="39800227" y="29283669"/>
            <a:ext cx="3769171" cy="3200400"/>
          </a:xfrm>
          <a:prstGeom prst="rect">
            <a:avLst/>
          </a:prstGeom>
        </p:spPr>
      </p:pic>
      <p:cxnSp>
        <p:nvCxnSpPr>
          <p:cNvPr id="228" name="Straight Arrow Connector 227">
            <a:extLst>
              <a:ext uri="{FF2B5EF4-FFF2-40B4-BE49-F238E27FC236}">
                <a16:creationId xmlns:a16="http://schemas.microsoft.com/office/drawing/2014/main" id="{1F5745FE-23C8-8774-2BBE-FC2751EACDF0}"/>
              </a:ext>
            </a:extLst>
          </p:cNvPr>
          <p:cNvCxnSpPr>
            <a:cxnSpLocks/>
          </p:cNvCxnSpPr>
          <p:nvPr/>
        </p:nvCxnSpPr>
        <p:spPr>
          <a:xfrm flipV="1">
            <a:off x="29325306" y="30856399"/>
            <a:ext cx="784551" cy="2747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6" name="Straight Arrow Connector 245">
            <a:extLst>
              <a:ext uri="{FF2B5EF4-FFF2-40B4-BE49-F238E27FC236}">
                <a16:creationId xmlns:a16="http://schemas.microsoft.com/office/drawing/2014/main" id="{60EC3C2E-9580-4759-E183-B35DAE2070DC}"/>
              </a:ext>
            </a:extLst>
          </p:cNvPr>
          <p:cNvCxnSpPr>
            <a:cxnSpLocks/>
          </p:cNvCxnSpPr>
          <p:nvPr/>
        </p:nvCxnSpPr>
        <p:spPr>
          <a:xfrm>
            <a:off x="4395980" y="30870134"/>
            <a:ext cx="756863" cy="3947"/>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7" name="Straight Arrow Connector 246">
            <a:extLst>
              <a:ext uri="{FF2B5EF4-FFF2-40B4-BE49-F238E27FC236}">
                <a16:creationId xmlns:a16="http://schemas.microsoft.com/office/drawing/2014/main" id="{8CDE971A-032A-1964-D527-C1FDC0E5ABA0}"/>
              </a:ext>
            </a:extLst>
          </p:cNvPr>
          <p:cNvCxnSpPr>
            <a:cxnSpLocks/>
          </p:cNvCxnSpPr>
          <p:nvPr/>
        </p:nvCxnSpPr>
        <p:spPr>
          <a:xfrm flipV="1">
            <a:off x="13807467" y="30955708"/>
            <a:ext cx="757837" cy="10218"/>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0" name="Straight Connector 249">
            <a:extLst>
              <a:ext uri="{FF2B5EF4-FFF2-40B4-BE49-F238E27FC236}">
                <a16:creationId xmlns:a16="http://schemas.microsoft.com/office/drawing/2014/main" id="{E1F3F4B2-9330-3DE7-1D9B-01D35DB95087}"/>
              </a:ext>
            </a:extLst>
          </p:cNvPr>
          <p:cNvCxnSpPr>
            <a:cxnSpLocks/>
          </p:cNvCxnSpPr>
          <p:nvPr/>
        </p:nvCxnSpPr>
        <p:spPr>
          <a:xfrm flipH="1">
            <a:off x="5767374" y="24208911"/>
            <a:ext cx="3137260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68" name="TextBox 267">
            <a:extLst>
              <a:ext uri="{FF2B5EF4-FFF2-40B4-BE49-F238E27FC236}">
                <a16:creationId xmlns:a16="http://schemas.microsoft.com/office/drawing/2014/main" id="{1F9173D7-9E07-85FE-20AB-632BEA034648}"/>
              </a:ext>
            </a:extLst>
          </p:cNvPr>
          <p:cNvSpPr txBox="1"/>
          <p:nvPr/>
        </p:nvSpPr>
        <p:spPr>
          <a:xfrm>
            <a:off x="9791645" y="14022545"/>
            <a:ext cx="17320587" cy="1938992"/>
          </a:xfrm>
          <a:prstGeom prst="rect">
            <a:avLst/>
          </a:prstGeom>
          <a:noFill/>
        </p:spPr>
        <p:txBody>
          <a:bodyPr wrap="square">
            <a:spAutoFit/>
          </a:bodyPr>
          <a:lstStyle/>
          <a:p>
            <a:pPr algn="ctr"/>
            <a:r>
              <a:rPr lang="en-US" sz="6000" b="1" dirty="0">
                <a:solidFill>
                  <a:srgbClr val="FFC000"/>
                </a:solidFill>
              </a:rPr>
              <a:t>A Proposed LLM Architecture and Training Process </a:t>
            </a:r>
          </a:p>
          <a:p>
            <a:pPr algn="ctr"/>
            <a:r>
              <a:rPr lang="en-US" sz="6000" b="1" dirty="0">
                <a:solidFill>
                  <a:srgbClr val="FFC000"/>
                </a:solidFill>
              </a:rPr>
              <a:t>for Learning to Safely Resolve interpersonal Conflicts</a:t>
            </a:r>
          </a:p>
        </p:txBody>
      </p:sp>
      <p:sp>
        <p:nvSpPr>
          <p:cNvPr id="275" name="TextBox 274">
            <a:extLst>
              <a:ext uri="{FF2B5EF4-FFF2-40B4-BE49-F238E27FC236}">
                <a16:creationId xmlns:a16="http://schemas.microsoft.com/office/drawing/2014/main" id="{E9134D6F-633D-E4A4-13CB-08465E790F7B}"/>
              </a:ext>
            </a:extLst>
          </p:cNvPr>
          <p:cNvSpPr txBox="1"/>
          <p:nvPr/>
        </p:nvSpPr>
        <p:spPr>
          <a:xfrm>
            <a:off x="27325302" y="14683226"/>
            <a:ext cx="7900151" cy="9525685"/>
          </a:xfrm>
          <a:prstGeom prst="rect">
            <a:avLst/>
          </a:prstGeom>
          <a:noFill/>
        </p:spPr>
        <p:txBody>
          <a:bodyPr wrap="square" rtlCol="0">
            <a:spAutoFit/>
          </a:bodyPr>
          <a:lstStyle/>
          <a:p>
            <a:pPr algn="ctr"/>
            <a:r>
              <a:rPr lang="en-US" sz="6000" b="1" dirty="0">
                <a:solidFill>
                  <a:srgbClr val="FFC000"/>
                </a:solidFill>
              </a:rPr>
              <a:t>Key Components</a:t>
            </a:r>
          </a:p>
          <a:p>
            <a:pPr marL="457200" indent="-457200">
              <a:buFont typeface="Arial" panose="020B0604020202020204" pitchFamily="34" charset="0"/>
              <a:buChar char="•"/>
            </a:pPr>
            <a:r>
              <a:rPr lang="en-US" sz="3200" b="1" dirty="0">
                <a:solidFill>
                  <a:srgbClr val="FFC000"/>
                </a:solidFill>
              </a:rPr>
              <a:t>Usage of an encoder-decoder transformer </a:t>
            </a:r>
            <a:r>
              <a:rPr lang="en-US" sz="3200" dirty="0">
                <a:solidFill>
                  <a:srgbClr val="FFC000"/>
                </a:solidFill>
              </a:rPr>
              <a:t>like in Flan-T5 XXL, as the finetuned binary model achieved the greatest classification performance and justification quality.</a:t>
            </a:r>
          </a:p>
          <a:p>
            <a:pPr marL="457200" indent="-457200">
              <a:buFont typeface="Arial" panose="020B0604020202020204" pitchFamily="34" charset="0"/>
              <a:buChar char="•"/>
            </a:pPr>
            <a:endParaRPr lang="en-US" sz="900" dirty="0">
              <a:solidFill>
                <a:srgbClr val="FFC000"/>
              </a:solidFill>
            </a:endParaRPr>
          </a:p>
          <a:p>
            <a:pPr marL="457200" indent="-457200">
              <a:buFont typeface="Arial" panose="020B0604020202020204" pitchFamily="34" charset="0"/>
              <a:buChar char="•"/>
            </a:pPr>
            <a:r>
              <a:rPr lang="en-US" sz="3200" dirty="0">
                <a:solidFill>
                  <a:srgbClr val="FFC000"/>
                </a:solidFill>
              </a:rPr>
              <a:t>Supervised finetuning only on samples validated to </a:t>
            </a:r>
            <a:r>
              <a:rPr lang="en-US" sz="3200" b="1" dirty="0">
                <a:solidFill>
                  <a:srgbClr val="FFC000"/>
                </a:solidFill>
              </a:rPr>
              <a:t>not contain toxic language</a:t>
            </a:r>
            <a:r>
              <a:rPr lang="en-US" sz="3200" dirty="0">
                <a:solidFill>
                  <a:srgbClr val="FFC000"/>
                </a:solidFill>
              </a:rPr>
              <a:t>.</a:t>
            </a:r>
          </a:p>
          <a:p>
            <a:pPr marL="457200" indent="-457200">
              <a:buFont typeface="Arial" panose="020B0604020202020204" pitchFamily="34" charset="0"/>
              <a:buChar char="•"/>
            </a:pPr>
            <a:endParaRPr lang="en-US" sz="900" dirty="0">
              <a:solidFill>
                <a:srgbClr val="FFC000"/>
              </a:solidFill>
            </a:endParaRPr>
          </a:p>
          <a:p>
            <a:pPr marL="457200" indent="-457200">
              <a:buFont typeface="Arial" panose="020B0604020202020204" pitchFamily="34" charset="0"/>
              <a:buChar char="•"/>
            </a:pPr>
            <a:r>
              <a:rPr lang="en-US" sz="3200" dirty="0">
                <a:solidFill>
                  <a:srgbClr val="FFC000"/>
                </a:solidFill>
              </a:rPr>
              <a:t>Iteratively improving model alignment by implementing a</a:t>
            </a:r>
            <a:r>
              <a:rPr lang="en-US" sz="3200" b="1" dirty="0">
                <a:solidFill>
                  <a:srgbClr val="FFC000"/>
                </a:solidFill>
              </a:rPr>
              <a:t> Reinforcement Learning with Human Feedback </a:t>
            </a:r>
            <a:r>
              <a:rPr lang="en-US" sz="3200" dirty="0">
                <a:solidFill>
                  <a:srgbClr val="FFC000"/>
                </a:solidFill>
              </a:rPr>
              <a:t>loop</a:t>
            </a:r>
            <a:r>
              <a:rPr lang="en-US" sz="3200" b="1" dirty="0">
                <a:solidFill>
                  <a:srgbClr val="FFC000"/>
                </a:solidFill>
              </a:rPr>
              <a:t> </a:t>
            </a:r>
            <a:r>
              <a:rPr lang="en-US" sz="3200" dirty="0">
                <a:solidFill>
                  <a:srgbClr val="FFC000"/>
                </a:solidFill>
              </a:rPr>
              <a:t>that utilizes rewards models for safety, justification quality, and classification accuracy.  This reinforces the idea that any AI tool that will be successfully used in sensitive contexts such as therapy will </a:t>
            </a:r>
            <a:r>
              <a:rPr lang="en-US" sz="3200" b="1" dirty="0">
                <a:solidFill>
                  <a:srgbClr val="FFC000"/>
                </a:solidFill>
              </a:rPr>
              <a:t>require close supervision by humans</a:t>
            </a:r>
            <a:r>
              <a:rPr lang="en-US" sz="3200" dirty="0">
                <a:solidFill>
                  <a:srgbClr val="FFC000"/>
                </a:solidFill>
              </a:rPr>
              <a:t> to ensure it doesn’t deviate towards dangerous behavior.</a:t>
            </a:r>
            <a:endParaRPr lang="en-US" sz="2000" dirty="0">
              <a:solidFill>
                <a:srgbClr val="FFC000"/>
              </a:solidFill>
            </a:endParaRPr>
          </a:p>
        </p:txBody>
      </p:sp>
      <p:cxnSp>
        <p:nvCxnSpPr>
          <p:cNvPr id="276" name="Straight Arrow Connector 275">
            <a:extLst>
              <a:ext uri="{FF2B5EF4-FFF2-40B4-BE49-F238E27FC236}">
                <a16:creationId xmlns:a16="http://schemas.microsoft.com/office/drawing/2014/main" id="{17D8F571-0F63-74D3-5D64-BDE458E3C754}"/>
              </a:ext>
            </a:extLst>
          </p:cNvPr>
          <p:cNvCxnSpPr>
            <a:cxnSpLocks/>
          </p:cNvCxnSpPr>
          <p:nvPr/>
        </p:nvCxnSpPr>
        <p:spPr>
          <a:xfrm>
            <a:off x="27518123" y="15183614"/>
            <a:ext cx="879495" cy="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280" name="Table 279">
            <a:extLst>
              <a:ext uri="{FF2B5EF4-FFF2-40B4-BE49-F238E27FC236}">
                <a16:creationId xmlns:a16="http://schemas.microsoft.com/office/drawing/2014/main" id="{C43EEC4B-9820-096C-C57B-8863CDCA62EE}"/>
              </a:ext>
            </a:extLst>
          </p:cNvPr>
          <p:cNvGraphicFramePr>
            <a:graphicFrameLocks noGrp="1"/>
          </p:cNvGraphicFramePr>
          <p:nvPr>
            <p:extLst>
              <p:ext uri="{D42A27DB-BD31-4B8C-83A1-F6EECF244321}">
                <p14:modId xmlns:p14="http://schemas.microsoft.com/office/powerpoint/2010/main" val="2851843564"/>
              </p:ext>
            </p:extLst>
          </p:nvPr>
        </p:nvGraphicFramePr>
        <p:xfrm>
          <a:off x="237399" y="14817229"/>
          <a:ext cx="7770508" cy="7761889"/>
        </p:xfrm>
        <a:graphic>
          <a:graphicData uri="http://schemas.openxmlformats.org/drawingml/2006/table">
            <a:tbl>
              <a:tblPr firstRow="1" bandRow="1">
                <a:tableStyleId>{5C22544A-7EE6-4342-B048-85BDC9FD1C3A}</a:tableStyleId>
              </a:tblPr>
              <a:tblGrid>
                <a:gridCol w="2373499">
                  <a:extLst>
                    <a:ext uri="{9D8B030D-6E8A-4147-A177-3AD203B41FA5}">
                      <a16:colId xmlns:a16="http://schemas.microsoft.com/office/drawing/2014/main" val="4157849472"/>
                    </a:ext>
                  </a:extLst>
                </a:gridCol>
                <a:gridCol w="5397009">
                  <a:extLst>
                    <a:ext uri="{9D8B030D-6E8A-4147-A177-3AD203B41FA5}">
                      <a16:colId xmlns:a16="http://schemas.microsoft.com/office/drawing/2014/main" val="1536400124"/>
                    </a:ext>
                  </a:extLst>
                </a:gridCol>
              </a:tblGrid>
              <a:tr h="371324">
                <a:tc>
                  <a:txBody>
                    <a:bodyPr/>
                    <a:lstStyle/>
                    <a:p>
                      <a:pPr algn="ctr"/>
                      <a:r>
                        <a:rPr lang="en-US" sz="4000" dirty="0"/>
                        <a:t>Metric</a:t>
                      </a:r>
                    </a:p>
                  </a:txBody>
                  <a:tcPr/>
                </a:tc>
                <a:tc>
                  <a:txBody>
                    <a:bodyPr/>
                    <a:lstStyle/>
                    <a:p>
                      <a:pPr algn="ctr"/>
                      <a:r>
                        <a:rPr lang="en-US" sz="4000" dirty="0"/>
                        <a:t>Description</a:t>
                      </a:r>
                    </a:p>
                  </a:txBody>
                  <a:tcPr/>
                </a:tc>
                <a:extLst>
                  <a:ext uri="{0D108BD9-81ED-4DB2-BD59-A6C34878D82A}">
                    <a16:rowId xmlns:a16="http://schemas.microsoft.com/office/drawing/2014/main" val="2477960444"/>
                  </a:ext>
                </a:extLst>
              </a:tr>
              <a:tr h="1113396">
                <a:tc>
                  <a:txBody>
                    <a:bodyPr/>
                    <a:lstStyle/>
                    <a:p>
                      <a:r>
                        <a:rPr lang="en-US" sz="2200" b="1" dirty="0"/>
                        <a:t>ROUGE </a:t>
                      </a:r>
                      <a:r>
                        <a:rPr lang="en-US" sz="2200" b="1" dirty="0" err="1"/>
                        <a:t>Lsum</a:t>
                      </a:r>
                      <a:endParaRPr lang="en-US" sz="2200" b="1" dirty="0"/>
                    </a:p>
                  </a:txBody>
                  <a:tcPr/>
                </a:tc>
                <a:tc>
                  <a:txBody>
                    <a:bodyPr/>
                    <a:lstStyle/>
                    <a:p>
                      <a:r>
                        <a:rPr lang="en-US" sz="2200" b="0" i="0" kern="1200" dirty="0">
                          <a:solidFill>
                            <a:schemeClr val="dk1"/>
                          </a:solidFill>
                          <a:effectLst/>
                          <a:latin typeface="+mn-lt"/>
                          <a:ea typeface="+mn-ea"/>
                          <a:cs typeface="+mn-cs"/>
                        </a:rPr>
                        <a:t>A summarization evaluation metric that measures the longest common subsequence between a system-generated summary and a reference summary.</a:t>
                      </a:r>
                      <a:endParaRPr lang="en-US" sz="2200" dirty="0"/>
                    </a:p>
                  </a:txBody>
                  <a:tcPr/>
                </a:tc>
                <a:extLst>
                  <a:ext uri="{0D108BD9-81ED-4DB2-BD59-A6C34878D82A}">
                    <a16:rowId xmlns:a16="http://schemas.microsoft.com/office/drawing/2014/main" val="892110738"/>
                  </a:ext>
                </a:extLst>
              </a:tr>
              <a:tr h="918537">
                <a:tc>
                  <a:txBody>
                    <a:bodyPr/>
                    <a:lstStyle/>
                    <a:p>
                      <a:r>
                        <a:rPr lang="en-US" sz="2200" b="1" dirty="0"/>
                        <a:t>Average COMET</a:t>
                      </a:r>
                    </a:p>
                  </a:txBody>
                  <a:tcPr/>
                </a:tc>
                <a:tc>
                  <a:txBody>
                    <a:bodyPr/>
                    <a:lstStyle/>
                    <a:p>
                      <a:r>
                        <a:rPr lang="en-US" sz="2200" b="0" i="0" kern="1200" dirty="0">
                          <a:solidFill>
                            <a:schemeClr val="dk1"/>
                          </a:solidFill>
                          <a:effectLst/>
                          <a:latin typeface="+mn-lt"/>
                          <a:ea typeface="+mn-ea"/>
                          <a:cs typeface="+mn-cs"/>
                        </a:rPr>
                        <a:t>Evaluates the performance of machine translation systems by predicting how much a human would understand and appreciate the translation.</a:t>
                      </a:r>
                      <a:endParaRPr lang="en-US" sz="2200" dirty="0"/>
                    </a:p>
                  </a:txBody>
                  <a:tcPr/>
                </a:tc>
                <a:extLst>
                  <a:ext uri="{0D108BD9-81ED-4DB2-BD59-A6C34878D82A}">
                    <a16:rowId xmlns:a16="http://schemas.microsoft.com/office/drawing/2014/main" val="2738498302"/>
                  </a:ext>
                </a:extLst>
              </a:tr>
              <a:tr h="488584">
                <a:tc>
                  <a:txBody>
                    <a:bodyPr/>
                    <a:lstStyle/>
                    <a:p>
                      <a:r>
                        <a:rPr lang="en-US" sz="2200" b="1" dirty="0"/>
                        <a:t>Toxicity Rate</a:t>
                      </a:r>
                    </a:p>
                  </a:txBody>
                  <a:tcPr/>
                </a:tc>
                <a:tc>
                  <a:txBody>
                    <a:bodyPr/>
                    <a:lstStyle/>
                    <a:p>
                      <a:r>
                        <a:rPr lang="en-US" sz="2200" dirty="0"/>
                        <a:t>The proportion of generated texts that contained toxic language</a:t>
                      </a:r>
                    </a:p>
                  </a:txBody>
                  <a:tcPr/>
                </a:tc>
                <a:extLst>
                  <a:ext uri="{0D108BD9-81ED-4DB2-BD59-A6C34878D82A}">
                    <a16:rowId xmlns:a16="http://schemas.microsoft.com/office/drawing/2014/main" val="3550904098"/>
                  </a:ext>
                </a:extLst>
              </a:tr>
              <a:tr h="488584">
                <a:tc>
                  <a:txBody>
                    <a:bodyPr/>
                    <a:lstStyle/>
                    <a:p>
                      <a:r>
                        <a:rPr lang="en-US" sz="2200" b="1" dirty="0"/>
                        <a:t>Precision</a:t>
                      </a:r>
                    </a:p>
                  </a:txBody>
                  <a:tcPr/>
                </a:tc>
                <a:tc>
                  <a:txBody>
                    <a:bodyPr/>
                    <a:lstStyle/>
                    <a:p>
                      <a:r>
                        <a:rPr lang="en-US" sz="2200" b="0" i="0" kern="1200" dirty="0">
                          <a:solidFill>
                            <a:schemeClr val="dk1"/>
                          </a:solidFill>
                          <a:effectLst/>
                          <a:latin typeface="+mn-lt"/>
                          <a:ea typeface="+mn-ea"/>
                          <a:cs typeface="+mn-cs"/>
                        </a:rPr>
                        <a:t>The proportion of true positive results out of all the positive results</a:t>
                      </a:r>
                      <a:endParaRPr lang="en-US" sz="2200" dirty="0"/>
                    </a:p>
                  </a:txBody>
                  <a:tcPr/>
                </a:tc>
                <a:extLst>
                  <a:ext uri="{0D108BD9-81ED-4DB2-BD59-A6C34878D82A}">
                    <a16:rowId xmlns:a16="http://schemas.microsoft.com/office/drawing/2014/main" val="468991051"/>
                  </a:ext>
                </a:extLst>
              </a:tr>
              <a:tr h="488584">
                <a:tc>
                  <a:txBody>
                    <a:bodyPr/>
                    <a:lstStyle/>
                    <a:p>
                      <a:r>
                        <a:rPr lang="en-US" sz="2200" b="1" dirty="0"/>
                        <a:t>Recall</a:t>
                      </a:r>
                    </a:p>
                  </a:txBody>
                  <a:tcPr/>
                </a:tc>
                <a:tc>
                  <a:txBody>
                    <a:bodyPr/>
                    <a:lstStyle/>
                    <a:p>
                      <a:pPr marL="0" marR="0" lvl="0" indent="0" algn="l" defTabSz="2194560" rtl="0" eaLnBrk="1" fontAlgn="auto" latinLnBrk="0" hangingPunct="1">
                        <a:lnSpc>
                          <a:spcPct val="100000"/>
                        </a:lnSpc>
                        <a:spcBef>
                          <a:spcPts val="0"/>
                        </a:spcBef>
                        <a:spcAft>
                          <a:spcPts val="0"/>
                        </a:spcAft>
                        <a:buClrTx/>
                        <a:buSzTx/>
                        <a:buFontTx/>
                        <a:buNone/>
                        <a:tabLst/>
                        <a:defRPr/>
                      </a:pPr>
                      <a:r>
                        <a:rPr lang="en-US" sz="2200" b="0" i="0" kern="1200" dirty="0">
                          <a:solidFill>
                            <a:schemeClr val="dk1"/>
                          </a:solidFill>
                          <a:effectLst/>
                          <a:latin typeface="+mn-lt"/>
                          <a:ea typeface="+mn-ea"/>
                          <a:cs typeface="+mn-cs"/>
                        </a:rPr>
                        <a:t>The proportion of true positive cases that were correctly identified.</a:t>
                      </a:r>
                      <a:endParaRPr lang="en-US" sz="2200" dirty="0"/>
                    </a:p>
                  </a:txBody>
                  <a:tcPr/>
                </a:tc>
                <a:extLst>
                  <a:ext uri="{0D108BD9-81ED-4DB2-BD59-A6C34878D82A}">
                    <a16:rowId xmlns:a16="http://schemas.microsoft.com/office/drawing/2014/main" val="2646322945"/>
                  </a:ext>
                </a:extLst>
              </a:tr>
              <a:tr h="477169">
                <a:tc>
                  <a:txBody>
                    <a:bodyPr/>
                    <a:lstStyle/>
                    <a:p>
                      <a:r>
                        <a:rPr lang="en-US" sz="2200" b="1" dirty="0"/>
                        <a:t>F1 Score</a:t>
                      </a:r>
                    </a:p>
                  </a:txBody>
                  <a:tcPr/>
                </a:tc>
                <a:tc>
                  <a:txBody>
                    <a:bodyPr/>
                    <a:lstStyle/>
                    <a:p>
                      <a:r>
                        <a:rPr lang="en-US" sz="2200" dirty="0"/>
                        <a:t>The harmonic mean of precision and recall. </a:t>
                      </a:r>
                    </a:p>
                  </a:txBody>
                  <a:tcPr/>
                </a:tc>
                <a:extLst>
                  <a:ext uri="{0D108BD9-81ED-4DB2-BD59-A6C34878D82A}">
                    <a16:rowId xmlns:a16="http://schemas.microsoft.com/office/drawing/2014/main" val="1630502561"/>
                  </a:ext>
                </a:extLst>
              </a:tr>
              <a:tr h="1113396">
                <a:tc>
                  <a:txBody>
                    <a:bodyPr/>
                    <a:lstStyle/>
                    <a:p>
                      <a:r>
                        <a:rPr lang="en-US" sz="2200" b="1" dirty="0"/>
                        <a:t>Matthew’s Correlation Coefficient (MCC)</a:t>
                      </a:r>
                    </a:p>
                  </a:txBody>
                  <a:tcPr/>
                </a:tc>
                <a:tc>
                  <a:txBody>
                    <a:bodyPr/>
                    <a:lstStyle/>
                    <a:p>
                      <a:r>
                        <a:rPr lang="en-US" sz="2200" b="0" i="0" kern="1200" dirty="0">
                          <a:solidFill>
                            <a:schemeClr val="dk1"/>
                          </a:solidFill>
                          <a:effectLst/>
                          <a:latin typeface="+mn-lt"/>
                          <a:ea typeface="+mn-ea"/>
                          <a:cs typeface="+mn-cs"/>
                        </a:rPr>
                        <a:t>Accounts for both true and false positives and negatives and is regarded as a balanced measure that is particularly useful when  the classes are of very different sizes.</a:t>
                      </a:r>
                      <a:endParaRPr lang="en-US" sz="2200" dirty="0"/>
                    </a:p>
                  </a:txBody>
                  <a:tcPr/>
                </a:tc>
                <a:extLst>
                  <a:ext uri="{0D108BD9-81ED-4DB2-BD59-A6C34878D82A}">
                    <a16:rowId xmlns:a16="http://schemas.microsoft.com/office/drawing/2014/main" val="288236655"/>
                  </a:ext>
                </a:extLst>
              </a:tr>
            </a:tbl>
          </a:graphicData>
        </a:graphic>
      </p:graphicFrame>
      <p:sp>
        <p:nvSpPr>
          <p:cNvPr id="285" name="Rectangle: Rounded Corners 284">
            <a:extLst>
              <a:ext uri="{FF2B5EF4-FFF2-40B4-BE49-F238E27FC236}">
                <a16:creationId xmlns:a16="http://schemas.microsoft.com/office/drawing/2014/main" id="{E692C2A5-2CE7-00EA-3B65-025560A64F4A}"/>
              </a:ext>
            </a:extLst>
          </p:cNvPr>
          <p:cNvSpPr/>
          <p:nvPr/>
        </p:nvSpPr>
        <p:spPr>
          <a:xfrm>
            <a:off x="19289768" y="25530937"/>
            <a:ext cx="5641143" cy="3820217"/>
          </a:xfrm>
          <a:prstGeom prst="roundRect">
            <a:avLst/>
          </a:prstGeom>
          <a:solidFill>
            <a:srgbClr val="FF0000"/>
          </a:solidFill>
          <a:ln w="28575">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a:t>Flan-T5 XXL, with its encoder-decoder architecture, outperformed Llama-2-13B-Chat in both classification performance and justification quality after finetuning on both AITA datasets.</a:t>
            </a:r>
          </a:p>
        </p:txBody>
      </p:sp>
      <p:sp>
        <p:nvSpPr>
          <p:cNvPr id="286" name="Rectangle: Rounded Corners 285">
            <a:extLst>
              <a:ext uri="{FF2B5EF4-FFF2-40B4-BE49-F238E27FC236}">
                <a16:creationId xmlns:a16="http://schemas.microsoft.com/office/drawing/2014/main" id="{7A16EC38-4B61-0549-BA48-2861FFAA18E0}"/>
              </a:ext>
            </a:extLst>
          </p:cNvPr>
          <p:cNvSpPr/>
          <p:nvPr/>
        </p:nvSpPr>
        <p:spPr>
          <a:xfrm>
            <a:off x="19289768" y="29530483"/>
            <a:ext cx="5641142" cy="3200400"/>
          </a:xfrm>
          <a:prstGeom prst="roundRect">
            <a:avLst/>
          </a:prstGeom>
          <a:solidFill>
            <a:srgbClr val="FF0000"/>
          </a:solidFill>
          <a:ln w="28575">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a:t>However, Llama-2-13B-Chat, thanks to its initial training including several rounds of RLHF, was considerably more resistant to learning to use toxic language.</a:t>
            </a:r>
          </a:p>
        </p:txBody>
      </p:sp>
      <p:sp>
        <p:nvSpPr>
          <p:cNvPr id="288" name="TextBox 287">
            <a:extLst>
              <a:ext uri="{FF2B5EF4-FFF2-40B4-BE49-F238E27FC236}">
                <a16:creationId xmlns:a16="http://schemas.microsoft.com/office/drawing/2014/main" id="{4A3D25ED-D2FE-9BD3-35ED-9F73188E70EE}"/>
              </a:ext>
            </a:extLst>
          </p:cNvPr>
          <p:cNvSpPr txBox="1"/>
          <p:nvPr/>
        </p:nvSpPr>
        <p:spPr>
          <a:xfrm>
            <a:off x="168000" y="4238938"/>
            <a:ext cx="16448921" cy="1323439"/>
          </a:xfrm>
          <a:prstGeom prst="rect">
            <a:avLst/>
          </a:prstGeom>
          <a:noFill/>
        </p:spPr>
        <p:txBody>
          <a:bodyPr wrap="square" rtlCol="0">
            <a:spAutoFit/>
          </a:bodyPr>
          <a:lstStyle/>
          <a:p>
            <a:pPr algn="ctr"/>
            <a:r>
              <a:rPr lang="en-US" sz="4000" b="1" dirty="0"/>
              <a:t>Large Language Models (LLMs) that leverage transformer architectures have become the predominant form of state-of-the-art artificial intelligence (AI).</a:t>
            </a:r>
          </a:p>
        </p:txBody>
      </p:sp>
      <p:sp>
        <p:nvSpPr>
          <p:cNvPr id="289" name="TextBox 288">
            <a:extLst>
              <a:ext uri="{FF2B5EF4-FFF2-40B4-BE49-F238E27FC236}">
                <a16:creationId xmlns:a16="http://schemas.microsoft.com/office/drawing/2014/main" id="{E3E82B35-C09B-3AB9-DBD7-DBE5DFF17CF7}"/>
              </a:ext>
            </a:extLst>
          </p:cNvPr>
          <p:cNvSpPr txBox="1"/>
          <p:nvPr/>
        </p:nvSpPr>
        <p:spPr>
          <a:xfrm>
            <a:off x="5479720" y="11570727"/>
            <a:ext cx="3640421" cy="2062103"/>
          </a:xfrm>
          <a:prstGeom prst="rect">
            <a:avLst/>
          </a:prstGeom>
          <a:noFill/>
        </p:spPr>
        <p:txBody>
          <a:bodyPr wrap="square" rtlCol="0">
            <a:spAutoFit/>
          </a:bodyPr>
          <a:lstStyle/>
          <a:p>
            <a:pPr algn="ctr"/>
            <a:r>
              <a:rPr lang="en-US" sz="3200" b="1" dirty="0"/>
              <a:t>State-of-the-art and open-source models that utilize each architecture</a:t>
            </a:r>
          </a:p>
        </p:txBody>
      </p:sp>
      <p:cxnSp>
        <p:nvCxnSpPr>
          <p:cNvPr id="290" name="Straight Arrow Connector 289">
            <a:extLst>
              <a:ext uri="{FF2B5EF4-FFF2-40B4-BE49-F238E27FC236}">
                <a16:creationId xmlns:a16="http://schemas.microsoft.com/office/drawing/2014/main" id="{4B47409A-A593-A49F-5D6B-EA9F0AEA218E}"/>
              </a:ext>
            </a:extLst>
          </p:cNvPr>
          <p:cNvCxnSpPr>
            <a:cxnSpLocks/>
          </p:cNvCxnSpPr>
          <p:nvPr/>
        </p:nvCxnSpPr>
        <p:spPr>
          <a:xfrm>
            <a:off x="9011673" y="13237735"/>
            <a:ext cx="879495" cy="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91" name="Straight Arrow Connector 290">
            <a:extLst>
              <a:ext uri="{FF2B5EF4-FFF2-40B4-BE49-F238E27FC236}">
                <a16:creationId xmlns:a16="http://schemas.microsoft.com/office/drawing/2014/main" id="{ACCC4146-E412-AF9E-0B98-2E53DF93B4BF}"/>
              </a:ext>
            </a:extLst>
          </p:cNvPr>
          <p:cNvCxnSpPr>
            <a:cxnSpLocks/>
          </p:cNvCxnSpPr>
          <p:nvPr/>
        </p:nvCxnSpPr>
        <p:spPr>
          <a:xfrm flipH="1">
            <a:off x="4725634" y="13292932"/>
            <a:ext cx="1041740" cy="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16" name="TextBox 315">
            <a:extLst>
              <a:ext uri="{FF2B5EF4-FFF2-40B4-BE49-F238E27FC236}">
                <a16:creationId xmlns:a16="http://schemas.microsoft.com/office/drawing/2014/main" id="{624211C9-AF66-6F09-EF5C-E353642F199F}"/>
              </a:ext>
            </a:extLst>
          </p:cNvPr>
          <p:cNvSpPr txBox="1"/>
          <p:nvPr/>
        </p:nvSpPr>
        <p:spPr>
          <a:xfrm>
            <a:off x="28995972" y="5978686"/>
            <a:ext cx="22153418" cy="646331"/>
          </a:xfrm>
          <a:prstGeom prst="rect">
            <a:avLst/>
          </a:prstGeom>
          <a:noFill/>
        </p:spPr>
        <p:txBody>
          <a:bodyPr wrap="square">
            <a:spAutoFit/>
          </a:bodyPr>
          <a:lstStyle/>
          <a:p>
            <a:pPr algn="ctr"/>
            <a:r>
              <a:rPr lang="en-US" sz="3600" u="sng" dirty="0"/>
              <a:t>AITA Classifications</a:t>
            </a:r>
            <a:endParaRPr lang="en-US" sz="3600" dirty="0"/>
          </a:p>
        </p:txBody>
      </p:sp>
      <p:pic>
        <p:nvPicPr>
          <p:cNvPr id="2052" name="Picture 4" descr="What is a Transformer?. An Introduction to Transformers and… | by Maxime |  Inside Machine learning | Medium">
            <a:extLst>
              <a:ext uri="{FF2B5EF4-FFF2-40B4-BE49-F238E27FC236}">
                <a16:creationId xmlns:a16="http://schemas.microsoft.com/office/drawing/2014/main" id="{0C2E5B4B-C53E-9360-1F50-AAF0539106E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3170283" y="7363735"/>
            <a:ext cx="3006836" cy="3657600"/>
          </a:xfrm>
          <a:prstGeom prst="rect">
            <a:avLst/>
          </a:prstGeom>
          <a:noFill/>
          <a:extLst>
            <a:ext uri="{909E8E84-426E-40DD-AFC4-6F175D3DCCD1}">
              <a14:hiddenFill xmlns:a14="http://schemas.microsoft.com/office/drawing/2010/main">
                <a:solidFill>
                  <a:srgbClr val="FFFFFF"/>
                </a:solidFill>
              </a14:hiddenFill>
            </a:ext>
          </a:extLst>
        </p:spPr>
      </p:pic>
      <p:sp>
        <p:nvSpPr>
          <p:cNvPr id="317" name="TextBox 316">
            <a:extLst>
              <a:ext uri="{FF2B5EF4-FFF2-40B4-BE49-F238E27FC236}">
                <a16:creationId xmlns:a16="http://schemas.microsoft.com/office/drawing/2014/main" id="{4B2F114B-B9FC-3D85-9109-14BA53696565}"/>
              </a:ext>
            </a:extLst>
          </p:cNvPr>
          <p:cNvSpPr txBox="1"/>
          <p:nvPr/>
        </p:nvSpPr>
        <p:spPr>
          <a:xfrm>
            <a:off x="3266673" y="13545492"/>
            <a:ext cx="3989757" cy="954107"/>
          </a:xfrm>
          <a:prstGeom prst="rect">
            <a:avLst/>
          </a:prstGeom>
          <a:noFill/>
        </p:spPr>
        <p:txBody>
          <a:bodyPr wrap="square" rtlCol="0">
            <a:spAutoFit/>
          </a:bodyPr>
          <a:lstStyle/>
          <a:p>
            <a:pPr algn="ctr"/>
            <a:r>
              <a:rPr lang="en-US" sz="2800" b="1" i="1" dirty="0"/>
              <a:t>11 Billion </a:t>
            </a:r>
          </a:p>
          <a:p>
            <a:pPr algn="ctr"/>
            <a:r>
              <a:rPr lang="en-US" sz="2800" b="1" i="1" dirty="0"/>
              <a:t>Parameters</a:t>
            </a:r>
          </a:p>
        </p:txBody>
      </p:sp>
      <p:sp>
        <p:nvSpPr>
          <p:cNvPr id="318" name="TextBox 317">
            <a:extLst>
              <a:ext uri="{FF2B5EF4-FFF2-40B4-BE49-F238E27FC236}">
                <a16:creationId xmlns:a16="http://schemas.microsoft.com/office/drawing/2014/main" id="{74C3E778-8CD4-3C26-B943-61C85ACFC8D7}"/>
              </a:ext>
            </a:extLst>
          </p:cNvPr>
          <p:cNvSpPr txBox="1"/>
          <p:nvPr/>
        </p:nvSpPr>
        <p:spPr>
          <a:xfrm>
            <a:off x="7380388" y="13516661"/>
            <a:ext cx="3989757" cy="954107"/>
          </a:xfrm>
          <a:prstGeom prst="rect">
            <a:avLst/>
          </a:prstGeom>
          <a:noFill/>
        </p:spPr>
        <p:txBody>
          <a:bodyPr wrap="square" rtlCol="0">
            <a:spAutoFit/>
          </a:bodyPr>
          <a:lstStyle/>
          <a:p>
            <a:pPr algn="ctr"/>
            <a:r>
              <a:rPr lang="en-US" sz="2800" b="1" i="1" dirty="0"/>
              <a:t>13 Billion</a:t>
            </a:r>
          </a:p>
          <a:p>
            <a:pPr algn="ctr"/>
            <a:r>
              <a:rPr lang="en-US" sz="2800" b="1" i="1" dirty="0"/>
              <a:t> Parameters</a:t>
            </a:r>
          </a:p>
        </p:txBody>
      </p:sp>
      <p:sp>
        <p:nvSpPr>
          <p:cNvPr id="2051" name="Rectangle: Rounded Corners 2050">
            <a:extLst>
              <a:ext uri="{FF2B5EF4-FFF2-40B4-BE49-F238E27FC236}">
                <a16:creationId xmlns:a16="http://schemas.microsoft.com/office/drawing/2014/main" id="{52B0B67A-8E92-3134-3137-55A6D2707976}"/>
              </a:ext>
            </a:extLst>
          </p:cNvPr>
          <p:cNvSpPr/>
          <p:nvPr/>
        </p:nvSpPr>
        <p:spPr>
          <a:xfrm>
            <a:off x="67721" y="22921997"/>
            <a:ext cx="5366733" cy="3024370"/>
          </a:xfrm>
          <a:prstGeom prst="round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US" sz="3000" dirty="0">
                <a:solidFill>
                  <a:schemeClr val="tx1"/>
                </a:solidFill>
              </a:rPr>
              <a:t>By using a parameter efficient finetuning technique called </a:t>
            </a:r>
            <a:r>
              <a:rPr lang="en-US" sz="3000" b="1" dirty="0" err="1">
                <a:solidFill>
                  <a:schemeClr val="tx1"/>
                </a:solidFill>
              </a:rPr>
              <a:t>QLoRA</a:t>
            </a:r>
            <a:r>
              <a:rPr lang="en-US" sz="3000" b="1" dirty="0">
                <a:solidFill>
                  <a:schemeClr val="tx1"/>
                </a:solidFill>
              </a:rPr>
              <a:t>, </a:t>
            </a:r>
            <a:r>
              <a:rPr lang="en-US" sz="3000" dirty="0">
                <a:solidFill>
                  <a:schemeClr val="tx1"/>
                </a:solidFill>
              </a:rPr>
              <a:t>all models were finetuned in</a:t>
            </a:r>
            <a:r>
              <a:rPr lang="en-US" sz="3000" b="1" dirty="0">
                <a:solidFill>
                  <a:schemeClr val="tx1"/>
                </a:solidFill>
              </a:rPr>
              <a:t> less than 48 hours </a:t>
            </a:r>
            <a:r>
              <a:rPr lang="en-US" sz="3000" dirty="0">
                <a:solidFill>
                  <a:schemeClr val="tx1"/>
                </a:solidFill>
              </a:rPr>
              <a:t>on a single, high-end Nvidia L40 GPU with 48 GB of VRAM</a:t>
            </a:r>
          </a:p>
          <a:p>
            <a:pPr algn="ctr"/>
            <a:endParaRPr lang="en-US" sz="2000" b="1" dirty="0">
              <a:solidFill>
                <a:schemeClr val="tx1"/>
              </a:solidFill>
            </a:endParaRPr>
          </a:p>
        </p:txBody>
      </p:sp>
      <p:sp>
        <p:nvSpPr>
          <p:cNvPr id="2" name="TextBox 1">
            <a:extLst>
              <a:ext uri="{FF2B5EF4-FFF2-40B4-BE49-F238E27FC236}">
                <a16:creationId xmlns:a16="http://schemas.microsoft.com/office/drawing/2014/main" id="{BF93C0AA-A206-7638-8046-00901913CD26}"/>
              </a:ext>
            </a:extLst>
          </p:cNvPr>
          <p:cNvSpPr txBox="1"/>
          <p:nvPr/>
        </p:nvSpPr>
        <p:spPr>
          <a:xfrm>
            <a:off x="18268772" y="24403924"/>
            <a:ext cx="7770508" cy="1015663"/>
          </a:xfrm>
          <a:prstGeom prst="rect">
            <a:avLst/>
          </a:prstGeom>
          <a:noFill/>
        </p:spPr>
        <p:txBody>
          <a:bodyPr wrap="square" rtlCol="0">
            <a:spAutoFit/>
          </a:bodyPr>
          <a:lstStyle/>
          <a:p>
            <a:pPr algn="ctr"/>
            <a:r>
              <a:rPr lang="en-US" sz="6000" b="1" dirty="0"/>
              <a:t>Key Conclusions</a:t>
            </a:r>
          </a:p>
        </p:txBody>
      </p:sp>
      <p:pic>
        <p:nvPicPr>
          <p:cNvPr id="5" name="Picture 2" descr="Decoder-only Transformer architecture. The input to the decoder is... |  Download Scientific Diagram">
            <a:extLst>
              <a:ext uri="{FF2B5EF4-FFF2-40B4-BE49-F238E27FC236}">
                <a16:creationId xmlns:a16="http://schemas.microsoft.com/office/drawing/2014/main" id="{4230848A-C1D8-FFA1-CA69-2B752FEDC1C1}"/>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11078" y="7379617"/>
            <a:ext cx="4138507"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Meta Offers Companies Free Use of Llama 2 Language Model">
            <a:extLst>
              <a:ext uri="{FF2B5EF4-FFF2-40B4-BE49-F238E27FC236}">
                <a16:creationId xmlns:a16="http://schemas.microsoft.com/office/drawing/2014/main" id="{44806895-E89C-55D5-BD14-85F547B02A07}"/>
              </a:ext>
            </a:extLst>
          </p:cNvPr>
          <p:cNvPicPr>
            <a:picLocks noChangeAspect="1" noChangeArrowheads="1"/>
          </p:cNvPicPr>
          <p:nvPr/>
        </p:nvPicPr>
        <p:blipFill rotWithShape="1">
          <a:blip r:embed="rId34">
            <a:extLst>
              <a:ext uri="{BEBA8EAE-BF5A-486C-A8C5-ECC9F3942E4B}">
                <a14:imgProps xmlns:a14="http://schemas.microsoft.com/office/drawing/2010/main">
                  <a14:imgLayer r:embed="rId35">
                    <a14:imgEffect>
                      <a14:backgroundRemoval t="1451" b="99896" l="9907" r="90152">
                        <a14:foregroundMark x1="28380" y1="89016" x2="33974" y2="80000"/>
                        <a14:foregroundMark x1="21154" y1="90155" x2="14918" y2="84456"/>
                        <a14:foregroundMark x1="14394" y1="80622" x2="22844" y2="87979"/>
                        <a14:foregroundMark x1="22844" y1="87979" x2="29604" y2="86218"/>
                        <a14:foregroundMark x1="29604" y1="86218" x2="36538" y2="69741"/>
                        <a14:foregroundMark x1="14394" y1="76788" x2="12413" y2="59378"/>
                        <a14:foregroundMark x1="12413" y1="59378" x2="13228" y2="46528"/>
                        <a14:foregroundMark x1="13228" y1="46528" x2="20105" y2="23316"/>
                        <a14:foregroundMark x1="20105" y1="23316" x2="23893" y2="16788"/>
                        <a14:foregroundMark x1="23893" y1="16788" x2="33333" y2="8497"/>
                        <a14:foregroundMark x1="21270" y1="15337" x2="14044" y2="35233"/>
                        <a14:foregroundMark x1="14044" y1="35233" x2="12354" y2="43109"/>
                        <a14:foregroundMark x1="12238" y1="88601" x2="11247" y2="68912"/>
                        <a14:foregroundMark x1="14627" y1="91710" x2="18531" y2="95751"/>
                        <a14:foregroundMark x1="18531" y1="95751" x2="22960" y2="96062"/>
                        <a14:foregroundMark x1="22960" y1="96062" x2="23310" y2="95751"/>
                        <a14:foregroundMark x1="25816" y1="95130" x2="38928" y2="75233"/>
                        <a14:foregroundMark x1="35781" y1="65492" x2="38054" y2="60311"/>
                        <a14:foregroundMark x1="42774" y1="81347" x2="45571" y2="92435"/>
                        <a14:foregroundMark x1="42249" y1="89430" x2="43124" y2="96684"/>
                        <a14:foregroundMark x1="68415" y1="80829" x2="72611" y2="89119"/>
                        <a14:foregroundMark x1="72611" y1="89119" x2="78147" y2="92850"/>
                        <a14:foregroundMark x1="78147" y1="92850" x2="83625" y2="90363"/>
                        <a14:foregroundMark x1="83625" y1="90363" x2="87179" y2="80104"/>
                        <a14:foregroundMark x1="87179" y1="80104" x2="87937" y2="45699"/>
                        <a14:foregroundMark x1="87937" y1="45699" x2="82692" y2="17513"/>
                        <a14:foregroundMark x1="82692" y1="17513" x2="73543" y2="8187"/>
                        <a14:foregroundMark x1="73543" y1="8187" x2="67716" y2="7772"/>
                        <a14:foregroundMark x1="67716" y1="7772" x2="64569" y2="9948"/>
                        <a14:foregroundMark x1="64569" y1="9948" x2="53788" y2="20518"/>
                        <a14:foregroundMark x1="62471" y1="67772" x2="70221" y2="84249"/>
                        <a14:foregroundMark x1="57751" y1="10363" x2="63287" y2="5078"/>
                        <a14:foregroundMark x1="63287" y1="5078" x2="70163" y2="2694"/>
                        <a14:foregroundMark x1="70163" y1="2694" x2="71970" y2="2902"/>
                        <a14:foregroundMark x1="29895" y1="1554" x2="33217" y2="1969"/>
                        <a14:foregroundMark x1="84848" y1="93057" x2="89802" y2="81969"/>
                        <a14:foregroundMark x1="89802" y1="81969" x2="90909" y2="61865"/>
                        <a14:foregroundMark x1="90909" y1="61865" x2="90152" y2="55751"/>
                        <a14:foregroundMark x1="90152" y1="55751" x2="90152" y2="55751"/>
                        <a14:foregroundMark x1="38928" y1="56684" x2="40326" y2="51917"/>
                        <a14:foregroundMark x1="40326" y1="51917" x2="40618" y2="51710"/>
                        <a14:foregroundMark x1="40967" y1="40622" x2="40967" y2="39689"/>
                        <a14:foregroundMark x1="40967" y1="40207" x2="39336" y2="38860"/>
                        <a14:foregroundMark x1="40210" y1="32953" x2="38811" y2="29534"/>
                        <a14:foregroundMark x1="37646" y1="23627" x2="36772" y2="20725"/>
                        <a14:foregroundMark x1="37821" y1="24974" x2="38695" y2="28187"/>
                        <a14:foregroundMark x1="39130" y1="43200" x2="41084" y2="43523"/>
                        <a14:foregroundMark x1="40967" y1="98549" x2="40967" y2="81554"/>
                        <a14:foregroundMark x1="40210" y1="99585" x2="40210" y2="78653"/>
                        <a14:foregroundMark x1="62063" y1="99896" x2="62471" y2="84249"/>
                        <a14:backgroundMark x1="33217" y1="98238" x2="38054" y2="94922"/>
                        <a14:backgroundMark x1="38054" y1="94922" x2="38054" y2="94611"/>
                        <a14:backgroundMark x1="37646" y1="95337" x2="38811" y2="89016"/>
                        <a14:backgroundMark x1="38811" y1="89016" x2="38811" y2="88808"/>
                        <a14:backgroundMark x1="39685" y1="87150" x2="39336" y2="82487"/>
                        <a14:backgroundMark x1="39685" y1="81140" x2="39569" y2="83109"/>
                        <a14:backgroundMark x1="40093" y1="78653" x2="40093" y2="80829"/>
                        <a14:backgroundMark x1="27098" y1="73368" x2="29021" y2="51295"/>
                        <a14:backgroundMark x1="76049" y1="68705" x2="73660" y2="43523"/>
                        <a14:backgroundMark x1="73660" y1="43523" x2="73660" y2="43523"/>
                        <a14:backgroundMark x1="50233" y1="18238" x2="50233" y2="17306"/>
                        <a14:backgroundMark x1="38403" y1="36580" x2="38695" y2="34301"/>
                        <a14:backgroundMark x1="39044" y1="36062" x2="39802" y2="35233"/>
                        <a14:backgroundMark x1="38170" y1="41969" x2="39219" y2="44041"/>
                        <a14:backgroundMark x1="38928" y1="43523" x2="38170" y2="42694"/>
                        <a14:backgroundMark x1="39569" y1="46010" x2="38928" y2="42176"/>
                        <a14:backgroundMark x1="39044" y1="44870" x2="38578" y2="42383"/>
                        <a14:backgroundMark x1="39044" y1="42902" x2="38578" y2="41762"/>
                        <a14:backgroundMark x1="38811" y1="41036" x2="39219" y2="38549"/>
                      </a14:backgroundRemoval>
                    </a14:imgEffect>
                  </a14:imgLayer>
                </a14:imgProps>
              </a:ext>
              <a:ext uri="{28A0092B-C50C-407E-A947-70E740481C1C}">
                <a14:useLocalDpi xmlns:a14="http://schemas.microsoft.com/office/drawing/2010/main" val="0"/>
              </a:ext>
            </a:extLst>
          </a:blip>
          <a:srcRect t="1005" b="580"/>
          <a:stretch/>
        </p:blipFill>
        <p:spPr bwMode="auto">
          <a:xfrm>
            <a:off x="10558958" y="11151486"/>
            <a:ext cx="4032956" cy="22319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C99E8F1-C918-5851-DA8C-FB2EA45AACCB}"/>
              </a:ext>
            </a:extLst>
          </p:cNvPr>
          <p:cNvSpPr txBox="1"/>
          <p:nvPr/>
        </p:nvSpPr>
        <p:spPr>
          <a:xfrm>
            <a:off x="9252139" y="13519557"/>
            <a:ext cx="6800586" cy="584775"/>
          </a:xfrm>
          <a:prstGeom prst="rect">
            <a:avLst/>
          </a:prstGeom>
          <a:noFill/>
        </p:spPr>
        <p:txBody>
          <a:bodyPr wrap="square" rtlCol="0">
            <a:spAutoFit/>
          </a:bodyPr>
          <a:lstStyle/>
          <a:p>
            <a:pPr algn="ctr"/>
            <a:r>
              <a:rPr lang="en-US" sz="3200" dirty="0">
                <a:latin typeface="Meiryo UI" panose="020B0400000000000000" pitchFamily="34" charset="-128"/>
                <a:ea typeface="Meiryo UI" panose="020B0400000000000000" pitchFamily="34" charset="-128"/>
                <a:cs typeface="Quire Sans" panose="020B0502040204020203" pitchFamily="34" charset="0"/>
              </a:rPr>
              <a:t>Meta Llama-2</a:t>
            </a:r>
          </a:p>
        </p:txBody>
      </p:sp>
      <p:pic>
        <p:nvPicPr>
          <p:cNvPr id="13" name="Picture 12">
            <a:extLst>
              <a:ext uri="{FF2B5EF4-FFF2-40B4-BE49-F238E27FC236}">
                <a16:creationId xmlns:a16="http://schemas.microsoft.com/office/drawing/2014/main" id="{EF61CBFE-36DB-5686-0481-2210B4E15E26}"/>
              </a:ext>
            </a:extLst>
          </p:cNvPr>
          <p:cNvPicPr>
            <a:picLocks noChangeAspect="1"/>
          </p:cNvPicPr>
          <p:nvPr/>
        </p:nvPicPr>
        <p:blipFill>
          <a:blip r:embed="rId36"/>
          <a:stretch>
            <a:fillRect/>
          </a:stretch>
        </p:blipFill>
        <p:spPr>
          <a:xfrm>
            <a:off x="35949959" y="14711844"/>
            <a:ext cx="7772145" cy="1489189"/>
          </a:xfrm>
          <a:prstGeom prst="rect">
            <a:avLst/>
          </a:prstGeom>
        </p:spPr>
      </p:pic>
      <p:pic>
        <p:nvPicPr>
          <p:cNvPr id="6" name="Picture 5" descr="A diagram of a diagram&#10;&#10;Description automatically generated with medium confidence">
            <a:extLst>
              <a:ext uri="{FF2B5EF4-FFF2-40B4-BE49-F238E27FC236}">
                <a16:creationId xmlns:a16="http://schemas.microsoft.com/office/drawing/2014/main" id="{CC771D7C-75CB-CE46-56B6-292E66DB93A8}"/>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8786195" y="15992951"/>
            <a:ext cx="18288000" cy="7711676"/>
          </a:xfrm>
          <a:prstGeom prst="rect">
            <a:avLst/>
          </a:prstGeom>
        </p:spPr>
      </p:pic>
    </p:spTree>
    <p:extLst>
      <p:ext uri="{BB962C8B-B14F-4D97-AF65-F5344CB8AC3E}">
        <p14:creationId xmlns:p14="http://schemas.microsoft.com/office/powerpoint/2010/main" val="131703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4937</TotalTime>
  <Words>665</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Meiryo UI</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Boraske</dc:creator>
  <cp:lastModifiedBy>Boraske, Matthew</cp:lastModifiedBy>
  <cp:revision>309</cp:revision>
  <cp:lastPrinted>2024-04-18T23:03:55Z</cp:lastPrinted>
  <dcterms:created xsi:type="dcterms:W3CDTF">2014-05-16T22:07:36Z</dcterms:created>
  <dcterms:modified xsi:type="dcterms:W3CDTF">2024-04-22T06:34:37Z</dcterms:modified>
</cp:coreProperties>
</file>