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trictFirstAndLastChars="0">
  <p:sldMasterIdLst>
    <p:sldMasterId id="214748366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11"/>
    <p:restoredTop sz="94694"/>
  </p:normalViewPr>
  <p:slideViewPr>
    <p:cSldViewPr snapToGrid="0">
      <p:cViewPr varScale="1">
        <p:scale>
          <a:sx d="100" n="121"/>
          <a:sy d="100" n="121"/>
        </p:scale>
        <p:origin x="744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go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600"/>
              <a:buFont typeface="Calibri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4" name="Google Shape;64;p8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cxnSp>
        <p:nvCxnSpPr>
          <p:cNvPr id="82" name="Google Shape;82;p11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0" name="Google Shape;90;p1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0" name="Google Shape;100;p1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6" name="Google Shape;106;p1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6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17" name="Google Shape;117;p16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25" name="Google Shape;125;p16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2" name="Google Shape;132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9" name="Google Shape;139;p18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lank">
  <p:cSld name="7_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 descr="_MG_8441.jpg"/>
          <p:cNvPicPr preferRelativeResize="0"/>
          <p:nvPr/>
        </p:nvPicPr>
        <p:blipFill rotWithShape="1">
          <a:blip r:embed="rId2">
            <a:alphaModFix/>
          </a:blip>
          <a:srcRect b="-2"/>
          <a:stretch/>
        </p:blipFill>
        <p:spPr>
          <a:xfrm>
            <a:off x="0" y="4886602"/>
            <a:ext cx="12192000" cy="201034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/>
          <p:nvPr/>
        </p:nvSpPr>
        <p:spPr>
          <a:xfrm>
            <a:off x="0" y="4692548"/>
            <a:ext cx="12192000" cy="2363915"/>
          </a:xfrm>
          <a:prstGeom prst="rect">
            <a:avLst/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9" descr="_MG_844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56350"/>
            <a:ext cx="12192000" cy="54059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812800" y="260124"/>
            <a:ext cx="10769600" cy="43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0;p10">
            <a:extLst>
              <a:ext uri="{FF2B5EF4-FFF2-40B4-BE49-F238E27FC236}">
                <a16:creationId xmlns:a16="http://schemas.microsoft.com/office/drawing/2014/main" id="{17229E47-DF23-9EF6-D090-5239D12FDD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" name="Google Shape;71;p10">
            <a:extLst>
              <a:ext uri="{FF2B5EF4-FFF2-40B4-BE49-F238E27FC236}">
                <a16:creationId xmlns:a16="http://schemas.microsoft.com/office/drawing/2014/main" id="{43D88CC5-F075-9827-DF23-A375923247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" name="Google Shape;75;p10">
            <a:extLst>
              <a:ext uri="{FF2B5EF4-FFF2-40B4-BE49-F238E27FC236}">
                <a16:creationId xmlns:a16="http://schemas.microsoft.com/office/drawing/2014/main" id="{5F68F564-325C-1D9B-27A5-C5BE829F313A}"/>
              </a:ext>
            </a:extLst>
          </p:cNvPr>
          <p:cNvCxnSpPr/>
          <p:nvPr userDrawn="1"/>
        </p:nvCxnSpPr>
        <p:spPr>
          <a:xfrm>
            <a:off x="1453896" y="1926600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365" y="884584"/>
            <a:ext cx="9971489" cy="458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Google Shape;24;p2">
            <a:extLst>
              <a:ext uri="{FF2B5EF4-FFF2-40B4-BE49-F238E27FC236}">
                <a16:creationId xmlns:a16="http://schemas.microsoft.com/office/drawing/2014/main" id="{48817C13-9EDB-B059-5E14-E75D7B266C85}"/>
              </a:ext>
            </a:extLst>
          </p:cNvPr>
          <p:cNvSpPr/>
          <p:nvPr userDrawn="1"/>
        </p:nvSpPr>
        <p:spPr>
          <a:xfrm>
            <a:off x="0" y="757965"/>
            <a:ext cx="8229600" cy="45719"/>
          </a:xfrm>
          <a:prstGeom prst="rect">
            <a:avLst/>
          </a:prstGeom>
          <a:solidFill>
            <a:srgbClr val="E8F6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366" y="233347"/>
            <a:ext cx="9971488" cy="5703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Google Shape;75;p10">
            <a:extLst>
              <a:ext uri="{FF2B5EF4-FFF2-40B4-BE49-F238E27FC236}">
                <a16:creationId xmlns:a16="http://schemas.microsoft.com/office/drawing/2014/main" id="{69BD9656-7DF7-B4BC-6C52-EF0B9DC7E8AF}"/>
              </a:ext>
            </a:extLst>
          </p:cNvPr>
          <p:cNvCxnSpPr/>
          <p:nvPr userDrawn="1"/>
        </p:nvCxnSpPr>
        <p:spPr>
          <a:xfrm>
            <a:off x="722313" y="3305175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243" y="924339"/>
            <a:ext cx="4442792" cy="517569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548" y="924339"/>
            <a:ext cx="6109252" cy="517569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Google Shape;24;p2">
            <a:extLst>
              <a:ext uri="{FF2B5EF4-FFF2-40B4-BE49-F238E27FC236}">
                <a16:creationId xmlns:a16="http://schemas.microsoft.com/office/drawing/2014/main" id="{5159B3C6-8B32-1107-750C-1504F71A66C6}"/>
              </a:ext>
            </a:extLst>
          </p:cNvPr>
          <p:cNvSpPr/>
          <p:nvPr userDrawn="1"/>
        </p:nvSpPr>
        <p:spPr>
          <a:xfrm>
            <a:off x="0" y="757965"/>
            <a:ext cx="8229600" cy="45719"/>
          </a:xfrm>
          <a:prstGeom prst="rect">
            <a:avLst/>
          </a:prstGeom>
          <a:solidFill>
            <a:srgbClr val="E8F6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4F4371-AA73-493A-D627-9487EE16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66" y="233347"/>
            <a:ext cx="9971488" cy="5703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7BB8B99-DA2C-21AC-EC22-856B5DA991F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103243" y="1477387"/>
            <a:ext cx="4442792" cy="46226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B9CE05E-02A7-6079-3131-82972BB34EC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625548" y="1477387"/>
            <a:ext cx="6109252" cy="46226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Google Shape;24;p2">
            <a:extLst>
              <a:ext uri="{FF2B5EF4-FFF2-40B4-BE49-F238E27FC236}">
                <a16:creationId xmlns:a16="http://schemas.microsoft.com/office/drawing/2014/main" id="{97C277FF-F610-38EA-965E-DE473A1E4EBE}"/>
              </a:ext>
            </a:extLst>
          </p:cNvPr>
          <p:cNvSpPr/>
          <p:nvPr userDrawn="1"/>
        </p:nvSpPr>
        <p:spPr>
          <a:xfrm>
            <a:off x="0" y="757965"/>
            <a:ext cx="8229600" cy="45719"/>
          </a:xfrm>
          <a:prstGeom prst="rect">
            <a:avLst/>
          </a:prstGeom>
          <a:solidFill>
            <a:srgbClr val="E8F6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C917CA9-9CAE-B664-09E6-CD2BBB92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66" y="233347"/>
            <a:ext cx="9971488" cy="5703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242" y="997564"/>
            <a:ext cx="444279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548" y="997564"/>
            <a:ext cx="6109252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slideLayouts/slideLayout18.xml" Type="http://schemas.openxmlformats.org/officeDocument/2006/relationships/slideLayout" /><Relationship Id="rId3" Target="../slideLayouts/slideLayout3.xml" Type="http://schemas.openxmlformats.org/officeDocument/2006/relationships/slideLayout" /><Relationship Id="rId21" Target="../media/image2.png" Type="http://schemas.openxmlformats.org/officeDocument/2006/relationships/image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20" Target="../media/image1.jpg" Type="http://schemas.openxmlformats.org/officeDocument/2006/relationships/imag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 rot="10800000">
            <a:off x="-6849" y="5838070"/>
            <a:ext cx="12316919" cy="10948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-39146" y="5843587"/>
            <a:ext cx="12349216" cy="1080576"/>
          </a:xfrm>
          <a:prstGeom prst="rect">
            <a:avLst/>
          </a:prstGeom>
          <a:gradFill>
            <a:gsLst>
              <a:gs pos="0">
                <a:srgbClr val="FCFCFC"/>
              </a:gs>
              <a:gs pos="100000">
                <a:srgbClr val="7DC7DB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1"/>
          <p:cNvSpPr/>
          <p:nvPr userDrawn="1"/>
        </p:nvSpPr>
        <p:spPr>
          <a:xfrm>
            <a:off x="0" y="290901"/>
            <a:ext cx="12257478" cy="5837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libri"/>
              <a:buNone/>
              <a:defRPr b="0" cap="none" i="0" strike="noStrike" sz="360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 marR="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cap="none" i="0" strike="noStrike" sz="240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cap="none" i="0" strike="noStrike" sz="200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cap="none" i="0" strike="noStrike" sz="180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cap="none" i="0" strike="noStrike" sz="160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04800" lvl="5" marL="27432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cap="none" i="0" strike="noStrike" sz="1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algn="l" indent="-304800" lvl="6" marL="32004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cap="none" i="0" strike="noStrike" sz="1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algn="l" indent="-304800" lvl="7" marL="36576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cap="none" i="0" strike="noStrike" sz="1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algn="l" indent="-304800" lvl="8" marL="4114800" marR="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cap="none" i="0" strike="noStrike" sz="1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C8CDCF"/>
            </a:solidFill>
            <a:prstDash val="solid"/>
            <a:round/>
            <a:headEnd len="sm" type="none" w="sm"/>
            <a:tailEnd len="sm" type="none" w="sm"/>
          </a:ln>
        </p:spPr>
      </p:cxnSp>
      <p:sp>
        <p:nvSpPr>
          <p:cNvPr id="19" name="Google Shape;19;p1"/>
          <p:cNvSpPr/>
          <p:nvPr/>
        </p:nvSpPr>
        <p:spPr>
          <a:xfrm>
            <a:off x="-22299" y="5600702"/>
            <a:ext cx="1128611" cy="966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1"/>
          <p:cNvSpPr/>
          <p:nvPr/>
        </p:nvSpPr>
        <p:spPr>
          <a:xfrm rot="5400000">
            <a:off x="-33021" y="5622712"/>
            <a:ext cx="1161341" cy="1117323"/>
          </a:xfrm>
          <a:prstGeom prst="halfFrame">
            <a:avLst>
              <a:gd fmla="val 1674" name="adj1"/>
              <a:gd fmla="val 1674" name="adj2"/>
            </a:avLst>
          </a:prstGeom>
          <a:solidFill>
            <a:srgbClr val="C8CDCF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/>
          <p:nvPr/>
        </p:nvSpPr>
        <p:spPr>
          <a:xfrm rot="-5400000">
            <a:off x="90964" y="5366984"/>
            <a:ext cx="1060349" cy="1339881"/>
          </a:xfrm>
          <a:prstGeom prst="halfFrame">
            <a:avLst>
              <a:gd fmla="val 1674" name="adj1"/>
              <a:gd fmla="val 1674" name="adj2"/>
            </a:avLst>
          </a:prstGeom>
          <a:solidFill>
            <a:srgbClr val="C8CDCF"/>
          </a:solidFill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/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" name="Google Shape;22;p1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46074" y="5632451"/>
            <a:ext cx="963920" cy="8994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folHlink="folHlink" hlink="hlink" tx1="dk1" tx2="lt2"/>
  <p:sldLayoutIdLst>
    <p:sldLayoutId id="2147483654" r:id="rId1"/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6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0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366" y="233347"/>
            <a:ext cx="9971488" cy="5703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longer look - NEBS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366" y="233347"/>
            <a:ext cx="9971488" cy="5703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longer look - SEBS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366" y="233347"/>
            <a:ext cx="9971488" cy="5703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Quarto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Bullets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366" y="233347"/>
            <a:ext cx="9971488" cy="5703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Title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Slide with speaker notes</a:t>
            </a:r>
          </a:p>
          <a:p>
            <a:pPr lvl="0" indent="0" marL="0">
              <a:buNone/>
            </a:pPr>
            <a:r>
              <a:rPr/>
              <a:t>Slide content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F4371-AA73-493A-D627-9487EE16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66" y="233347"/>
            <a:ext cx="9971488" cy="5703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SEBS MHWs (bottom temp.)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presently, 20% of the time</a:t>
            </a:r>
          </a:p>
          <a:p>
            <a:pPr lvl="0"/>
            <a:r>
              <a:rPr/>
              <a:t>with Carbon Mitigation (ssp126) –&gt; 70% of the time</a:t>
            </a:r>
          </a:p>
          <a:p>
            <a:pPr lvl="0"/>
            <a:r>
              <a:rPr/>
              <a:t>without Carbon Mitigation (ssp585) –&gt; 95% of the time</a:t>
            </a:r>
          </a:p>
          <a:p>
            <a:pPr lvl="0"/>
            <a:r>
              <a:rPr/>
              <a:t>much higher rate of Cat. 5 MHW</a:t>
            </a:r>
          </a:p>
        </p:txBody>
      </p:sp>
      <p:pic>
        <p:nvPicPr>
          <p:cNvPr descr="../../Data/NotShared/MHW/p_mn_25yr_temp_bottom5m_SEB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3400" y="1663700"/>
            <a:ext cx="61087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F4371-AA73-493A-D627-9487EE16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66" y="233347"/>
            <a:ext cx="9971488" cy="5703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NEBS MHWs (bottom temp.)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presently, 20% of the time</a:t>
            </a:r>
          </a:p>
          <a:p>
            <a:pPr lvl="0"/>
            <a:r>
              <a:rPr/>
              <a:t>with Carbon Mitigation (ssp126) –&gt; 40% of the time</a:t>
            </a:r>
          </a:p>
          <a:p>
            <a:pPr lvl="0"/>
            <a:r>
              <a:rPr/>
              <a:t>without Carbon Mitigation (ssp585) –&gt; 70% of the time</a:t>
            </a:r>
          </a:p>
          <a:p>
            <a:pPr lvl="0"/>
            <a:r>
              <a:rPr/>
              <a:t>much higher rate of Cat. 5 MHW</a:t>
            </a:r>
          </a:p>
        </p:txBody>
      </p:sp>
      <p:pic>
        <p:nvPicPr>
          <p:cNvPr descr="../../Data/NotShared/MHW/p_mn_25yr_temp_bottom5m_NEB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3400" y="1663700"/>
            <a:ext cx="61087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F4371-AA73-493A-D627-9487EE16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66" y="233347"/>
            <a:ext cx="9971488" cy="5703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SEBS MHWs (bottom temp.)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presently, 20% of the time</a:t>
            </a:r>
          </a:p>
          <a:p>
            <a:pPr lvl="0"/>
            <a:r>
              <a:rPr/>
              <a:t>with Carbon Mitigation (ssp126) –&gt; 70% of the time</a:t>
            </a:r>
          </a:p>
          <a:p>
            <a:pPr lvl="0"/>
            <a:r>
              <a:rPr/>
              <a:t>without Carbon Mitigation (ssp585) –&gt; 95% of the time</a:t>
            </a:r>
          </a:p>
          <a:p>
            <a:pPr lvl="0"/>
            <a:r>
              <a:rPr/>
              <a:t>much higher rate of Cat. 5 MHW</a:t>
            </a:r>
          </a:p>
        </p:txBody>
      </p:sp>
      <p:pic>
        <p:nvPicPr>
          <p:cNvPr descr="../../Data/NotShared/MHW/p_mn_10yr_temp_bottom5m_SEB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3400" y="1663700"/>
            <a:ext cx="61087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F4371-AA73-493A-D627-9487EE16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66" y="233347"/>
            <a:ext cx="9971488" cy="5703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NEBS MHWs (bottom temp.)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presently, 20% of the time</a:t>
            </a:r>
          </a:p>
          <a:p>
            <a:pPr lvl="0"/>
            <a:r>
              <a:rPr/>
              <a:t>with Carbon Mitigation (ssp126) –&gt; 40% of the time</a:t>
            </a:r>
          </a:p>
          <a:p>
            <a:pPr lvl="0"/>
            <a:r>
              <a:rPr/>
              <a:t>without Carbon Mitigation (ssp585) –&gt; 70% of the time</a:t>
            </a:r>
          </a:p>
          <a:p>
            <a:pPr lvl="0"/>
            <a:r>
              <a:rPr/>
              <a:t>much higher rate of Cat. 5 MHW</a:t>
            </a:r>
          </a:p>
        </p:txBody>
      </p:sp>
      <p:pic>
        <p:nvPicPr>
          <p:cNvPr descr="../../Data/NotShared/MHW/p_mn_10yr_temp_bottom5m_NEB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3400" y="1663700"/>
            <a:ext cx="61087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F4371-AA73-493A-D627-9487EE16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66" y="233347"/>
            <a:ext cx="9971488" cy="5703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Historically (NEBS)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MHW uncommon winter in NEBS</a:t>
            </a:r>
          </a:p>
        </p:txBody>
      </p:sp>
      <p:pic>
        <p:nvPicPr>
          <p:cNvPr descr="../../Data/NotShared/MHW/temp_bottom5m/p_hind_NEB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3400" y="1663700"/>
            <a:ext cx="61087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F4371-AA73-493A-D627-9487EE16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66" y="233347"/>
            <a:ext cx="9971488" cy="5703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Historically (SEBS)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MHW uncommon winter in NEBS</a:t>
            </a:r>
          </a:p>
        </p:txBody>
      </p:sp>
      <p:pic>
        <p:nvPicPr>
          <p:cNvPr descr="../../Data/NotShared/MHW/temp_bottom5m/p_hind_SEB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3400" y="1663700"/>
            <a:ext cx="61087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allery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128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</vt:lpstr>
      <vt:lpstr>Gill Sans</vt:lpstr>
      <vt:lpstr>Gallery</vt:lpstr>
      <vt:lpstr>MHW_ACLIM3</vt:lpstr>
      <vt:lpstr>Some stuff</vt:lpstr>
      <vt:lpstr>Test</vt:lpstr>
      <vt:lpstr>NEBS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MHW_ACLIM3</dc:title>
  <dc:creator/>
  <cp:keywords/>
  <dcterms:created xsi:type="dcterms:W3CDTF">2024-03-08T00:25:26Z</dcterms:created>
  <dcterms:modified xsi:type="dcterms:W3CDTF">2024-03-08T00:25:26Z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