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1879263" cy="6480175"/>
  <p:notesSz cx="6858000" cy="9144000"/>
  <p:defaultTextStyle>
    <a:defPPr>
      <a:defRPr lang="en-US"/>
    </a:defPPr>
    <a:lvl1pPr marL="0" algn="l" defTabSz="899570" rtl="0" eaLnBrk="1" latinLnBrk="0" hangingPunct="1">
      <a:defRPr sz="1771" kern="1200">
        <a:solidFill>
          <a:schemeClr val="tx1"/>
        </a:solidFill>
        <a:latin typeface="+mn-lt"/>
        <a:ea typeface="+mn-ea"/>
        <a:cs typeface="+mn-cs"/>
      </a:defRPr>
    </a:lvl1pPr>
    <a:lvl2pPr marL="449785" algn="l" defTabSz="899570" rtl="0" eaLnBrk="1" latinLnBrk="0" hangingPunct="1">
      <a:defRPr sz="1771" kern="1200">
        <a:solidFill>
          <a:schemeClr val="tx1"/>
        </a:solidFill>
        <a:latin typeface="+mn-lt"/>
        <a:ea typeface="+mn-ea"/>
        <a:cs typeface="+mn-cs"/>
      </a:defRPr>
    </a:lvl2pPr>
    <a:lvl3pPr marL="899570" algn="l" defTabSz="899570" rtl="0" eaLnBrk="1" latinLnBrk="0" hangingPunct="1">
      <a:defRPr sz="1771" kern="1200">
        <a:solidFill>
          <a:schemeClr val="tx1"/>
        </a:solidFill>
        <a:latin typeface="+mn-lt"/>
        <a:ea typeface="+mn-ea"/>
        <a:cs typeface="+mn-cs"/>
      </a:defRPr>
    </a:lvl3pPr>
    <a:lvl4pPr marL="1349356" algn="l" defTabSz="899570" rtl="0" eaLnBrk="1" latinLnBrk="0" hangingPunct="1">
      <a:defRPr sz="1771" kern="1200">
        <a:solidFill>
          <a:schemeClr val="tx1"/>
        </a:solidFill>
        <a:latin typeface="+mn-lt"/>
        <a:ea typeface="+mn-ea"/>
        <a:cs typeface="+mn-cs"/>
      </a:defRPr>
    </a:lvl4pPr>
    <a:lvl5pPr marL="1799141" algn="l" defTabSz="899570" rtl="0" eaLnBrk="1" latinLnBrk="0" hangingPunct="1">
      <a:defRPr sz="1771" kern="1200">
        <a:solidFill>
          <a:schemeClr val="tx1"/>
        </a:solidFill>
        <a:latin typeface="+mn-lt"/>
        <a:ea typeface="+mn-ea"/>
        <a:cs typeface="+mn-cs"/>
      </a:defRPr>
    </a:lvl5pPr>
    <a:lvl6pPr marL="2248927" algn="l" defTabSz="899570" rtl="0" eaLnBrk="1" latinLnBrk="0" hangingPunct="1">
      <a:defRPr sz="1771" kern="1200">
        <a:solidFill>
          <a:schemeClr val="tx1"/>
        </a:solidFill>
        <a:latin typeface="+mn-lt"/>
        <a:ea typeface="+mn-ea"/>
        <a:cs typeface="+mn-cs"/>
      </a:defRPr>
    </a:lvl6pPr>
    <a:lvl7pPr marL="2698712" algn="l" defTabSz="899570" rtl="0" eaLnBrk="1" latinLnBrk="0" hangingPunct="1">
      <a:defRPr sz="1771" kern="1200">
        <a:solidFill>
          <a:schemeClr val="tx1"/>
        </a:solidFill>
        <a:latin typeface="+mn-lt"/>
        <a:ea typeface="+mn-ea"/>
        <a:cs typeface="+mn-cs"/>
      </a:defRPr>
    </a:lvl7pPr>
    <a:lvl8pPr marL="3148497" algn="l" defTabSz="899570" rtl="0" eaLnBrk="1" latinLnBrk="0" hangingPunct="1">
      <a:defRPr sz="1771" kern="1200">
        <a:solidFill>
          <a:schemeClr val="tx1"/>
        </a:solidFill>
        <a:latin typeface="+mn-lt"/>
        <a:ea typeface="+mn-ea"/>
        <a:cs typeface="+mn-cs"/>
      </a:defRPr>
    </a:lvl8pPr>
    <a:lvl9pPr marL="3598283" algn="l" defTabSz="899570" rtl="0" eaLnBrk="1" latinLnBrk="0" hangingPunct="1">
      <a:defRPr sz="177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060529"/>
            <a:ext cx="8909447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403592"/>
            <a:ext cx="8909447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5906-DF70-47C6-A0C1-3CC1BE3CF2B7}" type="datetimeFigureOut">
              <a:rPr lang="en-CA" smtClean="0"/>
              <a:t>2015-12-26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BC58-D132-479E-A1DA-BCD5C730B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685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5906-DF70-47C6-A0C1-3CC1BE3CF2B7}" type="datetimeFigureOut">
              <a:rPr lang="en-CA" smtClean="0"/>
              <a:t>2015-12-26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BC58-D132-479E-A1DA-BCD5C730B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33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45009"/>
            <a:ext cx="2561466" cy="54916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45009"/>
            <a:ext cx="7535907" cy="54916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5906-DF70-47C6-A0C1-3CC1BE3CF2B7}" type="datetimeFigureOut">
              <a:rPr lang="en-CA" smtClean="0"/>
              <a:t>2015-12-26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BC58-D132-479E-A1DA-BCD5C730B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04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5906-DF70-47C6-A0C1-3CC1BE3CF2B7}" type="datetimeFigureOut">
              <a:rPr lang="en-CA" smtClean="0"/>
              <a:t>2015-12-26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BC58-D132-479E-A1DA-BCD5C730B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09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615545"/>
            <a:ext cx="10245864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4336618"/>
            <a:ext cx="10245864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5906-DF70-47C6-A0C1-3CC1BE3CF2B7}" type="datetimeFigureOut">
              <a:rPr lang="en-CA" smtClean="0"/>
              <a:t>2015-12-26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BC58-D132-479E-A1DA-BCD5C730B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3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725046"/>
            <a:ext cx="5048687" cy="4111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725046"/>
            <a:ext cx="5048687" cy="41116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5906-DF70-47C6-A0C1-3CC1BE3CF2B7}" type="datetimeFigureOut">
              <a:rPr lang="en-CA" smtClean="0"/>
              <a:t>2015-12-26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BC58-D132-479E-A1DA-BCD5C730B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84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45010"/>
            <a:ext cx="10245864" cy="1252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588543"/>
            <a:ext cx="502548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367064"/>
            <a:ext cx="5025485" cy="3481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588543"/>
            <a:ext cx="5050234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367064"/>
            <a:ext cx="5050234" cy="3481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5906-DF70-47C6-A0C1-3CC1BE3CF2B7}" type="datetimeFigureOut">
              <a:rPr lang="en-CA" smtClean="0"/>
              <a:t>2015-12-26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BC58-D132-479E-A1DA-BCD5C730B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996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5906-DF70-47C6-A0C1-3CC1BE3CF2B7}" type="datetimeFigureOut">
              <a:rPr lang="en-CA" smtClean="0"/>
              <a:t>2015-12-26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BC58-D132-479E-A1DA-BCD5C730B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420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5906-DF70-47C6-A0C1-3CC1BE3CF2B7}" type="datetimeFigureOut">
              <a:rPr lang="en-CA" smtClean="0"/>
              <a:t>2015-12-26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BC58-D132-479E-A1DA-BCD5C730B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96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32012"/>
            <a:ext cx="383137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933026"/>
            <a:ext cx="601387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944052"/>
            <a:ext cx="38313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5906-DF70-47C6-A0C1-3CC1BE3CF2B7}" type="datetimeFigureOut">
              <a:rPr lang="en-CA" smtClean="0"/>
              <a:t>2015-12-26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BC58-D132-479E-A1DA-BCD5C730B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39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32012"/>
            <a:ext cx="383137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933026"/>
            <a:ext cx="601387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944052"/>
            <a:ext cx="38313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5906-DF70-47C6-A0C1-3CC1BE3CF2B7}" type="datetimeFigureOut">
              <a:rPr lang="en-CA" smtClean="0"/>
              <a:t>2015-12-26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CBC58-D132-479E-A1DA-BCD5C730B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78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45010"/>
            <a:ext cx="10245864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725046"/>
            <a:ext cx="10245864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6006163"/>
            <a:ext cx="267283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5906-DF70-47C6-A0C1-3CC1BE3CF2B7}" type="datetimeFigureOut">
              <a:rPr lang="en-CA" smtClean="0"/>
              <a:t>2015-12-26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6006163"/>
            <a:ext cx="400925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6006163"/>
            <a:ext cx="267283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BC58-D132-479E-A1DA-BCD5C730B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82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anvas 64"/>
          <p:cNvGrpSpPr/>
          <p:nvPr/>
        </p:nvGrpSpPr>
        <p:grpSpPr>
          <a:xfrm>
            <a:off x="143859" y="-50520"/>
            <a:ext cx="11444458" cy="6569786"/>
            <a:chOff x="0" y="0"/>
            <a:chExt cx="6051550" cy="32004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6051550" cy="3200400"/>
            </a:xfrm>
            <a:prstGeom prst="rect">
              <a:avLst/>
            </a:prstGeom>
          </p:spPr>
        </p:sp>
        <p:sp>
          <p:nvSpPr>
            <p:cNvPr id="6" name="Rectangle 5"/>
            <p:cNvSpPr/>
            <p:nvPr/>
          </p:nvSpPr>
          <p:spPr>
            <a:xfrm>
              <a:off x="820082" y="353786"/>
              <a:ext cx="3764269" cy="267957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7161" tIns="48581" rIns="97161" bIns="485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/>
            </a:p>
          </p:txBody>
        </p:sp>
        <p:pic>
          <p:nvPicPr>
            <p:cNvPr id="7" name="Picture 6"/>
            <p:cNvPicPr/>
            <p:nvPr/>
          </p:nvPicPr>
          <p:blipFill rotWithShape="1">
            <a:blip r:embed="rId2"/>
            <a:srcRect l="22469" t="38690" r="13582" b="35119"/>
            <a:stretch/>
          </p:blipFill>
          <p:spPr>
            <a:xfrm>
              <a:off x="4989698" y="1477671"/>
              <a:ext cx="1000760" cy="475615"/>
            </a:xfrm>
            <a:prstGeom prst="rect">
              <a:avLst/>
            </a:prstGeom>
          </p:spPr>
        </p:pic>
        <p:sp>
          <p:nvSpPr>
            <p:cNvPr id="8" name="Text Box 5"/>
            <p:cNvSpPr txBox="1"/>
            <p:nvPr/>
          </p:nvSpPr>
          <p:spPr>
            <a:xfrm>
              <a:off x="4611529" y="1008245"/>
              <a:ext cx="984595" cy="498004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7161" tIns="48581" rIns="97161" bIns="4858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50"/>
                </a:spcAft>
              </a:pPr>
              <a:r>
                <a:rPr lang="en-CA" sz="1700" dirty="0">
                  <a:ea typeface="MS Mincho" panose="02020609040205080304" pitchFamily="49" charset="-128"/>
                  <a:cs typeface="Times New Roman" panose="02020603050405020304" pitchFamily="18" charset="0"/>
                </a:rPr>
                <a:t>Update </a:t>
              </a:r>
              <a:br>
                <a:rPr lang="en-CA" sz="1700" dirty="0">
                  <a:ea typeface="MS Mincho" panose="02020609040205080304" pitchFamily="49" charset="-128"/>
                  <a:cs typeface="Times New Roman" panose="02020603050405020304" pitchFamily="18" charset="0"/>
                </a:rPr>
              </a:br>
              <a:r>
                <a:rPr lang="en-CA" sz="1700" dirty="0">
                  <a:ea typeface="MS Mincho" panose="02020609040205080304" pitchFamily="49" charset="-128"/>
                  <a:cs typeface="Times New Roman" panose="02020603050405020304" pitchFamily="18" charset="0"/>
                </a:rPr>
                <a:t>Output </a:t>
              </a:r>
              <a:br>
                <a:rPr lang="en-CA" sz="1700" dirty="0">
                  <a:ea typeface="MS Mincho" panose="02020609040205080304" pitchFamily="49" charset="-128"/>
                  <a:cs typeface="Times New Roman" panose="02020603050405020304" pitchFamily="18" charset="0"/>
                </a:rPr>
              </a:br>
              <a:r>
                <a:rPr lang="en-CA" sz="1700" dirty="0">
                  <a:ea typeface="MS Mincho" panose="02020609040205080304" pitchFamily="49" charset="-128"/>
                  <a:cs typeface="Times New Roman" panose="02020603050405020304" pitchFamily="18" charset="0"/>
                </a:rPr>
                <a:t>Parameters</a:t>
              </a:r>
              <a:endParaRPr lang="en-CA" sz="1488" dirty="0"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6"/>
            <p:cNvSpPr txBox="1"/>
            <p:nvPr/>
          </p:nvSpPr>
          <p:spPr>
            <a:xfrm>
              <a:off x="4612198" y="1996220"/>
              <a:ext cx="755000" cy="4494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7161" tIns="48581" rIns="97161" bIns="4858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50"/>
                </a:spcAft>
              </a:pPr>
              <a:r>
                <a:rPr lang="en-CA" sz="1700" dirty="0">
                  <a:ea typeface="MS Mincho" panose="02020609040205080304" pitchFamily="49" charset="-128"/>
                  <a:cs typeface="Times New Roman" panose="02020603050405020304" pitchFamily="18" charset="0"/>
                </a:rPr>
                <a:t>Update</a:t>
              </a:r>
              <a:br>
                <a:rPr lang="en-CA" sz="1700" dirty="0">
                  <a:ea typeface="MS Mincho" panose="02020609040205080304" pitchFamily="49" charset="-128"/>
                  <a:cs typeface="Times New Roman" panose="02020603050405020304" pitchFamily="18" charset="0"/>
                </a:rPr>
              </a:br>
              <a:r>
                <a:rPr lang="en-CA" sz="1700" dirty="0">
                  <a:ea typeface="MS Mincho" panose="02020609040205080304" pitchFamily="49" charset="-128"/>
                  <a:cs typeface="Times New Roman" panose="02020603050405020304" pitchFamily="18" charset="0"/>
                </a:rPr>
                <a:t>Input</a:t>
              </a:r>
              <a:br>
                <a:rPr lang="en-CA" sz="1700" dirty="0">
                  <a:ea typeface="MS Mincho" panose="02020609040205080304" pitchFamily="49" charset="-128"/>
                  <a:cs typeface="Times New Roman" panose="02020603050405020304" pitchFamily="18" charset="0"/>
                </a:rPr>
              </a:br>
              <a:r>
                <a:rPr lang="en-CA" sz="1700" dirty="0">
                  <a:ea typeface="MS Mincho" panose="02020609040205080304" pitchFamily="49" charset="-128"/>
                  <a:cs typeface="Times New Roman" panose="02020603050405020304" pitchFamily="18" charset="0"/>
                </a:rPr>
                <a:t>Parameters</a:t>
              </a:r>
              <a:endParaRPr lang="en-CA" sz="1488" dirty="0"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47067" y="62596"/>
              <a:ext cx="3637286" cy="1890690"/>
              <a:chOff x="574864" y="74989"/>
              <a:chExt cx="3313820" cy="1890690"/>
            </a:xfrm>
          </p:grpSpPr>
          <p:sp>
            <p:nvSpPr>
              <p:cNvPr id="29" name="Text Box 22"/>
              <p:cNvSpPr txBox="1"/>
              <p:nvPr/>
            </p:nvSpPr>
            <p:spPr>
              <a:xfrm>
                <a:off x="574864" y="378740"/>
                <a:ext cx="1571863" cy="2940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7161" tIns="48581" rIns="97161" bIns="4858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50"/>
                  </a:spcAft>
                </a:pPr>
                <a:r>
                  <a:rPr lang="en-CA" sz="2975" b="1" spc="53" dirty="0">
                    <a:solidFill>
                      <a:srgbClr val="FFFFFF"/>
                    </a:solidFill>
                    <a:ea typeface="MS Mincho" panose="02020609040205080304" pitchFamily="49" charset="-128"/>
                    <a:cs typeface="Times New Roman" panose="02020603050405020304" pitchFamily="18" charset="0"/>
                  </a:rPr>
                  <a:t>System Parameters</a:t>
                </a:r>
                <a:endParaRPr lang="en-CA" sz="2125" dirty="0"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810344" y="1484620"/>
                <a:ext cx="996450" cy="48105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="horz" wrap="square" lIns="97161" tIns="48581" rIns="97161" bIns="4858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50"/>
                  </a:spcAft>
                </a:pPr>
                <a:r>
                  <a:rPr lang="en-CA" dirty="0">
                    <a:solidFill>
                      <a:srgbClr val="000000"/>
                    </a:solidFill>
                    <a:ea typeface="MS Mincho" panose="02020609040205080304" pitchFamily="49" charset="-128"/>
                    <a:cs typeface="Times New Roman" panose="02020603050405020304" pitchFamily="18" charset="0"/>
                  </a:rPr>
                  <a:t>Communication Protocol</a:t>
                </a:r>
                <a:endParaRPr lang="en-CA" sz="1700" dirty="0"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 Box 33"/>
              <p:cNvSpPr txBox="1"/>
              <p:nvPr/>
            </p:nvSpPr>
            <p:spPr>
              <a:xfrm>
                <a:off x="1860362" y="74989"/>
                <a:ext cx="2028322" cy="33591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7161" tIns="48581" rIns="97161" bIns="4858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>
                  <a:lnSpc>
                    <a:spcPct val="107000"/>
                  </a:lnSpc>
                  <a:spcAft>
                    <a:spcPts val="850"/>
                  </a:spcAft>
                </a:pPr>
                <a:r>
                  <a:rPr lang="en-CA" sz="3400" b="1" dirty="0">
                    <a:solidFill>
                      <a:schemeClr val="bg2">
                        <a:lumMod val="25000"/>
                      </a:schemeClr>
                    </a:solidFill>
                    <a:ea typeface="MS Mincho" panose="02020609040205080304" pitchFamily="49" charset="-128"/>
                    <a:cs typeface="Times New Roman" panose="02020603050405020304" pitchFamily="18" charset="0"/>
                  </a:rPr>
                  <a:t>Teensy </a:t>
                </a:r>
                <a:r>
                  <a:rPr lang="en-CA" sz="3400" b="1" dirty="0">
                    <a:solidFill>
                      <a:schemeClr val="bg2">
                        <a:lumMod val="25000"/>
                      </a:schemeClr>
                    </a:solidFill>
                    <a:ea typeface="MS Mincho" panose="02020609040205080304" pitchFamily="49" charset="-128"/>
                    <a:cs typeface="Times New Roman" panose="02020603050405020304" pitchFamily="18" charset="0"/>
                  </a:rPr>
                  <a:t>Interface</a:t>
                </a:r>
                <a:endParaRPr lang="en-CA" sz="2125" dirty="0">
                  <a:solidFill>
                    <a:schemeClr val="bg2">
                      <a:lumMod val="25000"/>
                    </a:schemeClr>
                  </a:solidFill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4499727" y="1580083"/>
              <a:ext cx="467669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499727" y="1858061"/>
              <a:ext cx="451284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80746" y="1053389"/>
              <a:ext cx="909663" cy="0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37"/>
            <p:cNvSpPr txBox="1"/>
            <p:nvPr/>
          </p:nvSpPr>
          <p:spPr>
            <a:xfrm>
              <a:off x="44243" y="599653"/>
              <a:ext cx="775838" cy="3800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7161" tIns="48581" rIns="97161" bIns="4858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50"/>
                </a:spcAft>
              </a:pPr>
              <a:r>
                <a:rPr lang="en-CA" sz="1700" dirty="0">
                  <a:ea typeface="MS Mincho" panose="02020609040205080304" pitchFamily="49" charset="-128"/>
                  <a:cs typeface="Times New Roman" panose="02020603050405020304" pitchFamily="18" charset="0"/>
                </a:rPr>
                <a:t>Modify Output Parameters</a:t>
              </a:r>
              <a:endParaRPr lang="en-CA" sz="1488" dirty="0"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50800" y="702079"/>
              <a:ext cx="991523" cy="4925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7161" tIns="48581" rIns="97161" bIns="485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50"/>
                </a:spcAft>
              </a:pPr>
              <a:r>
                <a:rPr lang="en-CA" sz="1700" dirty="0">
                  <a:ea typeface="MS Mincho" panose="02020609040205080304" pitchFamily="49" charset="-128"/>
                  <a:cs typeface="Times New Roman" panose="02020603050405020304" pitchFamily="18" charset="0"/>
                </a:rPr>
                <a:t>Output </a:t>
              </a:r>
              <a:r>
                <a:rPr lang="en-CA" sz="1700" dirty="0">
                  <a:ea typeface="MS Mincho" panose="02020609040205080304" pitchFamily="49" charset="-128"/>
                  <a:cs typeface="Times New Roman" panose="02020603050405020304" pitchFamily="18" charset="0"/>
                </a:rPr>
                <a:t>Parameters </a:t>
              </a:r>
              <a:r>
                <a:rPr lang="en-CA" sz="1700" dirty="0">
                  <a:ea typeface="MS Mincho" panose="02020609040205080304" pitchFamily="49" charset="-128"/>
                  <a:cs typeface="Times New Roman" panose="02020603050405020304" pitchFamily="18" charset="0"/>
                </a:rPr>
                <a:t>Updated Event</a:t>
              </a:r>
              <a:endParaRPr lang="en-CA" sz="1488" dirty="0"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Arrow Connector 15"/>
            <p:cNvCxnSpPr>
              <a:stCxn id="15" idx="2"/>
              <a:endCxn id="26" idx="0"/>
            </p:cNvCxnSpPr>
            <p:nvPr/>
          </p:nvCxnSpPr>
          <p:spPr>
            <a:xfrm>
              <a:off x="3946562" y="1194584"/>
              <a:ext cx="1051" cy="27764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457395" y="2285660"/>
              <a:ext cx="980435" cy="47659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7161" tIns="48581" rIns="97161" bIns="485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6000"/>
                </a:lnSpc>
                <a:spcAft>
                  <a:spcPts val="850"/>
                </a:spcAft>
              </a:pPr>
              <a:r>
                <a:rPr lang="en-CA" sz="1700" dirty="0">
                  <a:ea typeface="MS Mincho" panose="02020609040205080304" pitchFamily="49" charset="-128"/>
                </a:rPr>
                <a:t>Input </a:t>
              </a:r>
              <a:r>
                <a:rPr lang="en-CA" sz="1700" dirty="0">
                  <a:ea typeface="MS Mincho" panose="02020609040205080304" pitchFamily="49" charset="-128"/>
                </a:rPr>
                <a:t>Parameters</a:t>
              </a:r>
              <a:r>
                <a:rPr lang="en-CA" sz="1700" dirty="0">
                  <a:ea typeface="MS Mincho" panose="02020609040205080304" pitchFamily="49" charset="-128"/>
                </a:rPr>
                <a:t/>
              </a:r>
              <a:br>
                <a:rPr lang="en-CA" sz="1700" dirty="0">
                  <a:ea typeface="MS Mincho" panose="02020609040205080304" pitchFamily="49" charset="-128"/>
                </a:rPr>
              </a:br>
              <a:r>
                <a:rPr lang="en-CA" sz="1700" dirty="0">
                  <a:ea typeface="MS Mincho" panose="02020609040205080304" pitchFamily="49" charset="-128"/>
                </a:rPr>
                <a:t>Updated Event</a:t>
              </a:r>
              <a:endParaRPr lang="en-CA" sz="1700" dirty="0"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cxnSp>
          <p:nvCxnSpPr>
            <p:cNvPr id="18" name="Straight Arrow Connector 17"/>
            <p:cNvCxnSpPr>
              <a:stCxn id="26" idx="2"/>
              <a:endCxn id="17" idx="0"/>
            </p:cNvCxnSpPr>
            <p:nvPr/>
          </p:nvCxnSpPr>
          <p:spPr>
            <a:xfrm>
              <a:off x="3947613" y="1953286"/>
              <a:ext cx="0" cy="33237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5" idx="1"/>
            </p:cNvCxnSpPr>
            <p:nvPr/>
          </p:nvCxnSpPr>
          <p:spPr>
            <a:xfrm flipV="1">
              <a:off x="3045453" y="948332"/>
              <a:ext cx="405347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1"/>
            </p:cNvCxnSpPr>
            <p:nvPr/>
          </p:nvCxnSpPr>
          <p:spPr>
            <a:xfrm flipH="1" flipV="1">
              <a:off x="3056381" y="2523955"/>
              <a:ext cx="401014" cy="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75749" y="2399387"/>
              <a:ext cx="909454" cy="1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45"/>
            <p:cNvSpPr txBox="1"/>
            <p:nvPr/>
          </p:nvSpPr>
          <p:spPr>
            <a:xfrm>
              <a:off x="27118" y="2477128"/>
              <a:ext cx="765847" cy="7015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7161" tIns="48581" rIns="97161" bIns="4858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50"/>
                </a:spcAft>
              </a:pPr>
              <a:r>
                <a:rPr lang="en-CA" sz="1700" dirty="0">
                  <a:ea typeface="MS Mincho" panose="02020609040205080304" pitchFamily="49" charset="-128"/>
                  <a:cs typeface="Times New Roman" panose="02020603050405020304" pitchFamily="18" charset="0"/>
                </a:rPr>
                <a:t>Set New Sample </a:t>
              </a:r>
              <a:br>
                <a:rPr lang="en-CA" sz="1700" dirty="0">
                  <a:ea typeface="MS Mincho" panose="02020609040205080304" pitchFamily="49" charset="-128"/>
                  <a:cs typeface="Times New Roman" panose="02020603050405020304" pitchFamily="18" charset="0"/>
                </a:rPr>
              </a:br>
              <a:r>
                <a:rPr lang="en-CA" sz="1700" dirty="0">
                  <a:ea typeface="MS Mincho" panose="02020609040205080304" pitchFamily="49" charset="-128"/>
                  <a:cs typeface="Times New Roman" panose="02020603050405020304" pitchFamily="18" charset="0"/>
                </a:rPr>
                <a:t>Ready Flag</a:t>
              </a:r>
              <a:endParaRPr lang="en-CA" sz="1488" dirty="0"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46"/>
            <p:cNvSpPr txBox="1"/>
            <p:nvPr/>
          </p:nvSpPr>
          <p:spPr>
            <a:xfrm>
              <a:off x="3032022" y="776501"/>
              <a:ext cx="451382" cy="15848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7161" tIns="48581" rIns="97161" bIns="4858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50"/>
                </a:spcAft>
              </a:pPr>
              <a:r>
                <a:rPr lang="en-CA" sz="1700" dirty="0">
                  <a:solidFill>
                    <a:schemeClr val="bg1"/>
                  </a:solidFill>
                  <a:ea typeface="MS Mincho" panose="02020609040205080304" pitchFamily="49" charset="-128"/>
                  <a:cs typeface="Times New Roman" panose="02020603050405020304" pitchFamily="18" charset="0"/>
                </a:rPr>
                <a:t>triggers</a:t>
              </a:r>
              <a:endParaRPr lang="en-CA" sz="1169" dirty="0">
                <a:solidFill>
                  <a:schemeClr val="bg1"/>
                </a:solidFill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47"/>
            <p:cNvSpPr txBox="1"/>
            <p:nvPr/>
          </p:nvSpPr>
          <p:spPr>
            <a:xfrm>
              <a:off x="3978650" y="2043419"/>
              <a:ext cx="481885" cy="23583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7161" tIns="48581" rIns="97161" bIns="4858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50"/>
                </a:spcAft>
              </a:pPr>
              <a:r>
                <a:rPr lang="en-CA" dirty="0">
                  <a:solidFill>
                    <a:schemeClr val="bg1"/>
                  </a:solidFill>
                  <a:ea typeface="MS Mincho" panose="02020609040205080304" pitchFamily="49" charset="-128"/>
                  <a:cs typeface="Times New Roman" panose="02020603050405020304" pitchFamily="18" charset="0"/>
                </a:rPr>
                <a:t>triggers</a:t>
              </a:r>
              <a:endParaRPr lang="en-CA" sz="1700" dirty="0">
                <a:solidFill>
                  <a:schemeClr val="bg1"/>
                </a:solidFill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2007490" y="1254757"/>
            <a:ext cx="3897589" cy="46388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7161" tIns="48581" rIns="97161" bIns="485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24362"/>
              </p:ext>
            </p:extLst>
          </p:nvPr>
        </p:nvGraphicFramePr>
        <p:xfrm>
          <a:off x="2231807" y="1744352"/>
          <a:ext cx="3533812" cy="160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962"/>
                <a:gridCol w="882850"/>
              </a:tblGrid>
              <a:tr h="401478">
                <a:tc>
                  <a:txBody>
                    <a:bodyPr/>
                    <a:lstStyle/>
                    <a:p>
                      <a:r>
                        <a:rPr lang="en-CA" sz="1900" b="0" dirty="0" smtClean="0">
                          <a:solidFill>
                            <a:schemeClr val="tx1"/>
                          </a:solidFill>
                        </a:rPr>
                        <a:t>“Fin 0 motion”</a:t>
                      </a:r>
                      <a:endParaRPr lang="en-CA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97161" marR="97161" marT="48581" marB="48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CA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97161" marR="97161" marT="48581" marB="48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478">
                <a:tc>
                  <a:txBody>
                    <a:bodyPr/>
                    <a:lstStyle/>
                    <a:p>
                      <a:r>
                        <a:rPr lang="en-CA" sz="1900" b="0" dirty="0" smtClean="0">
                          <a:solidFill>
                            <a:schemeClr val="tx1"/>
                          </a:solidFill>
                        </a:rPr>
                        <a:t>“LED</a:t>
                      </a:r>
                      <a:r>
                        <a:rPr lang="en-CA" sz="1900" b="0" baseline="0" dirty="0" smtClean="0">
                          <a:solidFill>
                            <a:schemeClr val="tx1"/>
                          </a:solidFill>
                        </a:rPr>
                        <a:t> 0 brightness”</a:t>
                      </a:r>
                      <a:endParaRPr lang="en-CA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97161" marR="97161" marT="48581" marB="48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900" b="0" dirty="0" smtClean="0">
                          <a:solidFill>
                            <a:schemeClr val="tx1"/>
                          </a:solidFill>
                        </a:rPr>
                        <a:t>1200</a:t>
                      </a:r>
                      <a:endParaRPr lang="en-CA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97161" marR="97161" marT="48581" marB="48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478">
                <a:tc>
                  <a:txBody>
                    <a:bodyPr/>
                    <a:lstStyle/>
                    <a:p>
                      <a:r>
                        <a:rPr lang="en-CA" sz="1900" b="0" dirty="0" smtClean="0">
                          <a:solidFill>
                            <a:schemeClr val="tx1"/>
                          </a:solidFill>
                        </a:rPr>
                        <a:t>“Operation</a:t>
                      </a:r>
                      <a:r>
                        <a:rPr lang="en-CA" sz="1900" b="0" baseline="0" dirty="0" smtClean="0">
                          <a:solidFill>
                            <a:schemeClr val="tx1"/>
                          </a:solidFill>
                        </a:rPr>
                        <a:t> Mode”</a:t>
                      </a:r>
                      <a:endParaRPr lang="en-CA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97161" marR="97161" marT="48581" marB="48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9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CA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97161" marR="97161" marT="48581" marB="48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478">
                <a:tc>
                  <a:txBody>
                    <a:bodyPr/>
                    <a:lstStyle/>
                    <a:p>
                      <a:r>
                        <a:rPr lang="en-CA" sz="19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CA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97161" marR="97161" marT="48581" marB="48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9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CA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97161" marR="97161" marT="48581" marB="48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682485"/>
              </p:ext>
            </p:extLst>
          </p:nvPr>
        </p:nvGraphicFramePr>
        <p:xfrm>
          <a:off x="2207714" y="4043045"/>
          <a:ext cx="3574038" cy="1627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684"/>
                <a:gridCol w="916354"/>
              </a:tblGrid>
              <a:tr h="406989">
                <a:tc>
                  <a:txBody>
                    <a:bodyPr/>
                    <a:lstStyle/>
                    <a:p>
                      <a:r>
                        <a:rPr lang="en-CA" sz="1900" b="0" dirty="0" smtClean="0">
                          <a:solidFill>
                            <a:schemeClr val="tx1"/>
                          </a:solidFill>
                        </a:rPr>
                        <a:t>“Fin 0 accelerometer-x”</a:t>
                      </a:r>
                      <a:endParaRPr lang="en-CA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97161" marR="97161" marT="48581" marB="48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900" b="0" dirty="0" smtClean="0">
                          <a:solidFill>
                            <a:schemeClr val="tx1"/>
                          </a:solidFill>
                        </a:rPr>
                        <a:t>-254</a:t>
                      </a:r>
                      <a:endParaRPr lang="en-CA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97161" marR="97161" marT="48581" marB="48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989">
                <a:tc>
                  <a:txBody>
                    <a:bodyPr/>
                    <a:lstStyle/>
                    <a:p>
                      <a:r>
                        <a:rPr lang="en-CA" sz="1900" b="0" dirty="0" smtClean="0">
                          <a:solidFill>
                            <a:schemeClr val="tx1"/>
                          </a:solidFill>
                        </a:rPr>
                        <a:t>“IR</a:t>
                      </a:r>
                      <a:r>
                        <a:rPr lang="en-CA" sz="1900" b="0" baseline="0" dirty="0" smtClean="0">
                          <a:solidFill>
                            <a:schemeClr val="tx1"/>
                          </a:solidFill>
                        </a:rPr>
                        <a:t> sensor 0 reading”</a:t>
                      </a:r>
                      <a:endParaRPr lang="en-CA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97161" marR="97161" marT="48581" marB="48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900" b="0" dirty="0" smtClean="0">
                          <a:solidFill>
                            <a:schemeClr val="tx1"/>
                          </a:solidFill>
                        </a:rPr>
                        <a:t>1254</a:t>
                      </a:r>
                      <a:endParaRPr lang="en-CA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97161" marR="97161" marT="48581" marB="48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989">
                <a:tc>
                  <a:txBody>
                    <a:bodyPr/>
                    <a:lstStyle/>
                    <a:p>
                      <a:r>
                        <a:rPr lang="en-CA" sz="1900" b="0" dirty="0" smtClean="0">
                          <a:solidFill>
                            <a:schemeClr val="tx1"/>
                          </a:solidFill>
                        </a:rPr>
                        <a:t>“Loop period</a:t>
                      </a:r>
                      <a:r>
                        <a:rPr lang="en-CA" sz="1900" b="0" baseline="0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en-CA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97161" marR="97161" marT="48581" marB="48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9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CA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97161" marR="97161" marT="48581" marB="48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6989">
                <a:tc>
                  <a:txBody>
                    <a:bodyPr/>
                    <a:lstStyle/>
                    <a:p>
                      <a:r>
                        <a:rPr lang="en-CA" sz="19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CA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97161" marR="97161" marT="48581" marB="48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9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CA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97161" marR="97161" marT="48581" marB="485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182612" y="1313768"/>
            <a:ext cx="3470974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Output Variables Hash Table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82612" y="3616336"/>
            <a:ext cx="3470974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Input Variables Hash Table</a:t>
            </a:r>
          </a:p>
        </p:txBody>
      </p:sp>
    </p:spTree>
    <p:extLst>
      <p:ext uri="{BB962C8B-B14F-4D97-AF65-F5344CB8AC3E}">
        <p14:creationId xmlns:p14="http://schemas.microsoft.com/office/powerpoint/2010/main" val="20127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70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MS Mincho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Chan</dc:creator>
  <cp:lastModifiedBy>Matthew Chan</cp:lastModifiedBy>
  <cp:revision>5</cp:revision>
  <dcterms:created xsi:type="dcterms:W3CDTF">2015-12-26T18:07:22Z</dcterms:created>
  <dcterms:modified xsi:type="dcterms:W3CDTF">2015-12-26T18:29:16Z</dcterms:modified>
</cp:coreProperties>
</file>