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  <p:sldMasterId id="2147485562" r:id="rId2"/>
    <p:sldMasterId id="2147485566" r:id="rId3"/>
    <p:sldMasterId id="2147485569" r:id="rId4"/>
    <p:sldMasterId id="2147485571" r:id="rId5"/>
  </p:sldMasterIdLst>
  <p:notesMasterIdLst>
    <p:notesMasterId r:id="rId20"/>
  </p:notesMasterIdLst>
  <p:handoutMasterIdLst>
    <p:handoutMasterId r:id="rId21"/>
  </p:handoutMasterIdLst>
  <p:sldIdLst>
    <p:sldId id="258" r:id="rId6"/>
    <p:sldId id="257" r:id="rId7"/>
    <p:sldId id="267" r:id="rId8"/>
    <p:sldId id="272" r:id="rId9"/>
    <p:sldId id="269" r:id="rId10"/>
    <p:sldId id="261" r:id="rId11"/>
    <p:sldId id="271" r:id="rId12"/>
    <p:sldId id="268" r:id="rId13"/>
    <p:sldId id="260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46" autoAdjust="0"/>
  </p:normalViewPr>
  <p:slideViewPr>
    <p:cSldViewPr snapToGrid="0">
      <p:cViewPr varScale="1">
        <p:scale>
          <a:sx n="91" d="100"/>
          <a:sy n="91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7872D-B067-4D6F-97EF-415665BB9D1A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5AC8-2D19-4C3E-87BB-FC58928339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09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24751-3871-4E2D-B093-D8677CABF913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B825-6F9B-4458-8DEA-C9F430219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41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5B825-6F9B-4458-8DEA-C9F43021998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24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5B825-6F9B-4458-8DEA-C9F43021998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79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Previous PBAI work had many sensors and actuators. It also have complex </a:t>
            </a:r>
            <a:r>
              <a:rPr lang="en-CA" dirty="0" err="1" smtClean="0"/>
              <a:t>prescripted</a:t>
            </a:r>
            <a:r>
              <a:rPr lang="en-CA" dirty="0" smtClean="0"/>
              <a:t> behaviours</a:t>
            </a:r>
          </a:p>
          <a:p>
            <a:r>
              <a:rPr lang="en-CA" dirty="0" smtClean="0"/>
              <a:t>However, it is non-varying. The sculpture doesn’t make its own decision and generate behaviours</a:t>
            </a:r>
          </a:p>
          <a:p>
            <a:r>
              <a:rPr lang="en-CA" dirty="0" smtClean="0"/>
              <a:t>Practically, it require the designer to make a decision on what’s life-like or interesting. Time consuming to program.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5B825-6F9B-4458-8DEA-C9F43021998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52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CONTENT SLIDE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41148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your own custom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882" y="4268166"/>
            <a:ext cx="8794471" cy="831347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82" y="5125715"/>
            <a:ext cx="7893519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6030" y="6377356"/>
            <a:ext cx="953855" cy="250337"/>
          </a:xfrm>
        </p:spPr>
        <p:txBody>
          <a:bodyPr/>
          <a:lstStyle/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82757" y="6377356"/>
            <a:ext cx="6170644" cy="250337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Rectangle 18"/>
          <p:cNvSpPr/>
          <p:nvPr/>
        </p:nvSpPr>
        <p:spPr bwMode="ltGray">
          <a:xfrm>
            <a:off x="0" y="6839712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title="University of Waterlo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647" y="5287196"/>
            <a:ext cx="3801253" cy="15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CONTENT SLIDE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CONTENT SLIDE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CONTENT SLIDE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CONTENT SLIDE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-Half-Shield.png"/>
          <p:cNvPicPr>
            <a:picLocks noChangeAspect="1"/>
          </p:cNvPicPr>
          <p:nvPr/>
        </p:nvPicPr>
        <p:blipFill rotWithShape="1">
          <a:blip r:embed="rId3" cstate="print">
            <a:alphaModFix amt="30000"/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11780"/>
          <a:stretch/>
        </p:blipFill>
        <p:spPr>
          <a:xfrm>
            <a:off x="9731141" y="0"/>
            <a:ext cx="2460859" cy="5250706"/>
          </a:xfrm>
          <a:prstGeom prst="rect">
            <a:avLst/>
          </a:prstGeom>
          <a:noFill/>
          <a:effectLst>
            <a:glow rad="12700">
              <a:schemeClr val="accent6">
                <a:lumMod val="50000"/>
                <a:alpha val="5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68278"/>
            <a:ext cx="9366255" cy="96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3" y="1243653"/>
            <a:ext cx="9366254" cy="507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6174" y="6377354"/>
            <a:ext cx="875702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0678" y="6377354"/>
            <a:ext cx="617064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882" y="6377354"/>
            <a:ext cx="5539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839712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title="University of Waterloo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6043" r="6043" b="14093"/>
          <a:stretch/>
        </p:blipFill>
        <p:spPr>
          <a:xfrm>
            <a:off x="9554547" y="5867696"/>
            <a:ext cx="2467812" cy="898874"/>
          </a:xfrm>
          <a:prstGeom prst="rect">
            <a:avLst/>
          </a:prstGeom>
        </p:spPr>
      </p:pic>
      <p:pic>
        <p:nvPicPr>
          <p:cNvPr id="12" name="Picture 11" descr="Gray-Half-Shield.png"/>
          <p:cNvPicPr>
            <a:picLocks noChangeAspect="1"/>
          </p:cNvPicPr>
          <p:nvPr/>
        </p:nvPicPr>
        <p:blipFill rotWithShape="1">
          <a:blip r:embed="rId3" cstate="print">
            <a:alphaModFix amt="30000"/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11780"/>
          <a:stretch/>
        </p:blipFill>
        <p:spPr>
          <a:xfrm>
            <a:off x="9731141" y="0"/>
            <a:ext cx="2460859" cy="52507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39712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title="University of Waterloo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6043" r="6043" b="14093"/>
          <a:stretch/>
        </p:blipFill>
        <p:spPr>
          <a:xfrm>
            <a:off x="9554547" y="5867696"/>
            <a:ext cx="2467812" cy="8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9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-Half-Shield.png"/>
          <p:cNvPicPr>
            <a:picLocks noChangeAspect="1"/>
          </p:cNvPicPr>
          <p:nvPr/>
        </p:nvPicPr>
        <p:blipFill rotWithShape="1">
          <a:blip r:embed="rId4" cstate="print">
            <a:alphaModFix amt="30000"/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11780"/>
          <a:stretch/>
        </p:blipFill>
        <p:spPr>
          <a:xfrm>
            <a:off x="9731141" y="0"/>
            <a:ext cx="2460859" cy="525070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68278"/>
            <a:ext cx="9366255" cy="96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3" y="1243653"/>
            <a:ext cx="9366254" cy="507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6174" y="6377354"/>
            <a:ext cx="875702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0678" y="6377354"/>
            <a:ext cx="617064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882" y="6377354"/>
            <a:ext cx="5539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839712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title="University of Waterloo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6043" r="6043" b="14093"/>
          <a:stretch/>
        </p:blipFill>
        <p:spPr>
          <a:xfrm>
            <a:off x="9554547" y="5867696"/>
            <a:ext cx="2467812" cy="8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3" r:id="rId1"/>
    <p:sldLayoutId id="21474855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-Half-Shield.png"/>
          <p:cNvPicPr>
            <a:picLocks noChangeAspect="1"/>
          </p:cNvPicPr>
          <p:nvPr/>
        </p:nvPicPr>
        <p:blipFill rotWithShape="1">
          <a:blip r:embed="rId3" cstate="print">
            <a:alphaModFix amt="30000"/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11780"/>
          <a:stretch/>
        </p:blipFill>
        <p:spPr>
          <a:xfrm>
            <a:off x="9731141" y="0"/>
            <a:ext cx="2460859" cy="5250706"/>
          </a:xfrm>
          <a:prstGeom prst="rect">
            <a:avLst/>
          </a:prstGeom>
          <a:effectLst>
            <a:glow rad="12700">
              <a:schemeClr val="accent4">
                <a:lumMod val="50000"/>
                <a:alpha val="49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68278"/>
            <a:ext cx="9366255" cy="96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3" y="1243653"/>
            <a:ext cx="9366254" cy="507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6174" y="6377354"/>
            <a:ext cx="875702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0678" y="6377354"/>
            <a:ext cx="617064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882" y="6377354"/>
            <a:ext cx="5539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839712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title="University of Waterloo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6043" r="6043" b="14093"/>
          <a:stretch/>
        </p:blipFill>
        <p:spPr>
          <a:xfrm>
            <a:off x="9554547" y="5867696"/>
            <a:ext cx="2467812" cy="8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1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-Half-Shield.png"/>
          <p:cNvPicPr>
            <a:picLocks noChangeAspect="1"/>
          </p:cNvPicPr>
          <p:nvPr/>
        </p:nvPicPr>
        <p:blipFill rotWithShape="1">
          <a:blip r:embed="rId3" cstate="print">
            <a:alphaModFix amt="30000"/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11780"/>
          <a:stretch/>
        </p:blipFill>
        <p:spPr>
          <a:xfrm>
            <a:off x="9731141" y="0"/>
            <a:ext cx="2460859" cy="5250706"/>
          </a:xfrm>
          <a:prstGeom prst="rect">
            <a:avLst/>
          </a:prstGeom>
          <a:effectLst>
            <a:glow rad="12700">
              <a:srgbClr val="00682F">
                <a:alpha val="48627"/>
              </a:srgb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68278"/>
            <a:ext cx="9366255" cy="96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3" y="1243653"/>
            <a:ext cx="9366254" cy="507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6174" y="6377354"/>
            <a:ext cx="875702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0678" y="6377354"/>
            <a:ext cx="617064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882" y="6377354"/>
            <a:ext cx="5539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839712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title="University of Waterloo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6043" r="6043" b="14093"/>
          <a:stretch/>
        </p:blipFill>
        <p:spPr>
          <a:xfrm>
            <a:off x="9554547" y="5867696"/>
            <a:ext cx="2467812" cy="8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6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-Half-Shield.png"/>
          <p:cNvPicPr>
            <a:picLocks noChangeAspect="1"/>
          </p:cNvPicPr>
          <p:nvPr/>
        </p:nvPicPr>
        <p:blipFill rotWithShape="1">
          <a:blip r:embed="rId3" cstate="print">
            <a:alphaModFix amt="30000"/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11780"/>
          <a:stretch/>
        </p:blipFill>
        <p:spPr>
          <a:xfrm>
            <a:off x="9731141" y="0"/>
            <a:ext cx="2460859" cy="5250706"/>
          </a:xfrm>
          <a:prstGeom prst="rect">
            <a:avLst/>
          </a:prstGeom>
          <a:effectLst>
            <a:glow rad="12700">
              <a:schemeClr val="accent1">
                <a:lumMod val="50000"/>
                <a:alpha val="49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68278"/>
            <a:ext cx="9366255" cy="96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3" y="1243653"/>
            <a:ext cx="9366254" cy="507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6174" y="6377354"/>
            <a:ext cx="875702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F803-459C-4D36-9903-A82D072C9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0678" y="6377354"/>
            <a:ext cx="617064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882" y="6377354"/>
            <a:ext cx="5539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839712"/>
            <a:ext cx="121920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title="University of Waterloo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6043" r="6043" b="14093"/>
          <a:stretch/>
        </p:blipFill>
        <p:spPr>
          <a:xfrm>
            <a:off x="9554547" y="5867696"/>
            <a:ext cx="2467812" cy="8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5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Research\Thesis\seminar\Aurora-HD.mp4" TargetMode="External"/><Relationship Id="rId1" Type="http://schemas.microsoft.com/office/2007/relationships/media" Target="file:///C:\Research\Thesis\seminar\Aurora-HD.mp4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39481" r="7877" b="1041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882" y="4685544"/>
            <a:ext cx="8794471" cy="1157827"/>
          </a:xfrm>
        </p:spPr>
        <p:txBody>
          <a:bodyPr/>
          <a:lstStyle/>
          <a:p>
            <a:r>
              <a:rPr lang="en-US" dirty="0"/>
              <a:t>Curiosity-Based Learning Algorithm for Interactive Art Sculptures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82" y="6019060"/>
            <a:ext cx="7893519" cy="537114"/>
          </a:xfrm>
        </p:spPr>
        <p:txBody>
          <a:bodyPr>
            <a:normAutofit/>
          </a:bodyPr>
          <a:lstStyle/>
          <a:p>
            <a:r>
              <a:rPr lang="en-US" dirty="0"/>
              <a:t>Matthew Tsz Kiu </a:t>
            </a:r>
            <a:r>
              <a:rPr lang="en-US" dirty="0" smtClean="0"/>
              <a:t>Chan 	Feb </a:t>
            </a:r>
            <a:r>
              <a:rPr lang="en-US" dirty="0"/>
              <a:t>09,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Freeform 5"/>
          <p:cNvSpPr>
            <a:spLocks noChangeAspect="1"/>
          </p:cNvSpPr>
          <p:nvPr/>
        </p:nvSpPr>
        <p:spPr bwMode="gray">
          <a:xfrm>
            <a:off x="0" y="491390"/>
            <a:ext cx="2863995" cy="3106944"/>
          </a:xfrm>
          <a:custGeom>
            <a:avLst/>
            <a:gdLst>
              <a:gd name="connsiteX0" fmla="*/ 899794 w 2863995"/>
              <a:gd name="connsiteY0" fmla="*/ 0 h 3106944"/>
              <a:gd name="connsiteX1" fmla="*/ 1710342 w 2863995"/>
              <a:gd name="connsiteY1" fmla="*/ 0 h 3106944"/>
              <a:gd name="connsiteX2" fmla="*/ 2863995 w 2863995"/>
              <a:gd name="connsiteY2" fmla="*/ 1553472 h 3106944"/>
              <a:gd name="connsiteX3" fmla="*/ 1710342 w 2863995"/>
              <a:gd name="connsiteY3" fmla="*/ 3106944 h 3106944"/>
              <a:gd name="connsiteX4" fmla="*/ 899794 w 2863995"/>
              <a:gd name="connsiteY4" fmla="*/ 3106944 h 3106944"/>
              <a:gd name="connsiteX5" fmla="*/ 2053448 w 2863995"/>
              <a:gd name="connsiteY5" fmla="*/ 1553472 h 3106944"/>
              <a:gd name="connsiteX6" fmla="*/ 0 w 2863995"/>
              <a:gd name="connsiteY6" fmla="*/ 0 h 3106944"/>
              <a:gd name="connsiteX7" fmla="*/ 91484 w 2863995"/>
              <a:gd name="connsiteY7" fmla="*/ 0 h 3106944"/>
              <a:gd name="connsiteX8" fmla="*/ 1245138 w 2863995"/>
              <a:gd name="connsiteY8" fmla="*/ 1553472 h 3106944"/>
              <a:gd name="connsiteX9" fmla="*/ 91484 w 2863995"/>
              <a:gd name="connsiteY9" fmla="*/ 3106944 h 3106944"/>
              <a:gd name="connsiteX10" fmla="*/ 0 w 2863995"/>
              <a:gd name="connsiteY10" fmla="*/ 3106944 h 3106944"/>
              <a:gd name="connsiteX11" fmla="*/ 0 w 2863995"/>
              <a:gd name="connsiteY11" fmla="*/ 2138677 h 3106944"/>
              <a:gd name="connsiteX12" fmla="*/ 434591 w 2863995"/>
              <a:gd name="connsiteY12" fmla="*/ 1553472 h 3106944"/>
              <a:gd name="connsiteX13" fmla="*/ 0 w 2863995"/>
              <a:gd name="connsiteY13" fmla="*/ 968267 h 310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3995" h="3106944">
                <a:moveTo>
                  <a:pt x="899794" y="0"/>
                </a:moveTo>
                <a:lnTo>
                  <a:pt x="1710342" y="0"/>
                </a:lnTo>
                <a:lnTo>
                  <a:pt x="2863995" y="1553472"/>
                </a:lnTo>
                <a:lnTo>
                  <a:pt x="1710342" y="3106944"/>
                </a:lnTo>
                <a:lnTo>
                  <a:pt x="899794" y="3106944"/>
                </a:lnTo>
                <a:lnTo>
                  <a:pt x="2053448" y="1553472"/>
                </a:lnTo>
                <a:close/>
                <a:moveTo>
                  <a:pt x="0" y="0"/>
                </a:moveTo>
                <a:lnTo>
                  <a:pt x="91484" y="0"/>
                </a:lnTo>
                <a:lnTo>
                  <a:pt x="1245138" y="1553472"/>
                </a:lnTo>
                <a:lnTo>
                  <a:pt x="91484" y="3106944"/>
                </a:lnTo>
                <a:lnTo>
                  <a:pt x="0" y="3106944"/>
                </a:lnTo>
                <a:lnTo>
                  <a:pt x="0" y="2138677"/>
                </a:lnTo>
                <a:lnTo>
                  <a:pt x="434591" y="1553472"/>
                </a:lnTo>
                <a:lnTo>
                  <a:pt x="0" y="968267"/>
                </a:lnTo>
                <a:close/>
              </a:path>
            </a:pathLst>
          </a:custGeom>
          <a:solidFill>
            <a:srgbClr val="FFFFFF">
              <a:alpha val="3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80928" y="3807023"/>
            <a:ext cx="321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bg1">
                    <a:lumMod val="95000"/>
                  </a:schemeClr>
                </a:solidFill>
              </a:rPr>
              <a:t>Image courtesy of Philip Beesley Architect Inc.</a:t>
            </a:r>
            <a:endParaRPr lang="en-CA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5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Curiosity-Based Learning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 related the output range to knowledge gain potential to make the learning more visible to viewers</a:t>
            </a:r>
          </a:p>
          <a:p>
            <a:r>
              <a:rPr lang="en-CA" dirty="0" smtClean="0"/>
              <a:t>Overall block diagram</a:t>
            </a:r>
          </a:p>
          <a:p>
            <a:r>
              <a:rPr lang="en-CA" dirty="0" smtClean="0"/>
              <a:t>Sub system block diagrams</a:t>
            </a:r>
          </a:p>
          <a:p>
            <a:r>
              <a:rPr lang="en-CA" dirty="0" smtClean="0"/>
              <a:t>Highlights of differences between CBLA and IAC</a:t>
            </a:r>
          </a:p>
          <a:p>
            <a:pPr lvl="1"/>
            <a:r>
              <a:rPr lang="en-CA" dirty="0" smtClean="0"/>
              <a:t>Region splitter</a:t>
            </a:r>
          </a:p>
          <a:p>
            <a:pPr lvl="1"/>
            <a:r>
              <a:rPr lang="en-CA" dirty="0" smtClean="0"/>
              <a:t>Action selection</a:t>
            </a:r>
          </a:p>
          <a:p>
            <a:r>
              <a:rPr lang="en-CA" dirty="0" smtClean="0"/>
              <a:t>Multi-Node CBLA System</a:t>
            </a:r>
          </a:p>
          <a:p>
            <a:pPr lvl="1"/>
            <a:r>
              <a:rPr lang="en-CA" dirty="0" smtClean="0"/>
              <a:t>Use shared inputs and virtual inputs to connect Nodes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432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Interactive Control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Overall architecture</a:t>
            </a:r>
          </a:p>
          <a:p>
            <a:r>
              <a:rPr lang="en-CA" dirty="0" smtClean="0"/>
              <a:t>Important units</a:t>
            </a:r>
          </a:p>
          <a:p>
            <a:r>
              <a:rPr lang="en-CA" dirty="0" smtClean="0"/>
              <a:t>Multi-cluster test bed</a:t>
            </a:r>
          </a:p>
          <a:p>
            <a:pPr lvl="1"/>
            <a:r>
              <a:rPr lang="en-CA" dirty="0" smtClean="0"/>
              <a:t>Network configurations</a:t>
            </a:r>
          </a:p>
          <a:p>
            <a:pPr lvl="1"/>
            <a:r>
              <a:rPr lang="en-CA" dirty="0" err="1" smtClean="0"/>
              <a:t>Prescripted</a:t>
            </a:r>
            <a:r>
              <a:rPr lang="en-CA" dirty="0" smtClean="0"/>
              <a:t> behaviours</a:t>
            </a:r>
          </a:p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3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Experimental Validations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Demonstrating exploration pattern in Single Node mode</a:t>
            </a:r>
          </a:p>
          <a:p>
            <a:r>
              <a:rPr lang="en-CA" dirty="0" smtClean="0"/>
              <a:t>Single Cluster Experiment</a:t>
            </a:r>
          </a:p>
          <a:p>
            <a:pPr lvl="1"/>
            <a:r>
              <a:rPr lang="en-CA" dirty="0" smtClean="0"/>
              <a:t>Response from Trigger</a:t>
            </a:r>
          </a:p>
          <a:p>
            <a:r>
              <a:rPr lang="en-CA" dirty="0" smtClean="0"/>
              <a:t>Multi-Cluster Experiment</a:t>
            </a:r>
          </a:p>
          <a:p>
            <a:pPr lvl="1"/>
            <a:r>
              <a:rPr lang="en-CA" dirty="0" smtClean="0"/>
              <a:t>Compare between activation concentrate closer to cluster where the trigger was placed</a:t>
            </a:r>
          </a:p>
          <a:p>
            <a:pPr lvl="1"/>
            <a:r>
              <a:rPr lang="en-CA" dirty="0" smtClean="0"/>
              <a:t>Spontaneous activation</a:t>
            </a:r>
          </a:p>
          <a:p>
            <a:pPr lvl="1"/>
            <a:r>
              <a:rPr lang="en-CA" dirty="0" smtClean="0"/>
              <a:t>Sensitivity</a:t>
            </a:r>
          </a:p>
          <a:p>
            <a:pPr lvl="1"/>
            <a:r>
              <a:rPr lang="en-CA" dirty="0" smtClean="0"/>
              <a:t>Response time</a:t>
            </a:r>
          </a:p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04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Study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Objectives, research questions, hypothesis</a:t>
            </a:r>
          </a:p>
          <a:p>
            <a:r>
              <a:rPr lang="en-CA" dirty="0" smtClean="0"/>
              <a:t>Set-up, recruitments</a:t>
            </a:r>
          </a:p>
          <a:p>
            <a:r>
              <a:rPr lang="en-CA" dirty="0" smtClean="0"/>
              <a:t>Procedures</a:t>
            </a:r>
          </a:p>
          <a:p>
            <a:r>
              <a:rPr lang="en-CA" dirty="0" smtClean="0"/>
              <a:t>CBLA is less interesting than </a:t>
            </a:r>
            <a:r>
              <a:rPr lang="en-CA" dirty="0" err="1" smtClean="0"/>
              <a:t>Prescripted</a:t>
            </a:r>
            <a:endParaRPr lang="en-CA" dirty="0" smtClean="0"/>
          </a:p>
          <a:p>
            <a:r>
              <a:rPr lang="en-CA" dirty="0" smtClean="0"/>
              <a:t>Positive correlation between activation level and interest level, but not proximal</a:t>
            </a:r>
          </a:p>
          <a:p>
            <a:r>
              <a:rPr lang="en-CA" dirty="0" err="1" smtClean="0"/>
              <a:t>Presceived</a:t>
            </a:r>
            <a:r>
              <a:rPr lang="en-CA" dirty="0" smtClean="0"/>
              <a:t> </a:t>
            </a:r>
            <a:r>
              <a:rPr lang="en-CA" dirty="0" err="1" smtClean="0"/>
              <a:t>Responsivedness</a:t>
            </a:r>
            <a:r>
              <a:rPr lang="en-CA" dirty="0" smtClean="0"/>
              <a:t> positive correlate with interest level</a:t>
            </a:r>
          </a:p>
          <a:p>
            <a:r>
              <a:rPr lang="en-CA" dirty="0" smtClean="0"/>
              <a:t>Discussions, sample of response</a:t>
            </a:r>
          </a:p>
        </p:txBody>
      </p:sp>
    </p:spTree>
    <p:extLst>
      <p:ext uri="{BB962C8B-B14F-4D97-AF65-F5344CB8AC3E}">
        <p14:creationId xmlns:p14="http://schemas.microsoft.com/office/powerpoint/2010/main" val="9714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 and 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CBLA System</a:t>
            </a:r>
            <a:endParaRPr lang="en-CA" dirty="0"/>
          </a:p>
          <a:p>
            <a:pPr lvl="1"/>
            <a:r>
              <a:rPr lang="en-CA" dirty="0" smtClean="0"/>
              <a:t>Different parameters and settings</a:t>
            </a:r>
          </a:p>
          <a:p>
            <a:pPr lvl="1"/>
            <a:r>
              <a:rPr lang="en-CA" dirty="0" smtClean="0"/>
              <a:t>Different model</a:t>
            </a:r>
          </a:p>
          <a:p>
            <a:pPr lvl="1"/>
            <a:r>
              <a:rPr lang="en-CA" dirty="0" smtClean="0"/>
              <a:t>Merging of regions</a:t>
            </a:r>
          </a:p>
          <a:p>
            <a:r>
              <a:rPr lang="en-CA" dirty="0" smtClean="0"/>
              <a:t>Interactive Control System</a:t>
            </a:r>
          </a:p>
          <a:p>
            <a:pPr lvl="1"/>
            <a:r>
              <a:rPr lang="en-CA" dirty="0" smtClean="0"/>
              <a:t>Distributed computing</a:t>
            </a:r>
          </a:p>
          <a:p>
            <a:pPr lvl="1"/>
            <a:r>
              <a:rPr lang="en-CA" dirty="0" smtClean="0"/>
              <a:t>More robust database</a:t>
            </a:r>
          </a:p>
          <a:p>
            <a:r>
              <a:rPr lang="en-CA" dirty="0" smtClean="0"/>
              <a:t>User study</a:t>
            </a:r>
          </a:p>
          <a:p>
            <a:pPr lvl="1"/>
            <a:r>
              <a:rPr lang="en-CA" dirty="0" smtClean="0"/>
              <a:t>Study effect of response time</a:t>
            </a:r>
          </a:p>
          <a:p>
            <a:pPr lvl="1"/>
            <a:r>
              <a:rPr lang="en-CA" dirty="0" smtClean="0"/>
              <a:t>Different configuration</a:t>
            </a:r>
          </a:p>
          <a:p>
            <a:pPr lvl="1"/>
            <a:r>
              <a:rPr lang="en-CA" dirty="0" smtClean="0"/>
              <a:t>Do more studies</a:t>
            </a:r>
          </a:p>
          <a:p>
            <a:pPr lvl="1"/>
            <a:r>
              <a:rPr lang="en-CA" dirty="0" smtClean="0"/>
              <a:t>Need better user study done under typical setting and longer term</a:t>
            </a:r>
          </a:p>
          <a:p>
            <a:pPr lvl="1"/>
            <a:r>
              <a:rPr lang="en-CA" dirty="0" smtClean="0"/>
              <a:t>Study effects of user’s expectation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72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Curiosity-Based </a:t>
            </a:r>
            <a:r>
              <a:rPr lang="en-US" dirty="0" smtClean="0"/>
              <a:t>Learning Algorithm</a:t>
            </a:r>
          </a:p>
          <a:p>
            <a:r>
              <a:rPr lang="en-US" dirty="0" smtClean="0"/>
              <a:t>Interactive Control System</a:t>
            </a:r>
          </a:p>
          <a:p>
            <a:r>
              <a:rPr lang="en-US" dirty="0" smtClean="0"/>
              <a:t>Experimental Validations</a:t>
            </a:r>
            <a:endParaRPr lang="en-US" dirty="0" smtClean="0"/>
          </a:p>
          <a:p>
            <a:r>
              <a:rPr lang="en-US" dirty="0" smtClean="0"/>
              <a:t>User Study</a:t>
            </a:r>
          </a:p>
          <a:p>
            <a:r>
              <a:rPr lang="en-US" dirty="0" smtClean="0"/>
              <a:t>Conclusions and 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83" y="1243653"/>
            <a:ext cx="3992077" cy="5073480"/>
          </a:xfrm>
        </p:spPr>
        <p:txBody>
          <a:bodyPr>
            <a:normAutofit/>
          </a:bodyPr>
          <a:lstStyle/>
          <a:p>
            <a:r>
              <a:rPr lang="en-CA" dirty="0" smtClean="0"/>
              <a:t>It is part of the Living Architecture Systems Group (LASG).</a:t>
            </a:r>
          </a:p>
          <a:p>
            <a:r>
              <a:rPr lang="en-CA" dirty="0" smtClean="0"/>
              <a:t>We aims to create large-scale interactive architectural installations that exhibit life-like qualities.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1" y="1031632"/>
            <a:ext cx="7471892" cy="4632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348" y="5279119"/>
            <a:ext cx="3231160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Aurora Interactive Sculpture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348" y="5279119"/>
            <a:ext cx="3231160" cy="377985"/>
          </a:xfrm>
          <a:prstGeom prst="rect">
            <a:avLst/>
          </a:prstGeom>
        </p:spPr>
      </p:pic>
      <p:pic>
        <p:nvPicPr>
          <p:cNvPr id="9" name="Aurora-H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3388" y="1243013"/>
            <a:ext cx="9020175" cy="5073650"/>
          </a:xfrm>
        </p:spPr>
      </p:pic>
    </p:spTree>
    <p:extLst>
      <p:ext uri="{BB962C8B-B14F-4D97-AF65-F5344CB8AC3E}">
        <p14:creationId xmlns:p14="http://schemas.microsoft.com/office/powerpoint/2010/main" val="67923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enable the sculptural system to generate varying behaviours autonomously.</a:t>
            </a:r>
          </a:p>
          <a:p>
            <a:r>
              <a:rPr lang="en-CA" dirty="0" smtClean="0"/>
              <a:t>To characterize these autonomous behaviours and the system’s responses to human interactions.</a:t>
            </a:r>
            <a:endParaRPr lang="en-CA" dirty="0" smtClean="0"/>
          </a:p>
          <a:p>
            <a:r>
              <a:rPr lang="en-CA" dirty="0" smtClean="0"/>
              <a:t>To study the responses and perceptions of the users.</a:t>
            </a:r>
          </a:p>
        </p:txBody>
      </p:sp>
    </p:spTree>
    <p:extLst>
      <p:ext uri="{BB962C8B-B14F-4D97-AF65-F5344CB8AC3E}">
        <p14:creationId xmlns:p14="http://schemas.microsoft.com/office/powerpoint/2010/main" val="157768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593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Previous PBAI work had many sensors and actuators. It also have complex </a:t>
            </a:r>
            <a:r>
              <a:rPr lang="en-CA" dirty="0" err="1" smtClean="0"/>
              <a:t>prescripted</a:t>
            </a:r>
            <a:r>
              <a:rPr lang="en-CA" dirty="0" smtClean="0"/>
              <a:t> behaviours</a:t>
            </a:r>
          </a:p>
          <a:p>
            <a:r>
              <a:rPr lang="en-CA" dirty="0" smtClean="0"/>
              <a:t>However, it is non-varying. The sculpture doesn’t make its own decision and generate behaviours</a:t>
            </a:r>
          </a:p>
          <a:p>
            <a:r>
              <a:rPr lang="en-CA" dirty="0" smtClean="0"/>
              <a:t>Practically, it require the designer to make a decision on what’s life-like or interesting. Time consuming to program.</a:t>
            </a:r>
          </a:p>
          <a:p>
            <a:r>
              <a:rPr lang="en-CA" dirty="0" err="1" smtClean="0"/>
              <a:t>Oudeyer</a:t>
            </a:r>
            <a:r>
              <a:rPr lang="en-CA" dirty="0" smtClean="0"/>
              <a:t> IAC mimics curiosity by introducing a reinforcement learning algorithm that uses the rate of reduction of error as reward. </a:t>
            </a:r>
          </a:p>
          <a:p>
            <a:r>
              <a:rPr lang="en-CA" dirty="0" smtClean="0"/>
              <a:t>CBLA is based on IAC but for a much larger system.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50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PBAI/LASG builds near-living architecture.</a:t>
            </a:r>
          </a:p>
          <a:p>
            <a:r>
              <a:rPr lang="en-CA" dirty="0" smtClean="0"/>
              <a:t>They build living architectures that interact with people. Those are very large scale architectural sculpture.</a:t>
            </a:r>
          </a:p>
          <a:p>
            <a:r>
              <a:rPr lang="en-CA" dirty="0" smtClean="0"/>
              <a:t>In the project, we want to give it more characteristic of a living creature by enabling it to generate its own behaviours and adapt and study how people respond to that</a:t>
            </a:r>
          </a:p>
          <a:p>
            <a:r>
              <a:rPr lang="en-CA" dirty="0" smtClean="0"/>
              <a:t>we want to </a:t>
            </a:r>
            <a:r>
              <a:rPr lang="en-CA" dirty="0"/>
              <a:t>study the learning process itself and study how curiosity aﬀects the way that the </a:t>
            </a:r>
            <a:r>
              <a:rPr lang="en-CA" dirty="0" smtClean="0"/>
              <a:t>system </a:t>
            </a:r>
            <a:r>
              <a:rPr lang="en-CA" dirty="0"/>
              <a:t>explores the state-space. </a:t>
            </a:r>
            <a:endParaRPr lang="en-CA" dirty="0" smtClean="0"/>
          </a:p>
          <a:p>
            <a:r>
              <a:rPr lang="en-CA" dirty="0" smtClean="0"/>
              <a:t>We want to build sculpture that exhibit learning behaviours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3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Contributions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</a:t>
            </a:r>
            <a:r>
              <a:rPr lang="en-CA" dirty="0"/>
              <a:t>algorithm for generating autonomous behaviours for a large scale kinetic </a:t>
            </a:r>
            <a:r>
              <a:rPr lang="en-CA" dirty="0" smtClean="0"/>
              <a:t>sculptural </a:t>
            </a:r>
            <a:r>
              <a:rPr lang="en-CA" dirty="0"/>
              <a:t>system during interaction with an occupant was developed</a:t>
            </a:r>
            <a:r>
              <a:rPr lang="en-CA" dirty="0" smtClean="0"/>
              <a:t>. </a:t>
            </a:r>
          </a:p>
          <a:p>
            <a:r>
              <a:rPr lang="en-CA" dirty="0" smtClean="0"/>
              <a:t>An experimental test bed was developed to enable validation.</a:t>
            </a:r>
          </a:p>
          <a:p>
            <a:r>
              <a:rPr lang="en-CA" dirty="0" smtClean="0"/>
              <a:t>A user study that </a:t>
            </a:r>
            <a:r>
              <a:rPr lang="en-CA" dirty="0"/>
              <a:t>examined how human occupants perceive the behaviours </a:t>
            </a:r>
            <a:r>
              <a:rPr lang="en-CA" dirty="0" smtClean="0"/>
              <a:t>of the </a:t>
            </a:r>
            <a:r>
              <a:rPr lang="en-CA" dirty="0"/>
              <a:t>sculpture and respond in </a:t>
            </a:r>
            <a:r>
              <a:rPr lang="en-CA" dirty="0" smtClean="0"/>
              <a:t>turn was conducted. </a:t>
            </a:r>
            <a:r>
              <a:rPr lang="en-CA" dirty="0"/>
              <a:t>We analyzed the relationships between the </a:t>
            </a:r>
            <a:r>
              <a:rPr lang="en-CA" dirty="0" smtClean="0"/>
              <a:t>behaviours of </a:t>
            </a:r>
            <a:r>
              <a:rPr lang="en-CA" dirty="0"/>
              <a:t>the system and the users’ perceptions.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44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loo_Blue">
  <a:themeElements>
    <a:clrScheme name="UofWaterloo2015_rev2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CD750"/>
      </a:accent1>
      <a:accent2>
        <a:srgbClr val="0C0C0C"/>
      </a:accent2>
      <a:accent3>
        <a:srgbClr val="AEAEAE"/>
      </a:accent3>
      <a:accent4>
        <a:srgbClr val="B71234"/>
      </a:accent4>
      <a:accent5>
        <a:srgbClr val="7F7F7F"/>
      </a:accent5>
      <a:accent6>
        <a:srgbClr val="77BBFF"/>
      </a:accent6>
      <a:hlink>
        <a:srgbClr val="353535"/>
      </a:hlink>
      <a:folHlink>
        <a:srgbClr val="595959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erloo_Blue" id="{955C328E-34C6-4FF4-ABB9-629F55EB7E59}" vid="{10861BC0-BB45-4166-89F0-C5F252718259}"/>
    </a:ext>
  </a:extLst>
</a:theme>
</file>

<file path=ppt/theme/theme2.xml><?xml version="1.0" encoding="utf-8"?>
<a:theme xmlns:a="http://schemas.openxmlformats.org/drawingml/2006/main" name="Waterloo_White">
  <a:themeElements>
    <a:clrScheme name="UofWaterloo2015_rev2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CD750"/>
      </a:accent1>
      <a:accent2>
        <a:srgbClr val="0C0C0C"/>
      </a:accent2>
      <a:accent3>
        <a:srgbClr val="AEAEAE"/>
      </a:accent3>
      <a:accent4>
        <a:srgbClr val="B71234"/>
      </a:accent4>
      <a:accent5>
        <a:srgbClr val="7F7F7F"/>
      </a:accent5>
      <a:accent6>
        <a:srgbClr val="77BBFF"/>
      </a:accent6>
      <a:hlink>
        <a:srgbClr val="353535"/>
      </a:hlink>
      <a:folHlink>
        <a:srgbClr val="595959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aterloo_Red">
  <a:themeElements>
    <a:clrScheme name="UofWaterloo2015_rev2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CD750"/>
      </a:accent1>
      <a:accent2>
        <a:srgbClr val="0C0C0C"/>
      </a:accent2>
      <a:accent3>
        <a:srgbClr val="AEAEAE"/>
      </a:accent3>
      <a:accent4>
        <a:srgbClr val="B71234"/>
      </a:accent4>
      <a:accent5>
        <a:srgbClr val="7F7F7F"/>
      </a:accent5>
      <a:accent6>
        <a:srgbClr val="77BBFF"/>
      </a:accent6>
      <a:hlink>
        <a:srgbClr val="353535"/>
      </a:hlink>
      <a:folHlink>
        <a:srgbClr val="595959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aterloo_Green">
  <a:themeElements>
    <a:clrScheme name="UofWaterloo2015_rev2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CD750"/>
      </a:accent1>
      <a:accent2>
        <a:srgbClr val="0C0C0C"/>
      </a:accent2>
      <a:accent3>
        <a:srgbClr val="AEAEAE"/>
      </a:accent3>
      <a:accent4>
        <a:srgbClr val="B71234"/>
      </a:accent4>
      <a:accent5>
        <a:srgbClr val="7F7F7F"/>
      </a:accent5>
      <a:accent6>
        <a:srgbClr val="77BBFF"/>
      </a:accent6>
      <a:hlink>
        <a:srgbClr val="353535"/>
      </a:hlink>
      <a:folHlink>
        <a:srgbClr val="595959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aterloo_Yellow">
  <a:themeElements>
    <a:clrScheme name="UofWaterloo2015_rev2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CD750"/>
      </a:accent1>
      <a:accent2>
        <a:srgbClr val="0C0C0C"/>
      </a:accent2>
      <a:accent3>
        <a:srgbClr val="AEAEAE"/>
      </a:accent3>
      <a:accent4>
        <a:srgbClr val="B71234"/>
      </a:accent4>
      <a:accent5>
        <a:srgbClr val="7F7F7F"/>
      </a:accent5>
      <a:accent6>
        <a:srgbClr val="77BBFF"/>
      </a:accent6>
      <a:hlink>
        <a:srgbClr val="353535"/>
      </a:hlink>
      <a:folHlink>
        <a:srgbClr val="595959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588</Words>
  <Application>Microsoft Office PowerPoint</Application>
  <PresentationFormat>Widescreen</PresentationFormat>
  <Paragraphs>87</Paragraphs>
  <Slides>14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Waterloo_Blue</vt:lpstr>
      <vt:lpstr>Waterloo_White</vt:lpstr>
      <vt:lpstr>Waterloo_Red</vt:lpstr>
      <vt:lpstr>Waterloo_Green</vt:lpstr>
      <vt:lpstr>Waterloo_Yellow</vt:lpstr>
      <vt:lpstr>Curiosity-Based Learning Algorithm for Interactive Art Sculptures</vt:lpstr>
      <vt:lpstr>Outline</vt:lpstr>
      <vt:lpstr>Motivations</vt:lpstr>
      <vt:lpstr>Aurora Interactive Sculpture</vt:lpstr>
      <vt:lpstr>Objectives</vt:lpstr>
      <vt:lpstr>Approach</vt:lpstr>
      <vt:lpstr>Related Work</vt:lpstr>
      <vt:lpstr>Background</vt:lpstr>
      <vt:lpstr>Contributions</vt:lpstr>
      <vt:lpstr>Curiosity-Based Learning Algorithm</vt:lpstr>
      <vt:lpstr>Interactive Control System</vt:lpstr>
      <vt:lpstr>Experimental Validations</vt:lpstr>
      <vt:lpstr>User Study</vt:lpstr>
      <vt:lpstr>Conclusions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Curiosity-Based Learning Algorithm for Interactive Art Sculptures</dc:title>
  <dc:creator>Matthew Chan</dc:creator>
  <cp:lastModifiedBy>Matthew Chan</cp:lastModifiedBy>
  <cp:revision>40</cp:revision>
  <dcterms:created xsi:type="dcterms:W3CDTF">2016-02-02T15:56:18Z</dcterms:created>
  <dcterms:modified xsi:type="dcterms:W3CDTF">2016-02-03T14:41:20Z</dcterms:modified>
</cp:coreProperties>
</file>