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736-430C-4444-8710-AD6EB685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CCEB35-7439-482B-816D-D5AEA79E9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4C4451-F9F7-4B23-B8A5-B60F90B5F64F}"/>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DAE35838-5117-497A-A5CF-C466458C3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DE4B75-A7C3-4820-BBC4-549848F73D7E}"/>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21947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271B-4CE0-491D-BDEE-B9ACD740BB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8A46E0-6727-41AC-BEB8-4AA1C16375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DAE84E-CC56-4CC2-81C5-7EBF3188D125}"/>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88D8F2AF-093E-4C47-841A-34E313D8E4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38EB59-7D0F-495C-8710-393970748D41}"/>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84549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26418-F1FD-4477-8D51-F584091779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A17C8-900D-4AA2-8741-BDB06A9E5D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389F84-9799-49B3-916C-98426BB2E3A0}"/>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E5C6DEB0-4D42-4E2C-BB52-A560DE6EAF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669D11-0190-4514-9575-E8ABC3D94DFB}"/>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1946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331B-F2E3-4D66-8B92-561810B31A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399D79-9E73-46B3-9423-19358945A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6A231-A2EA-44E3-BBEC-37F246F37E9C}"/>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C032D03D-BFAD-4ACD-9688-8BACFBEE67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43D66A-374A-428D-B732-34FD92C72C3E}"/>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26938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EA3C-22DA-4254-B328-67A68C5DD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AC154C-6772-4306-A797-CBAB9CF78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B0C600-9E66-480F-84F3-DBF9B017F183}"/>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D32A44CD-868F-4381-AA71-BA10A84540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0F4CF-234B-49BC-94E2-2C69263EA13D}"/>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3337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10F6-468E-4850-AF17-0F94947783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9D8556-4DE0-40AD-9B33-9932057493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61B68C-884F-4B34-9257-B39E5711E5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511374-307C-44D3-BB47-38D4929F0A39}"/>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E7D05A63-33DD-4434-B1D4-DD73E45101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DBE5E1-769B-4F69-B74E-8F4B06C8D07A}"/>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313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AC99-2624-4764-8F19-E4EFD9D9E9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078FCF-11FC-441E-BAE1-CC53876C8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5B7E64-A7A4-49C9-9ABD-F854F31322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2C8BDC-163E-4438-8B0A-17227FB8E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809A5-97F1-4A1B-8CF3-85A58FB3F9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93DCD63-4F02-49BB-B346-7DD41A06C1BF}"/>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8" name="Footer Placeholder 7">
            <a:extLst>
              <a:ext uri="{FF2B5EF4-FFF2-40B4-BE49-F238E27FC236}">
                <a16:creationId xmlns:a16="http://schemas.microsoft.com/office/drawing/2014/main" id="{CC76DCC4-7673-4FE3-B134-2B565A8C4E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80B05A-66BD-4A9B-A093-E7FB8E00881C}"/>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47537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D8D-8C17-4A37-A9CF-6A45B87218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867214-FE1D-4D01-B708-D6B37E7559D6}"/>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4" name="Footer Placeholder 3">
            <a:extLst>
              <a:ext uri="{FF2B5EF4-FFF2-40B4-BE49-F238E27FC236}">
                <a16:creationId xmlns:a16="http://schemas.microsoft.com/office/drawing/2014/main" id="{CE7E8D58-B4A9-4572-9535-75A5A09272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086235-9BAF-42D2-AA89-2F76A6A75190}"/>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276702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D13D6-B22F-4F17-BC83-E064AD5BFFC1}"/>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3" name="Footer Placeholder 2">
            <a:extLst>
              <a:ext uri="{FF2B5EF4-FFF2-40B4-BE49-F238E27FC236}">
                <a16:creationId xmlns:a16="http://schemas.microsoft.com/office/drawing/2014/main" id="{B7D4859F-F8B2-4C95-9A5B-4BB84DAEC5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4EB2C2E-A27A-4BFB-A75A-593367B407A2}"/>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354193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F2A8-6759-40A1-B186-6B44BBB65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9044F7-1081-4261-AB13-9046FA2E8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A54B33-7002-4C0F-8976-BE627985E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CAE73A-3938-4018-ACB6-498EEE421047}"/>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3F855EDA-311D-4172-96E4-E49052287A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C2FBE9-03E0-49E1-AEDE-ED03F5AC0C80}"/>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7345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E8E1-CC7D-420C-BB7B-559A4FC27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517CA0-CD0A-47D3-B19A-154D5E4D9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A574F6-F040-4D6D-A247-10DA0CB20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BEB905-1D27-4AE6-B63E-7538167E5713}"/>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D36116DB-6D73-416B-903D-5A153CC9B8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CA7D14-CBA2-4890-943C-AC8086B8FA6C}"/>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878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04500-AFEC-4F2D-B328-6239ECC61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22F6D4-6F57-40A7-98E3-4833E7868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859080-DA67-44AB-9D81-2DCDD64E4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BF748CBA-35BB-4056-B913-99C532D72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855EE8-FFB7-4B19-8263-54E338BC7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53BD0-4021-4342-ACF7-28DC338EF864}" type="slidenum">
              <a:rPr lang="en-GB" smtClean="0"/>
              <a:t>‹#›</a:t>
            </a:fld>
            <a:endParaRPr lang="en-GB"/>
          </a:p>
        </p:txBody>
      </p:sp>
    </p:spTree>
    <p:extLst>
      <p:ext uri="{BB962C8B-B14F-4D97-AF65-F5344CB8AC3E}">
        <p14:creationId xmlns:p14="http://schemas.microsoft.com/office/powerpoint/2010/main" val="41640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F02E5-ED0B-4257-ACBE-1EA2119FE3D7}"/>
              </a:ext>
            </a:extLst>
          </p:cNvPr>
          <p:cNvSpPr>
            <a:spLocks noGrp="1"/>
          </p:cNvSpPr>
          <p:nvPr>
            <p:ph type="ctrTitle"/>
          </p:nvPr>
        </p:nvSpPr>
        <p:spPr/>
        <p:txBody>
          <a:bodyPr/>
          <a:lstStyle/>
          <a:p>
            <a:r>
              <a:rPr lang="en-GB" dirty="0"/>
              <a:t>Venue Location Recommender</a:t>
            </a:r>
          </a:p>
        </p:txBody>
      </p:sp>
      <p:sp>
        <p:nvSpPr>
          <p:cNvPr id="5" name="Subtitle 4">
            <a:extLst>
              <a:ext uri="{FF2B5EF4-FFF2-40B4-BE49-F238E27FC236}">
                <a16:creationId xmlns:a16="http://schemas.microsoft.com/office/drawing/2014/main" id="{26871E10-40F1-45F8-BA32-A7AC897090D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1468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30CBF-5378-4527-9720-287A2D074CEB}"/>
              </a:ext>
            </a:extLst>
          </p:cNvPr>
          <p:cNvSpPr>
            <a:spLocks noGrp="1"/>
          </p:cNvSpPr>
          <p:nvPr>
            <p:ph type="title"/>
          </p:nvPr>
        </p:nvSpPr>
        <p:spPr/>
        <p:txBody>
          <a:bodyPr/>
          <a:lstStyle/>
          <a:p>
            <a:r>
              <a:rPr lang="en-GB" dirty="0"/>
              <a:t>Introduction/Business Problem</a:t>
            </a:r>
          </a:p>
        </p:txBody>
      </p:sp>
      <p:sp>
        <p:nvSpPr>
          <p:cNvPr id="5" name="Content Placeholder 4">
            <a:extLst>
              <a:ext uri="{FF2B5EF4-FFF2-40B4-BE49-F238E27FC236}">
                <a16:creationId xmlns:a16="http://schemas.microsoft.com/office/drawing/2014/main" id="{52FE30A0-BE57-460C-B912-9921DDAC571D}"/>
              </a:ext>
            </a:extLst>
          </p:cNvPr>
          <p:cNvSpPr>
            <a:spLocks noGrp="1"/>
          </p:cNvSpPr>
          <p:nvPr>
            <p:ph idx="1"/>
          </p:nvPr>
        </p:nvSpPr>
        <p:spPr/>
        <p:txBody>
          <a:bodyPr>
            <a:normAutofit fontScale="92500" lnSpcReduction="10000"/>
          </a:bodyPr>
          <a:lstStyle/>
          <a:p>
            <a:r>
              <a:rPr lang="en-GB" sz="2000" dirty="0"/>
              <a:t>When someone is looking to open a venue such as a shop, restaurant or bar, how do they decide where to open it?</a:t>
            </a:r>
          </a:p>
          <a:p>
            <a:r>
              <a:rPr lang="en-GB" sz="2000" dirty="0"/>
              <a:t>One option is to look for areas that have fewer of that type of venue nearby (lower density)</a:t>
            </a:r>
          </a:p>
          <a:p>
            <a:r>
              <a:rPr lang="en-GB" sz="2000" dirty="0"/>
              <a:t>On its own this strategy is likely to be insufficient because an area may have lower density of this type of venue because there is limited demand for it</a:t>
            </a:r>
          </a:p>
          <a:p>
            <a:r>
              <a:rPr lang="en-GB" sz="2000" dirty="0"/>
              <a:t>In order to make a better decision they also need to able to identify areas where demand for the venue is likely to be high</a:t>
            </a:r>
          </a:p>
          <a:p>
            <a:r>
              <a:rPr lang="en-GB" sz="2000" dirty="0"/>
              <a:t>If we can quantify both the density of similar venues around a location and the likely demand, good potential locations could characterised as having low density compared to demand</a:t>
            </a:r>
          </a:p>
          <a:p>
            <a:r>
              <a:rPr lang="en-GB" sz="2000" dirty="0"/>
              <a:t>Quantifying density of venues around a location is a fairly trivial task, but how can we estimate demand?</a:t>
            </a:r>
          </a:p>
          <a:p>
            <a:r>
              <a:rPr lang="en-GB" sz="2000" dirty="0"/>
              <a:t>One solution is to assume that demand is related to the density of other venues around the location that are not of the same type as the venue being opened.  For example if you are seeking to open a café, demand may be indicated by the range and number of non-café venues such as work places, shops and other restaurants nearby.</a:t>
            </a:r>
          </a:p>
        </p:txBody>
      </p:sp>
    </p:spTree>
    <p:extLst>
      <p:ext uri="{BB962C8B-B14F-4D97-AF65-F5344CB8AC3E}">
        <p14:creationId xmlns:p14="http://schemas.microsoft.com/office/powerpoint/2010/main" val="185352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C15A-669C-4C48-BE5F-4FF9157F8B74}"/>
              </a:ext>
            </a:extLst>
          </p:cNvPr>
          <p:cNvSpPr>
            <a:spLocks noGrp="1"/>
          </p:cNvSpPr>
          <p:nvPr>
            <p:ph type="title"/>
          </p:nvPr>
        </p:nvSpPr>
        <p:spPr/>
        <p:txBody>
          <a:bodyPr/>
          <a:lstStyle/>
          <a:p>
            <a:r>
              <a:rPr lang="en-GB" dirty="0"/>
              <a:t>Data: defining the search area</a:t>
            </a:r>
          </a:p>
        </p:txBody>
      </p:sp>
      <p:sp>
        <p:nvSpPr>
          <p:cNvPr id="3" name="Content Placeholder 2">
            <a:extLst>
              <a:ext uri="{FF2B5EF4-FFF2-40B4-BE49-F238E27FC236}">
                <a16:creationId xmlns:a16="http://schemas.microsoft.com/office/drawing/2014/main" id="{7293B480-80BE-491C-AEC0-74FAC2B6D836}"/>
              </a:ext>
            </a:extLst>
          </p:cNvPr>
          <p:cNvSpPr>
            <a:spLocks noGrp="1"/>
          </p:cNvSpPr>
          <p:nvPr>
            <p:ph idx="1"/>
          </p:nvPr>
        </p:nvSpPr>
        <p:spPr>
          <a:xfrm>
            <a:off x="838199" y="1825625"/>
            <a:ext cx="10569677" cy="4201364"/>
          </a:xfrm>
        </p:spPr>
        <p:txBody>
          <a:bodyPr>
            <a:normAutofit fontScale="92500" lnSpcReduction="10000"/>
          </a:bodyPr>
          <a:lstStyle/>
          <a:p>
            <a:r>
              <a:rPr lang="en-GB" dirty="0"/>
              <a:t>Given an area where we want to open the venue we can split this area up into smaller areas</a:t>
            </a:r>
          </a:p>
          <a:p>
            <a:r>
              <a:rPr lang="en-GB" dirty="0"/>
              <a:t>Our starting point will be a venue type and location described by its longitude and latitude, a radius around the location we want to search in and a distance within which we want the returned location recommendations to be provided by</a:t>
            </a:r>
          </a:p>
          <a:p>
            <a:r>
              <a:rPr lang="en-GB" dirty="0"/>
              <a:t>For example we might want to know where to open a café within 1km of the centre of Toronto to the nearest 200m.</a:t>
            </a:r>
          </a:p>
          <a:p>
            <a:r>
              <a:rPr lang="en-GB" dirty="0"/>
              <a:t>Given these inputs we can covert them into a grid of points that are a distance of 200m apart in a circle of radius 1km around the centre of Toronto</a:t>
            </a:r>
          </a:p>
        </p:txBody>
      </p:sp>
    </p:spTree>
    <p:extLst>
      <p:ext uri="{BB962C8B-B14F-4D97-AF65-F5344CB8AC3E}">
        <p14:creationId xmlns:p14="http://schemas.microsoft.com/office/powerpoint/2010/main" val="113656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C15A-669C-4C48-BE5F-4FF9157F8B74}"/>
              </a:ext>
            </a:extLst>
          </p:cNvPr>
          <p:cNvSpPr>
            <a:spLocks noGrp="1"/>
          </p:cNvSpPr>
          <p:nvPr>
            <p:ph type="title"/>
          </p:nvPr>
        </p:nvSpPr>
        <p:spPr/>
        <p:txBody>
          <a:bodyPr/>
          <a:lstStyle/>
          <a:p>
            <a:r>
              <a:rPr lang="en-GB" dirty="0"/>
              <a:t>Measuring density of target venues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93B480-80BE-491C-AEC0-74FAC2B6D836}"/>
                  </a:ext>
                </a:extLst>
              </p:cNvPr>
              <p:cNvSpPr>
                <a:spLocks noGrp="1"/>
              </p:cNvSpPr>
              <p:nvPr>
                <p:ph idx="1"/>
              </p:nvPr>
            </p:nvSpPr>
            <p:spPr/>
            <p:txBody>
              <a:bodyPr>
                <a:normAutofit fontScale="92500" lnSpcReduction="10000"/>
              </a:bodyPr>
              <a:lstStyle/>
              <a:p>
                <a:r>
                  <a:rPr lang="en-GB" dirty="0"/>
                  <a:t>Using the search Endpoint of the Foursquare API we can pull a list of venues v of the type we are looking to open around each point p in the grid together with their distances d from p</a:t>
                </a:r>
              </a:p>
              <a:p>
                <a:r>
                  <a:rPr lang="en-GB" dirty="0"/>
                  <a:t>The radius r of this search will be the same distance as the distance between points in the grid</a:t>
                </a:r>
              </a:p>
              <a:p>
                <a:r>
                  <a:rPr lang="en-GB" dirty="0"/>
                  <a:t>This can be turned into a single measure of density D for the point in the grid as follows: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d>
                        <m:dPr>
                          <m:ctrlPr>
                            <a:rPr lang="en-GB" b="0" i="1" smtClean="0">
                              <a:latin typeface="Cambria Math" panose="02040503050406030204" pitchFamily="18" charset="0"/>
                            </a:rPr>
                          </m:ctrlPr>
                        </m:dPr>
                        <m:e>
                          <m:r>
                            <a:rPr lang="en-GB" b="0" i="1" smtClean="0">
                              <a:latin typeface="Cambria Math" panose="02040503050406030204" pitchFamily="18" charset="0"/>
                            </a:rPr>
                            <m:t>𝑝</m:t>
                          </m:r>
                        </m:e>
                      </m:d>
                      <m:r>
                        <a:rPr lang="pt-BR" i="1" smtClean="0">
                          <a:latin typeface="Cambria Math" panose="02040503050406030204" pitchFamily="18" charset="0"/>
                        </a:rPr>
                        <m:t>=</m:t>
                      </m:r>
                      <m:nary>
                        <m:naryPr>
                          <m:chr m:val="∑"/>
                          <m:supHide m:val="on"/>
                          <m:ctrlPr>
                            <a:rPr lang="pt-BR" i="1" smtClean="0">
                              <a:latin typeface="Cambria Math" panose="02040503050406030204" pitchFamily="18" charset="0"/>
                            </a:rPr>
                          </m:ctrlPr>
                        </m:naryPr>
                        <m:sub>
                          <m:r>
                            <m:rPr>
                              <m:brk m:alnAt="7"/>
                            </m:rPr>
                            <a:rPr lang="en-GB" b="0" i="1" smtClean="0">
                              <a:latin typeface="Cambria Math" panose="02040503050406030204" pitchFamily="18" charset="0"/>
                            </a:rPr>
                            <m:t>𝑣</m:t>
                          </m:r>
                        </m:sub>
                        <m:sup/>
                        <m:e>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𝑑</m:t>
                          </m:r>
                        </m:e>
                      </m:nary>
                    </m:oMath>
                  </m:oMathPara>
                </a14:m>
                <a:endParaRPr lang="en-GB" dirty="0"/>
              </a:p>
              <a:p>
                <a:r>
                  <a:rPr lang="en-GB" dirty="0"/>
                  <a:t>So if r = 200m a venue that is 0m from the point will add 200 to D, while a venue which is 200m from the point will add 0 to D</a:t>
                </a:r>
              </a:p>
            </p:txBody>
          </p:sp>
        </mc:Choice>
        <mc:Fallback>
          <p:sp>
            <p:nvSpPr>
              <p:cNvPr id="3" name="Content Placeholder 2">
                <a:extLst>
                  <a:ext uri="{FF2B5EF4-FFF2-40B4-BE49-F238E27FC236}">
                    <a16:creationId xmlns:a16="http://schemas.microsoft.com/office/drawing/2014/main" id="{7293B480-80BE-491C-AEC0-74FAC2B6D836}"/>
                  </a:ext>
                </a:extLst>
              </p:cNvPr>
              <p:cNvSpPr>
                <a:spLocks noGrp="1" noRot="1" noChangeAspect="1" noMove="1" noResize="1" noEditPoints="1" noAdjustHandles="1" noChangeArrowheads="1" noChangeShapeType="1" noTextEdit="1"/>
              </p:cNvSpPr>
              <p:nvPr>
                <p:ph idx="1"/>
              </p:nvPr>
            </p:nvSpPr>
            <p:spPr>
              <a:blipFill>
                <a:blip r:embed="rId2"/>
                <a:stretch>
                  <a:fillRect l="-928" t="-2801" r="-1507" b="-140"/>
                </a:stretch>
              </a:blipFill>
            </p:spPr>
            <p:txBody>
              <a:bodyPr/>
              <a:lstStyle/>
              <a:p>
                <a:r>
                  <a:rPr lang="en-GB">
                    <a:noFill/>
                  </a:rPr>
                  <a:t> </a:t>
                </a:r>
              </a:p>
            </p:txBody>
          </p:sp>
        </mc:Fallback>
      </mc:AlternateContent>
    </p:spTree>
    <p:extLst>
      <p:ext uri="{BB962C8B-B14F-4D97-AF65-F5344CB8AC3E}">
        <p14:creationId xmlns:p14="http://schemas.microsoft.com/office/powerpoint/2010/main" val="29119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3A1A-9A9C-4820-A815-4821711014B3}"/>
              </a:ext>
            </a:extLst>
          </p:cNvPr>
          <p:cNvSpPr>
            <a:spLocks noGrp="1"/>
          </p:cNvSpPr>
          <p:nvPr>
            <p:ph type="title"/>
          </p:nvPr>
        </p:nvSpPr>
        <p:spPr/>
        <p:txBody>
          <a:bodyPr/>
          <a:lstStyle/>
          <a:p>
            <a:r>
              <a:rPr lang="en-GB" dirty="0"/>
              <a:t>Estimating demand for venues</a:t>
            </a:r>
          </a:p>
        </p:txBody>
      </p:sp>
      <p:sp>
        <p:nvSpPr>
          <p:cNvPr id="3" name="Content Placeholder 2">
            <a:extLst>
              <a:ext uri="{FF2B5EF4-FFF2-40B4-BE49-F238E27FC236}">
                <a16:creationId xmlns:a16="http://schemas.microsoft.com/office/drawing/2014/main" id="{0BC886C7-9830-47BE-BA0F-DC307E955CD8}"/>
              </a:ext>
            </a:extLst>
          </p:cNvPr>
          <p:cNvSpPr>
            <a:spLocks noGrp="1"/>
          </p:cNvSpPr>
          <p:nvPr>
            <p:ph idx="1"/>
          </p:nvPr>
        </p:nvSpPr>
        <p:spPr/>
        <p:txBody>
          <a:bodyPr>
            <a:normAutofit fontScale="92500" lnSpcReduction="10000"/>
          </a:bodyPr>
          <a:lstStyle/>
          <a:p>
            <a:r>
              <a:rPr lang="en-GB" dirty="0"/>
              <a:t>We can also pull a list of other venues around p together with their categories and distances from p using the same Foursquare API Endpoint</a:t>
            </a:r>
          </a:p>
          <a:p>
            <a:r>
              <a:rPr lang="en-GB" dirty="0"/>
              <a:t>For each point and category we can calculate similar density metrics</a:t>
            </a:r>
          </a:p>
          <a:p>
            <a:r>
              <a:rPr lang="en-GB" dirty="0"/>
              <a:t>We will then use these densities as the independent variables in a regression model to predict the dependent variable, in this case the density of the target venues</a:t>
            </a:r>
          </a:p>
          <a:p>
            <a:r>
              <a:rPr lang="en-GB" dirty="0"/>
              <a:t>The theory is that a good location for a new venue will be one with a higher predicted density for that type of venue than the actual density we see</a:t>
            </a:r>
          </a:p>
          <a:p>
            <a:r>
              <a:rPr lang="en-GB" dirty="0"/>
              <a:t>So we can rank each point p by the predicted – actual and choose the best n points as location recommendations</a:t>
            </a:r>
          </a:p>
        </p:txBody>
      </p:sp>
    </p:spTree>
    <p:extLst>
      <p:ext uri="{BB962C8B-B14F-4D97-AF65-F5344CB8AC3E}">
        <p14:creationId xmlns:p14="http://schemas.microsoft.com/office/powerpoint/2010/main" val="2224152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582</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Venue Location Recommender</vt:lpstr>
      <vt:lpstr>Introduction/Business Problem</vt:lpstr>
      <vt:lpstr>Data: defining the search area</vt:lpstr>
      <vt:lpstr>Measuring density of target venues</vt:lpstr>
      <vt:lpstr>Estimating demand for venues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Location Recommender</dc:title>
  <dc:creator>Matthew Common</dc:creator>
  <cp:lastModifiedBy>Matthew Common</cp:lastModifiedBy>
  <cp:revision>10</cp:revision>
  <dcterms:created xsi:type="dcterms:W3CDTF">2018-12-08T13:14:35Z</dcterms:created>
  <dcterms:modified xsi:type="dcterms:W3CDTF">2018-12-08T14:24:51Z</dcterms:modified>
</cp:coreProperties>
</file>