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7765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5759AE-2DDA-44E1-AD54-1E3727D2307F}">
  <a:tblStyle styleId="{A35759AE-2DDA-44E1-AD54-1E3727D230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12516" lvl="1" marL="91421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333" lvl="2" marL="182843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151" lvl="3" marL="27426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67" lvl="4" marL="36568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86" lvl="5" marL="45710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603" lvl="6" marL="548530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19" lvl="7" marL="63995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37" lvl="8" marL="731373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-16989425" y="-11796713"/>
            <a:ext cx="22153563" cy="1246505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57825" cy="408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-16989425" y="-11796713"/>
            <a:ext cx="22153500" cy="12465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hape 11"/>
          <p:cNvGrpSpPr/>
          <p:nvPr/>
        </p:nvGrpSpPr>
        <p:grpSpPr>
          <a:xfrm rot="5400000">
            <a:off x="-16715231" y="-397360"/>
            <a:ext cx="24535151" cy="4304369"/>
            <a:chOff x="0" y="-156114"/>
            <a:chExt cx="24535151" cy="4304369"/>
          </a:xfrm>
        </p:grpSpPr>
        <p:sp>
          <p:nvSpPr>
            <p:cNvPr id="12" name="Shape 12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 rot="10800000">
            <a:off x="-23445" y="10974729"/>
            <a:ext cx="24535151" cy="4304369"/>
            <a:chOff x="0" y="-156114"/>
            <a:chExt cx="24535151" cy="4304369"/>
          </a:xfrm>
        </p:grpSpPr>
        <p:sp>
          <p:nvSpPr>
            <p:cNvPr id="39" name="Shape 39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449975" y="5734650"/>
            <a:ext cx="174777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IPLC SIMULATOR</a:t>
            </a:r>
            <a:endParaRPr b="1" sz="1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047350" y="7709725"/>
            <a:ext cx="144171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Matthew Czyr, Thomas Beitel, Grant Block, Alex Christoforides,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Alex Mankowski, Steven Prince, Molly Wolford</a:t>
            </a:r>
            <a:endParaRPr sz="2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0" y="-1582768"/>
            <a:ext cx="24535151" cy="4304369"/>
            <a:chOff x="0" y="-156114"/>
            <a:chExt cx="24535151" cy="4304369"/>
          </a:xfrm>
        </p:grpSpPr>
        <p:sp>
          <p:nvSpPr>
            <p:cNvPr id="71" name="Shape 71"/>
            <p:cNvSpPr/>
            <p:nvPr/>
          </p:nvSpPr>
          <p:spPr>
            <a:xfrm>
              <a:off x="23378291" y="2431564"/>
              <a:ext cx="1134322" cy="1716691"/>
            </a:xfrm>
            <a:custGeom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23079220" y="-88970"/>
              <a:ext cx="1455931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20776620" y="-88970"/>
              <a:ext cx="2646748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20420244" y="-88970"/>
              <a:ext cx="3003125" cy="42330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7677877" y="-88971"/>
              <a:ext cx="2785824" cy="3142198"/>
            </a:xfrm>
            <a:custGeom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7608342" y="-88971"/>
              <a:ext cx="2168684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4888519" y="-88734"/>
              <a:ext cx="2811899" cy="192530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3589856" y="-88970"/>
              <a:ext cx="4137447" cy="352030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104147" y="-111272"/>
              <a:ext cx="4346058" cy="3520308"/>
            </a:xfrm>
            <a:custGeom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793019" y="-88970"/>
              <a:ext cx="369415" cy="195571"/>
            </a:xfrm>
            <a:custGeom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9698211" y="-88970"/>
              <a:ext cx="225996" cy="19557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502000" y="61758"/>
              <a:ext cx="2646751" cy="2259950"/>
            </a:xfrm>
            <a:custGeom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6821130" y="61996"/>
              <a:ext cx="2985743" cy="2259950"/>
            </a:xfrm>
            <a:custGeom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6829814" y="-88970"/>
              <a:ext cx="2985743" cy="808366"/>
            </a:xfrm>
            <a:custGeom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975275" y="-88970"/>
              <a:ext cx="943094" cy="80836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5608571" y="674793"/>
              <a:ext cx="2916204" cy="1642810"/>
            </a:xfrm>
            <a:custGeom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5092201" y="-155877"/>
              <a:ext cx="1760153" cy="211218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43059" y="190760"/>
              <a:ext cx="5232654" cy="2977052"/>
            </a:xfrm>
            <a:custGeom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264131" y="-156113"/>
              <a:ext cx="4393864" cy="2112184"/>
            </a:xfrm>
            <a:custGeom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264131" y="-133574"/>
              <a:ext cx="921364" cy="369415"/>
            </a:xfrm>
            <a:custGeom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34484" y="-133574"/>
              <a:ext cx="621488" cy="36941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885559"/>
              <a:ext cx="447642" cy="2259950"/>
            </a:xfrm>
            <a:custGeom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0" y="-156114"/>
              <a:ext cx="1286433" cy="334211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8462804" y="1591817"/>
              <a:ext cx="6988462" cy="1786231"/>
            </a:xfrm>
            <a:custGeom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776123" y="-125128"/>
              <a:ext cx="2307757" cy="1734076"/>
            </a:xfrm>
            <a:custGeom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19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3163500" y="4172325"/>
            <a:ext cx="9072000" cy="7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implemented pipeline function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iplc_sim_push_pipeline_stage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checks whether various stages of the pipeline require stalls or forwarding, handles adding delay cycles as necessary, pushes pipeline stages, and resets fetch stage to NOP. The other implemented functions,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iplc_sim_process_pipeline_lw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iplc_sim_process_pipeline_sw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iplc_sim_process_pipeline_branch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iplc_sim_process_pipeline_jump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iplc_sim_process_pipeline_syscall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and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iplc_sim_process_pipeline_nop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simply set the variables in the fetch to match the respective instruction arguments. These functions are called by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iplc_sim_parse_instruction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2600"/>
          </a:p>
        </p:txBody>
      </p:sp>
      <p:sp>
        <p:nvSpPr>
          <p:cNvPr id="101" name="Shape 101"/>
          <p:cNvSpPr txBox="1"/>
          <p:nvPr/>
        </p:nvSpPr>
        <p:spPr>
          <a:xfrm>
            <a:off x="13163511" y="3061006"/>
            <a:ext cx="341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Pipeline</a:t>
            </a:r>
            <a:endParaRPr b="1"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2508025" y="4172300"/>
            <a:ext cx="8943000" cy="7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iplc_sim_trap_address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which is called by pipeline function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iplc_sim_push_pipeline_stage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parse function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iplc_sim_parse_instruction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will determine if a given address is in the cache and then calls the appropriate function to deal with a hit or a miss. For a hit,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iplc_sim_LRU_update_on_hit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 called, which updates the element's information, sets it as the MRU, and updates the previous MRU's information. For a miss, </a:t>
            </a:r>
            <a:r>
              <a:rPr i="1"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iplc_sim_LRU_replace_on_miss</a:t>
            </a:r>
            <a:r>
              <a:rPr lang="en-U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is called, which puts the element in the cache and declares it as the MRU, then updates the previous MRU. If the cache is full, the LRU is then replaced.</a:t>
            </a:r>
            <a:endParaRPr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508017" y="3060993"/>
            <a:ext cx="3437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Cache</a:t>
            </a:r>
            <a:endParaRPr b="1" sz="4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985382" y="1241274"/>
            <a:ext cx="1644232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985382" y="1241274"/>
            <a:ext cx="16442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RESULTS</a:t>
            </a:r>
            <a:endParaRPr b="1" sz="8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10" name="Shape 110"/>
          <p:cNvGraphicFramePr/>
          <p:nvPr/>
        </p:nvGraphicFramePr>
        <p:xfrm>
          <a:off x="2342263" y="259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{A35759AE-2DDA-44E1-AD54-1E3727D2307F}</a:tableStyleId>
              </a:tblPr>
              <a:tblGrid>
                <a:gridCol w="529300"/>
                <a:gridCol w="2613200"/>
                <a:gridCol w="2916300"/>
                <a:gridCol w="2537425"/>
                <a:gridCol w="2385850"/>
                <a:gridCol w="3352075"/>
                <a:gridCol w="2897375"/>
                <a:gridCol w="2461650"/>
              </a:tblGrid>
              <a:tr h="621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#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Index Size (bits)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Block Size (words)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Associativity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Cache Size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Branch Prediction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Cache Miss Rate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CPI</a:t>
                      </a:r>
                      <a:endParaRPr b="1" sz="24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1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7168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0.006943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1.1279393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5632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0.004238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1.254102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9664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1.227070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7296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0.005577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1.265978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5696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0.002872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1.240689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9728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1.227070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7424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0.005577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1.265978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5760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0.002872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1.240689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9792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FALSE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1.227070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7168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0.006943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1.076080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5632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0.004238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1.051017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9664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1.024171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7296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0.005577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1.062671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5696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0.002872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1.037608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9728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1.024171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16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7424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0.005577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1.062671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5760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0.002872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1.037608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43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18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9792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TRUE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0.001422</a:t>
                      </a:r>
                      <a:endParaRPr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1.024171</a:t>
                      </a:r>
                      <a:endParaRPr b="1" sz="1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947116" y="1660140"/>
            <a:ext cx="152934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947113" y="9268944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Steven Prince</a:t>
            </a: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Documenter (Pipeline)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947113" y="7039118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Thomas Beitel</a:t>
            </a:r>
            <a:r>
              <a:rPr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Coder (Performance Evaluation)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947125" y="8169875"/>
            <a:ext cx="13111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Grant Block</a:t>
            </a: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Documenter (Cache)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947113" y="5934519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Molly Wolford</a:t>
            </a: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Coder (Pipeline)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947113" y="3704693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Matthew Czyr</a:t>
            </a:r>
            <a:r>
              <a:rPr lang="en-US" sz="4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Manager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947113" y="4835459"/>
            <a:ext cx="136776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Alex Mankowski</a:t>
            </a:r>
            <a:r>
              <a:rPr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Coder (Cache)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947127" y="10368000"/>
            <a:ext cx="16388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Alex Christoforides</a:t>
            </a:r>
            <a:r>
              <a:rPr lang="en-US" sz="4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Documenter (Performance Evaluation)</a:t>
            </a:r>
            <a:endParaRPr sz="4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