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52" r:id="rId5"/>
    <p:sldId id="354" r:id="rId6"/>
    <p:sldId id="355" r:id="rId7"/>
    <p:sldId id="317" r:id="rId8"/>
    <p:sldId id="349" r:id="rId9"/>
    <p:sldId id="350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7" r:id="rId22"/>
    <p:sldId id="346" r:id="rId23"/>
    <p:sldId id="348" r:id="rId24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>
      <p:cViewPr>
        <p:scale>
          <a:sx n="95" d="100"/>
          <a:sy n="95" d="100"/>
        </p:scale>
        <p:origin x="1027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74DEF0FF-0212-4429-8EC9-004155795F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1AA61171-A203-49D3-8C4D-48F4B926AF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3F42896F-427E-486E-A5E8-C6FB63615583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066" tIns="44033" rIns="88066" bIns="44033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E17FBDF5-2196-4516-8E5B-E207C2CDD1C4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066" tIns="44033" rIns="88066" bIns="44033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7E881C9-D367-4011-996F-C00ED1C3EF9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77FC1FA6-9F09-4CA9-AA7C-97358C5B286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5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BCF52B8D-37C1-44C7-894C-FC635BC990D8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53025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81CD78CF-4985-4C45-8ED9-87B550A3DD7A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97949B68-CA78-42AB-9100-A0D6D4A80556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AAF07-08B8-49DD-9510-D8E08968D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0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54E60-E600-4925-8537-4A8284129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77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49C31-04B9-45E8-B795-F82D201E1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2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F0724-03D8-4322-A0A0-E1A13C48A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1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C70481-7056-4631-9DC3-3A124F524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56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38791-73F5-4921-A33A-42A75256B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22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9113B0-FA7E-40D5-9018-79F918DD9C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02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AEBB42-F1E8-478A-A4F6-B1E7E871D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2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93261-6793-4C30-B642-3384FCC13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51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2C75C-7019-471B-B1B1-B74F4E610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98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24F14A-776F-4C20-B8BD-2B075B72A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5D202-0289-45DC-9AE4-1B40456A9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6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AB1C8-CBCB-42EE-9D54-280F13BB9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97814-6BDB-4529-BCAD-1624E2AFB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0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B38D5-7404-4A7F-9B4A-1CD43213E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77BCF-FF1F-4ACD-B8CE-18CB214AA0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4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30BD6-E70B-459E-BF56-A1349CBA4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1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74144-19DA-45DB-BC85-B7BA06AF5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9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14F6D807-7B1F-442B-9E28-9FF13B8140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41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42" r:id="rId13"/>
    <p:sldLayoutId id="2147483838" r:id="rId14"/>
    <p:sldLayoutId id="2147483843" r:id="rId15"/>
    <p:sldLayoutId id="2147483844" r:id="rId16"/>
    <p:sldLayoutId id="2147483839" r:id="rId17"/>
    <p:sldLayoutId id="2147483840" r:id="rId1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basic concept of data parallel computing</a:t>
            </a:r>
          </a:p>
          <a:p>
            <a:r>
              <a:rPr lang="en-US" dirty="0"/>
              <a:t>To learn the basic features of the CUDA C programming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4F14A-776F-4C20-B8BD-2B075B72A30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86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457200" y="1220788"/>
            <a:ext cx="86868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&lt;cuda.h&gt;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vecAdd(float* A, float* B, float* C, int n)</a:t>
            </a:r>
            <a:r>
              <a:rPr lang="ar-SA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size = n* sizeof(float); </a:t>
            </a:r>
          </a:p>
          <a:p>
            <a:pPr eaLnBrk="1" hangingPunct="1">
              <a:buFont typeface="Palatino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float* A_d, B_d, C_d;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// Allocate device memory for A, B, and C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copy A and B to device memory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// Kernel launch code – to have the device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to perform the actual vector addition</a:t>
            </a:r>
          </a:p>
          <a:p>
            <a:pPr eaLnBrk="1" hangingPunct="1"/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// copy C from the device memory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Free device vectors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Palatino" charset="0"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Title 1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1413"/>
          </a:xfrm>
        </p:spPr>
        <p:txBody>
          <a:bodyPr/>
          <a:lstStyle/>
          <a:p>
            <a:pPr eaLnBrk="1" hangingPunct="1"/>
            <a:r>
              <a:rPr lang="en-US" altLang="en-US"/>
              <a:t>Heterogeneous Computing vecAdd Host Code</a:t>
            </a:r>
          </a:p>
        </p:txBody>
      </p:sp>
      <p:sp>
        <p:nvSpPr>
          <p:cNvPr id="3277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3670A86-3DEA-4545-A2A8-EAEDC8B3001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2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Partial Overview of CUDA Memories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5334000" cy="3810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Device code can: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R/W per-thread 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registers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R/W per-grid 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global memory</a:t>
            </a:r>
          </a:p>
          <a:p>
            <a:pPr marL="857250" lvl="1" indent="-457200" eaLnBrk="1" hangingPunct="1">
              <a:defRPr/>
            </a:pPr>
            <a:endParaRPr lang="en-US" sz="1600" dirty="0">
              <a:ea typeface="ＭＳ Ｐゴシック" charset="0"/>
            </a:endParaRPr>
          </a:p>
          <a:p>
            <a:pPr marL="457200" indent="-457200" eaLnBrk="1" hangingPunct="1">
              <a:defRPr/>
            </a:pPr>
            <a:r>
              <a:rPr lang="en-US" sz="2000" dirty="0">
                <a:ea typeface="+mn-ea"/>
                <a:cs typeface="+mn-cs"/>
              </a:rPr>
              <a:t>Host code can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Transfer data to/from per grid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 global memory </a:t>
            </a: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5181600" y="2209800"/>
            <a:ext cx="3775075" cy="4110038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(Device) Grid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5334000" y="5176838"/>
            <a:ext cx="3505200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Global</a:t>
            </a:r>
          </a:p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Memory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>
            <a:off x="5222875" y="2667000"/>
            <a:ext cx="1812925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(0, 0)</a:t>
            </a:r>
          </a:p>
        </p:txBody>
      </p:sp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5338763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5338763" y="3716338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4" name="Line 16"/>
          <p:cNvSpPr>
            <a:spLocks noChangeShapeType="1"/>
          </p:cNvSpPr>
          <p:nvPr/>
        </p:nvSpPr>
        <p:spPr bwMode="auto">
          <a:xfrm flipV="1">
            <a:off x="5649913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8"/>
          <p:cNvSpPr>
            <a:spLocks noChangeShapeType="1"/>
          </p:cNvSpPr>
          <p:nvPr/>
        </p:nvSpPr>
        <p:spPr bwMode="auto">
          <a:xfrm>
            <a:off x="5638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22"/>
          <p:cNvSpPr txBox="1">
            <a:spLocks noChangeArrowheads="1"/>
          </p:cNvSpPr>
          <p:nvPr/>
        </p:nvSpPr>
        <p:spPr bwMode="auto">
          <a:xfrm>
            <a:off x="62103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62103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8" name="Line 25"/>
          <p:cNvSpPr>
            <a:spLocks noChangeShapeType="1"/>
          </p:cNvSpPr>
          <p:nvPr/>
        </p:nvSpPr>
        <p:spPr bwMode="auto">
          <a:xfrm flipV="1">
            <a:off x="65214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7"/>
          <p:cNvSpPr>
            <a:spLocks noChangeShapeType="1"/>
          </p:cNvSpPr>
          <p:nvPr/>
        </p:nvSpPr>
        <p:spPr bwMode="auto">
          <a:xfrm>
            <a:off x="65532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30"/>
          <p:cNvSpPr txBox="1">
            <a:spLocks noChangeArrowheads="1"/>
          </p:cNvSpPr>
          <p:nvPr/>
        </p:nvSpPr>
        <p:spPr bwMode="auto">
          <a:xfrm>
            <a:off x="7162800" y="2703513"/>
            <a:ext cx="1744663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(1, 0)</a:t>
            </a: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34831" name="Text Box 33"/>
          <p:cNvSpPr txBox="1">
            <a:spLocks noChangeArrowheads="1"/>
          </p:cNvSpPr>
          <p:nvPr/>
        </p:nvSpPr>
        <p:spPr bwMode="auto">
          <a:xfrm>
            <a:off x="71755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2" name="Text Box 34"/>
          <p:cNvSpPr txBox="1">
            <a:spLocks noChangeArrowheads="1"/>
          </p:cNvSpPr>
          <p:nvPr/>
        </p:nvSpPr>
        <p:spPr bwMode="auto">
          <a:xfrm>
            <a:off x="71755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3" name="Line 36"/>
          <p:cNvSpPr>
            <a:spLocks noChangeShapeType="1"/>
          </p:cNvSpPr>
          <p:nvPr/>
        </p:nvSpPr>
        <p:spPr bwMode="auto">
          <a:xfrm flipV="1">
            <a:off x="74866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38"/>
          <p:cNvSpPr>
            <a:spLocks noChangeShapeType="1"/>
          </p:cNvSpPr>
          <p:nvPr/>
        </p:nvSpPr>
        <p:spPr bwMode="auto">
          <a:xfrm>
            <a:off x="74676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42"/>
          <p:cNvSpPr txBox="1">
            <a:spLocks noChangeArrowheads="1"/>
          </p:cNvSpPr>
          <p:nvPr/>
        </p:nvSpPr>
        <p:spPr bwMode="auto">
          <a:xfrm>
            <a:off x="8047038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6" name="Text Box 43"/>
          <p:cNvSpPr txBox="1">
            <a:spLocks noChangeArrowheads="1"/>
          </p:cNvSpPr>
          <p:nvPr/>
        </p:nvSpPr>
        <p:spPr bwMode="auto">
          <a:xfrm>
            <a:off x="8047038" y="3716338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7" name="Line 45"/>
          <p:cNvSpPr>
            <a:spLocks noChangeShapeType="1"/>
          </p:cNvSpPr>
          <p:nvPr/>
        </p:nvSpPr>
        <p:spPr bwMode="auto">
          <a:xfrm flipV="1">
            <a:off x="835660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47"/>
          <p:cNvSpPr>
            <a:spLocks noChangeShapeType="1"/>
          </p:cNvSpPr>
          <p:nvPr/>
        </p:nvSpPr>
        <p:spPr bwMode="auto">
          <a:xfrm>
            <a:off x="8305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495800" y="5253038"/>
            <a:ext cx="533400" cy="106680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4840" name="Line 51"/>
          <p:cNvSpPr>
            <a:spLocks noChangeShapeType="1"/>
          </p:cNvSpPr>
          <p:nvPr/>
        </p:nvSpPr>
        <p:spPr bwMode="auto">
          <a:xfrm flipV="1">
            <a:off x="5029200" y="5405438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3EA953-D159-4660-9EAD-CDB77C061CB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42" name="Footer Placeholder 3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09600" y="4876800"/>
            <a:ext cx="36576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Palatino" pitchFamily="18" charset="0"/>
                <a:ea typeface="+mn-ea"/>
              </a:rPr>
              <a:t>We will cover more later.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57"/>
          <p:cNvGrpSpPr>
            <a:grpSpLocks/>
          </p:cNvGrpSpPr>
          <p:nvPr/>
        </p:nvGrpSpPr>
        <p:grpSpPr bwMode="auto">
          <a:xfrm>
            <a:off x="4343400" y="2057400"/>
            <a:ext cx="4537075" cy="3963988"/>
            <a:chOff x="2880" y="1103"/>
            <a:chExt cx="2858" cy="2497"/>
          </a:xfrm>
        </p:grpSpPr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Grid</a:t>
              </a:r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Global Memory</a:t>
              </a:r>
              <a:endParaRPr lang="en-US" altLang="en-US" sz="1200">
                <a:solidFill>
                  <a:srgbClr val="003300"/>
                </a:solidFill>
              </a:endParaRPr>
            </a:p>
          </p:txBody>
        </p:sp>
        <p:sp>
          <p:nvSpPr>
            <p:cNvPr id="36873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Block (0, 0)</a:t>
              </a:r>
            </a:p>
          </p:txBody>
        </p:sp>
        <p:sp>
          <p:nvSpPr>
            <p:cNvPr id="36874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5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6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9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0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Block 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36883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4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5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8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Host</a:t>
              </a:r>
            </a:p>
          </p:txBody>
        </p:sp>
        <p:sp>
          <p:nvSpPr>
            <p:cNvPr id="36892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CUDA Device Memory Management API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981200"/>
            <a:ext cx="4343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>
                <a:ea typeface="+mn-ea"/>
                <a:cs typeface="+mn-cs"/>
              </a:rPr>
              <a:t>cudaMalloc</a:t>
            </a:r>
            <a:r>
              <a:rPr lang="en-US" sz="2400" dirty="0">
                <a:ea typeface="+mn-ea"/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Allocates object in the device </a:t>
            </a:r>
            <a:r>
              <a:rPr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0"/>
              </a:rPr>
              <a:t>global memory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Two parameters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Address of a pointe</a:t>
            </a:r>
            <a:r>
              <a:rPr lang="en-US" sz="1800" dirty="0">
                <a:ea typeface="ＭＳ Ｐゴシック" charset="0"/>
              </a:rPr>
              <a:t>r to the allocated object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Size 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of</a:t>
            </a:r>
            <a:r>
              <a:rPr lang="en-US" sz="1800" dirty="0">
                <a:ea typeface="ＭＳ Ｐゴシック" charset="0"/>
              </a:rPr>
              <a:t> allocated object in terms of bytes</a:t>
            </a:r>
          </a:p>
          <a:p>
            <a:pPr eaLnBrk="1" hangingPunct="1">
              <a:defRPr/>
            </a:pPr>
            <a:r>
              <a:rPr lang="en-US" sz="2400" dirty="0" err="1">
                <a:ea typeface="+mn-ea"/>
                <a:cs typeface="+mn-cs"/>
              </a:rPr>
              <a:t>cudaFree</a:t>
            </a:r>
            <a:r>
              <a:rPr lang="en-US" sz="2400" dirty="0">
                <a:ea typeface="+mn-ea"/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Frees object from device global memory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Pointer </a:t>
            </a:r>
            <a:r>
              <a:rPr lang="en-US" sz="1800" dirty="0">
                <a:ea typeface="ＭＳ Ｐゴシック" charset="0"/>
              </a:rPr>
              <a:t>to freed object</a:t>
            </a:r>
          </a:p>
        </p:txBody>
      </p:sp>
      <p:sp>
        <p:nvSpPr>
          <p:cNvPr id="36868" name="Line 54"/>
          <p:cNvSpPr>
            <a:spLocks noChangeShapeType="1"/>
          </p:cNvSpPr>
          <p:nvPr/>
        </p:nvSpPr>
        <p:spPr bwMode="auto">
          <a:xfrm>
            <a:off x="2895600" y="2971800"/>
            <a:ext cx="2438400" cy="20574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Slide Number Placeholder 3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1DB7560-DA0D-4756-AC2D-20A0FE7CE39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70" name="Footer Placeholder 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58"/>
          <p:cNvSpPr>
            <a:spLocks noChangeAspect="1" noChangeArrowheads="1"/>
          </p:cNvSpPr>
          <p:nvPr/>
        </p:nvSpPr>
        <p:spPr bwMode="auto">
          <a:xfrm>
            <a:off x="5257800" y="152400"/>
            <a:ext cx="37163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0" name="Text Box 88"/>
          <p:cNvSpPr txBox="1">
            <a:spLocks noChangeArrowheads="1"/>
          </p:cNvSpPr>
          <p:nvPr/>
        </p:nvSpPr>
        <p:spPr bwMode="auto">
          <a:xfrm>
            <a:off x="4530725" y="5029200"/>
            <a:ext cx="533400" cy="106680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7891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Host-Device Data Transfer API functions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4800600" cy="4572000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cs typeface="Times New Roman" panose="02020603050405020304" pitchFamily="18" charset="0"/>
              </a:rPr>
              <a:t>cudaMemcpy</a:t>
            </a:r>
            <a:r>
              <a:rPr lang="en-US" altLang="en-US" sz="2400" dirty="0">
                <a:cs typeface="Times New Roman" panose="02020603050405020304" pitchFamily="18" charset="0"/>
              </a:rPr>
              <a:t>()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memory data transfer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Requires four parameters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Pointer to destination 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Pointer to source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Number of bytes copied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Type/Direction of transfer</a:t>
            </a:r>
          </a:p>
          <a:p>
            <a:pPr lvl="2" eaLnBrk="1" hangingPunct="1"/>
            <a:endParaRPr lang="en-US" altLang="en-US" sz="18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Transfer to device is synchronous</a:t>
            </a:r>
          </a:p>
        </p:txBody>
      </p:sp>
      <p:sp>
        <p:nvSpPr>
          <p:cNvPr id="37893" name="Text Box 57"/>
          <p:cNvSpPr txBox="1">
            <a:spLocks noChangeArrowheads="1"/>
          </p:cNvSpPr>
          <p:nvPr/>
        </p:nvSpPr>
        <p:spPr bwMode="auto">
          <a:xfrm>
            <a:off x="5216525" y="1985963"/>
            <a:ext cx="3775075" cy="411003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(Device) Grid</a:t>
            </a:r>
          </a:p>
        </p:txBody>
      </p:sp>
      <p:sp>
        <p:nvSpPr>
          <p:cNvPr id="37894" name="Text Box 60"/>
          <p:cNvSpPr txBox="1">
            <a:spLocks noChangeArrowheads="1"/>
          </p:cNvSpPr>
          <p:nvPr/>
        </p:nvSpPr>
        <p:spPr bwMode="auto">
          <a:xfrm>
            <a:off x="5368925" y="4953000"/>
            <a:ext cx="3505200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Global</a:t>
            </a:r>
          </a:p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Memory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5" name="Text Box 61"/>
          <p:cNvSpPr txBox="1">
            <a:spLocks noChangeArrowheads="1"/>
          </p:cNvSpPr>
          <p:nvPr/>
        </p:nvSpPr>
        <p:spPr bwMode="auto">
          <a:xfrm>
            <a:off x="5292725" y="2479675"/>
            <a:ext cx="1812925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(0, 0)</a:t>
            </a:r>
          </a:p>
        </p:txBody>
      </p:sp>
      <p:sp>
        <p:nvSpPr>
          <p:cNvPr id="37896" name="Text Box 63"/>
          <p:cNvSpPr txBox="1">
            <a:spLocks noChangeArrowheads="1"/>
          </p:cNvSpPr>
          <p:nvPr/>
        </p:nvSpPr>
        <p:spPr bwMode="auto">
          <a:xfrm>
            <a:off x="5373688" y="401796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7" name="Text Box 64"/>
          <p:cNvSpPr txBox="1">
            <a:spLocks noChangeArrowheads="1"/>
          </p:cNvSpPr>
          <p:nvPr/>
        </p:nvSpPr>
        <p:spPr bwMode="auto">
          <a:xfrm>
            <a:off x="5373688" y="349250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8" name="Line 66"/>
          <p:cNvSpPr>
            <a:spLocks noChangeShapeType="1"/>
          </p:cNvSpPr>
          <p:nvPr/>
        </p:nvSpPr>
        <p:spPr bwMode="auto">
          <a:xfrm flipV="1">
            <a:off x="5684838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67"/>
          <p:cNvSpPr>
            <a:spLocks noChangeShapeType="1"/>
          </p:cNvSpPr>
          <p:nvPr/>
        </p:nvSpPr>
        <p:spPr bwMode="auto">
          <a:xfrm>
            <a:off x="56737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69"/>
          <p:cNvSpPr txBox="1">
            <a:spLocks noChangeArrowheads="1"/>
          </p:cNvSpPr>
          <p:nvPr/>
        </p:nvSpPr>
        <p:spPr bwMode="auto">
          <a:xfrm>
            <a:off x="6245225" y="401796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1" name="Text Box 70"/>
          <p:cNvSpPr txBox="1">
            <a:spLocks noChangeArrowheads="1"/>
          </p:cNvSpPr>
          <p:nvPr/>
        </p:nvSpPr>
        <p:spPr bwMode="auto">
          <a:xfrm>
            <a:off x="6245225" y="349250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2" name="Line 71"/>
          <p:cNvSpPr>
            <a:spLocks noChangeShapeType="1"/>
          </p:cNvSpPr>
          <p:nvPr/>
        </p:nvSpPr>
        <p:spPr bwMode="auto">
          <a:xfrm flipV="1">
            <a:off x="6962775" y="334010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72"/>
          <p:cNvSpPr>
            <a:spLocks noChangeShapeType="1"/>
          </p:cNvSpPr>
          <p:nvPr/>
        </p:nvSpPr>
        <p:spPr bwMode="auto">
          <a:xfrm flipV="1">
            <a:off x="655637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73"/>
          <p:cNvSpPr>
            <a:spLocks noChangeShapeType="1"/>
          </p:cNvSpPr>
          <p:nvPr/>
        </p:nvSpPr>
        <p:spPr bwMode="auto">
          <a:xfrm>
            <a:off x="65881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74"/>
          <p:cNvSpPr txBox="1">
            <a:spLocks noChangeArrowheads="1"/>
          </p:cNvSpPr>
          <p:nvPr/>
        </p:nvSpPr>
        <p:spPr bwMode="auto">
          <a:xfrm>
            <a:off x="7197725" y="2479675"/>
            <a:ext cx="1744663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(1, 0)</a:t>
            </a: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37906" name="Text Box 76"/>
          <p:cNvSpPr txBox="1">
            <a:spLocks noChangeArrowheads="1"/>
          </p:cNvSpPr>
          <p:nvPr/>
        </p:nvSpPr>
        <p:spPr bwMode="auto">
          <a:xfrm>
            <a:off x="7210425" y="401796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7" name="Text Box 77"/>
          <p:cNvSpPr txBox="1">
            <a:spLocks noChangeArrowheads="1"/>
          </p:cNvSpPr>
          <p:nvPr/>
        </p:nvSpPr>
        <p:spPr bwMode="auto">
          <a:xfrm>
            <a:off x="7210425" y="349250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8" name="Line 79"/>
          <p:cNvSpPr>
            <a:spLocks noChangeShapeType="1"/>
          </p:cNvSpPr>
          <p:nvPr/>
        </p:nvSpPr>
        <p:spPr bwMode="auto">
          <a:xfrm flipV="1">
            <a:off x="752157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80"/>
          <p:cNvSpPr>
            <a:spLocks noChangeShapeType="1"/>
          </p:cNvSpPr>
          <p:nvPr/>
        </p:nvSpPr>
        <p:spPr bwMode="auto">
          <a:xfrm>
            <a:off x="75025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82"/>
          <p:cNvSpPr txBox="1">
            <a:spLocks noChangeArrowheads="1"/>
          </p:cNvSpPr>
          <p:nvPr/>
        </p:nvSpPr>
        <p:spPr bwMode="auto">
          <a:xfrm>
            <a:off x="8081963" y="401796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11" name="Text Box 83"/>
          <p:cNvSpPr txBox="1">
            <a:spLocks noChangeArrowheads="1"/>
          </p:cNvSpPr>
          <p:nvPr/>
        </p:nvSpPr>
        <p:spPr bwMode="auto">
          <a:xfrm>
            <a:off x="8081963" y="349250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12" name="Line 85"/>
          <p:cNvSpPr>
            <a:spLocks noChangeShapeType="1"/>
          </p:cNvSpPr>
          <p:nvPr/>
        </p:nvSpPr>
        <p:spPr bwMode="auto">
          <a:xfrm flipV="1">
            <a:off x="839152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86"/>
          <p:cNvSpPr>
            <a:spLocks noChangeShapeType="1"/>
          </p:cNvSpPr>
          <p:nvPr/>
        </p:nvSpPr>
        <p:spPr bwMode="auto">
          <a:xfrm>
            <a:off x="83407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89"/>
          <p:cNvSpPr>
            <a:spLocks noChangeShapeType="1"/>
          </p:cNvSpPr>
          <p:nvPr/>
        </p:nvSpPr>
        <p:spPr bwMode="auto">
          <a:xfrm flipV="1">
            <a:off x="5064125" y="5181600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AutoShape 54"/>
          <p:cNvSpPr>
            <a:spLocks noChangeArrowheads="1"/>
          </p:cNvSpPr>
          <p:nvPr/>
        </p:nvSpPr>
        <p:spPr bwMode="auto">
          <a:xfrm>
            <a:off x="4724400" y="4572000"/>
            <a:ext cx="1219200" cy="1219200"/>
          </a:xfrm>
          <a:prstGeom prst="flowChartConnector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6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CE4D25-B7F2-445E-910C-084AC18E028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917" name="Footer Placeholder 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DF1A05-36B3-4916-9570-E6C0DD3A96C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33400" y="0"/>
            <a:ext cx="8382000" cy="590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vecAdd(float* A, float* B, float* C, int n)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int size = n * sizeof(float); 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float* A_d, B_d, C_d;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1. // Transfer A and B to device memory 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cudaMalloc((void **) &amp;A_d, size);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cudaMemcpy(A_d, A, size, cudaMemcpyHostToDevice);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cudaMalloc((void **) &amp;B_d, size);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cudaMemcpy(B_d, B, size, cudaMemcpyHostToDevice);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// Allocate device memory for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cudaMalloc((void **) &amp;C_d, size);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2. // Kernel invocation code – to be shown later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3. // Transfer C from device to host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cudaMemcpy(C, C_d, size, cudaMemcpyDeviceToHost);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// Free device memory for A, B, C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cudaFree(A_d); cudaFree(B_d); cudaFree (C_d);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57F9B7-C620-4DB4-A604-2EF9CE83212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2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2813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vecAddKernel</a:t>
            </a:r>
            <a:r>
              <a:rPr lang="en-US" altLang="en-US" sz="1800" b="1" dirty="0">
                <a:latin typeface="Courier New" panose="02070309020205020404" pitchFamily="49" charset="0"/>
              </a:rPr>
              <a:t>(float*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i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en-US" sz="1800" b="1" dirty="0"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en-US" sz="1800" b="1" dirty="0">
                <a:latin typeface="Courier New" panose="02070309020205020404" pitchFamily="49" charset="0"/>
              </a:rPr>
              <a:t> *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if(i&lt;n)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[i]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[i]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[i];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vectAdd</a:t>
            </a:r>
            <a:r>
              <a:rPr lang="en-US" altLang="en-US" sz="2000" b="1" dirty="0">
                <a:latin typeface="Courier New" panose="02070309020205020404" pitchFamily="49" charset="0"/>
              </a:rPr>
              <a:t>(float* A, float* B, float* C,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allocations and copies omitted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vecAddKernel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&lt;&lt;&lt;ceil(n/256.0), 256&gt;&gt;&gt;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Vector Addition Kernel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81000" y="2286000"/>
            <a:ext cx="18288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219200" y="2590800"/>
            <a:ext cx="74676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2209800" y="3429000"/>
            <a:ext cx="603567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1066800" y="3733800"/>
            <a:ext cx="4419600" cy="447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905625" y="1143000"/>
            <a:ext cx="1781175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Device Code</a:t>
            </a:r>
          </a:p>
        </p:txBody>
      </p:sp>
      <p:sp>
        <p:nvSpPr>
          <p:cNvPr id="40970" name="Rectangle 2"/>
          <p:cNvSpPr>
            <a:spLocks noChangeArrowheads="1"/>
          </p:cNvSpPr>
          <p:nvPr/>
        </p:nvSpPr>
        <p:spPr bwMode="auto">
          <a:xfrm>
            <a:off x="0" y="1600200"/>
            <a:ext cx="8686800" cy="29718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Vector Addition Kernel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__global__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vecAddkernel</a:t>
            </a:r>
            <a:r>
              <a:rPr lang="en-US" altLang="en-US" sz="1800" dirty="0">
                <a:latin typeface="Courier New" panose="02070309020205020404" pitchFamily="49" charset="0"/>
              </a:rPr>
              <a:t>(float*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</a:rPr>
              <a:t>, 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</a:rPr>
              <a:t>, 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i =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en-US" sz="1800" dirty="0">
                <a:latin typeface="Courier New" panose="02070309020205020404" pitchFamily="49" charset="0"/>
              </a:rPr>
              <a:t> +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en-US" sz="1800" dirty="0">
                <a:latin typeface="Courier New" panose="02070309020205020404" pitchFamily="49" charset="0"/>
              </a:rPr>
              <a:t> *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if(i&lt;n) </a:t>
            </a:r>
            <a:r>
              <a:rPr lang="en-US" altLang="en-US" sz="1800" dirty="0" err="1"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</a:rPr>
              <a:t>[i] = </a:t>
            </a:r>
            <a:r>
              <a:rPr lang="en-US" altLang="en-US" sz="1800" dirty="0" err="1"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</a:rPr>
              <a:t>[i] + </a:t>
            </a:r>
            <a:r>
              <a:rPr lang="en-US" altLang="en-US" sz="1800" dirty="0" err="1"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</a:rPr>
              <a:t>[i];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vecAdd</a:t>
            </a:r>
            <a:r>
              <a:rPr lang="en-US" altLang="en-US" sz="1800" b="1" dirty="0">
                <a:latin typeface="Courier New" panose="02070309020205020404" pitchFamily="49" charset="0"/>
              </a:rPr>
              <a:t>(float* A, float* B, float* C,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vecAddKernnel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&lt;&lt;&lt;ceil(n/256.0),256&gt;&gt;&gt;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194550" y="4114800"/>
            <a:ext cx="1492250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Host Code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6B51C8-7CFB-4974-A406-F9842CACB11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304800" y="4343400"/>
            <a:ext cx="8686800" cy="19050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Kernel Launch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vecAdd(float* A, float* B, float* C, int n)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// A_d, B_d, C_d allocations and copies omitted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 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dim3 DimGrid(n/256, 1, 1);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if (n%256) DimGrid.x++;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dim3 DimBlock(256, 1, 1);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vecAddKernel&lt;&lt;&lt;DimGrid,DimBlock&gt;&gt;&gt;</a:t>
            </a:r>
            <a:r>
              <a:rPr lang="en-US" altLang="en-US" sz="1800" b="1">
                <a:latin typeface="Courier New" panose="02070309020205020404" pitchFamily="49" charset="0"/>
              </a:rPr>
              <a:t>(A_d, B_d, C_d, n);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/>
              <a:t>Any call to a kernel function is asynchronous from CUDA 1.0 on, explicit synch needed for blocking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315200" y="1600200"/>
            <a:ext cx="1492250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Host Code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0AB098-48A0-48A8-BA16-051877CEF9C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 txBox="1">
            <a:spLocks noChangeArrowheads="1"/>
          </p:cNvSpPr>
          <p:nvPr/>
        </p:nvSpPr>
        <p:spPr bwMode="auto">
          <a:xfrm>
            <a:off x="4267200" y="990600"/>
            <a:ext cx="480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vecAddKernel(float *A_d,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float *B_d, float *C_d, int n)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i = blockIdx.x * blockDim.x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+ threadIdx.x;</a:t>
            </a:r>
          </a:p>
          <a:p>
            <a:pPr eaLnBrk="1" hangingPunct="1"/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if( i&lt;n ) C_d[i] = A_d[i]+B_d[i];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0" y="744538"/>
            <a:ext cx="43434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__host__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dim3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DimGrid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(ceil(n/256.0),1,1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dim3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DimBlock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(256,1,1);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vecAddKernel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DimGrid,DimBlock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A_d,B_d,C_d,n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04213" cy="1141413"/>
          </a:xfrm>
        </p:spPr>
        <p:txBody>
          <a:bodyPr/>
          <a:lstStyle/>
          <a:p>
            <a:pPr eaLnBrk="1" hangingPunct="1"/>
            <a:r>
              <a:rPr lang="en-US" altLang="en-US"/>
              <a:t>Kernel execution in a nutshell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171700" y="3505200"/>
            <a:ext cx="4800600" cy="1143000"/>
            <a:chOff x="4191000" y="1295400"/>
            <a:chExt cx="4800600" cy="1143000"/>
          </a:xfrm>
        </p:grpSpPr>
        <p:sp>
          <p:nvSpPr>
            <p:cNvPr id="61" name="Rounded Rectangle 60"/>
            <p:cNvSpPr/>
            <p:nvPr/>
          </p:nvSpPr>
          <p:spPr>
            <a:xfrm>
              <a:off x="4191000" y="1295400"/>
              <a:ext cx="48006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066" name="TextBox 61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Kernel</a:t>
              </a:r>
            </a:p>
          </p:txBody>
        </p:sp>
        <p:grpSp>
          <p:nvGrpSpPr>
            <p:cNvPr id="44067" name="Group 59"/>
            <p:cNvGrpSpPr>
              <a:grpSpLocks/>
            </p:cNvGrpSpPr>
            <p:nvPr/>
          </p:nvGrpSpPr>
          <p:grpSpPr bwMode="auto">
            <a:xfrm>
              <a:off x="4267201" y="1371600"/>
              <a:ext cx="838199" cy="990600"/>
              <a:chOff x="3581401" y="1447800"/>
              <a:chExt cx="838199" cy="9906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0</a:t>
                </a:r>
              </a:p>
            </p:txBody>
          </p:sp>
          <p:grpSp>
            <p:nvGrpSpPr>
              <p:cNvPr id="44088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44089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0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1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2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3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4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5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6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7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8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9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68" name="Group 62"/>
            <p:cNvGrpSpPr>
              <a:grpSpLocks/>
            </p:cNvGrpSpPr>
            <p:nvPr/>
          </p:nvGrpSpPr>
          <p:grpSpPr bwMode="auto">
            <a:xfrm>
              <a:off x="8088086" y="1371600"/>
              <a:ext cx="838199" cy="990600"/>
              <a:chOff x="3581401" y="1447800"/>
              <a:chExt cx="838199" cy="990600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N-1</a:t>
                </a:r>
              </a:p>
            </p:txBody>
          </p:sp>
          <p:grpSp>
            <p:nvGrpSpPr>
              <p:cNvPr id="44073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44074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5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6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7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8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9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0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1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2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3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4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69" name="TextBox 77"/>
            <p:cNvSpPr txBox="1">
              <a:spLocks noChangeArrowheads="1"/>
            </p:cNvSpPr>
            <p:nvPr/>
          </p:nvSpPr>
          <p:spPr bwMode="auto">
            <a:xfrm>
              <a:off x="5105400" y="1676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• • •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0" y="2209800"/>
            <a:ext cx="4572000" cy="1295400"/>
            <a:chOff x="0" y="2209800"/>
            <a:chExt cx="4572000" cy="1295400"/>
          </a:xfrm>
        </p:grpSpPr>
        <p:cxnSp>
          <p:nvCxnSpPr>
            <p:cNvPr id="82" name="Curved Connector 81"/>
            <p:cNvCxnSpPr>
              <a:stCxn id="84" idx="3"/>
            </p:cNvCxnSpPr>
            <p:nvPr/>
          </p:nvCxnSpPr>
          <p:spPr>
            <a:xfrm>
              <a:off x="3962400" y="2400300"/>
              <a:ext cx="609600" cy="110490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0" y="2209800"/>
              <a:ext cx="3962400" cy="381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2362200" y="4724400"/>
            <a:ext cx="4419600" cy="1828800"/>
            <a:chOff x="2362200" y="4724400"/>
            <a:chExt cx="4419600" cy="1828800"/>
          </a:xfrm>
        </p:grpSpPr>
        <p:grpSp>
          <p:nvGrpSpPr>
            <p:cNvPr id="44044" name="Group 78"/>
            <p:cNvGrpSpPr>
              <a:grpSpLocks/>
            </p:cNvGrpSpPr>
            <p:nvPr/>
          </p:nvGrpSpPr>
          <p:grpSpPr bwMode="auto">
            <a:xfrm>
              <a:off x="3238500" y="5410200"/>
              <a:ext cx="2667000" cy="1143000"/>
              <a:chOff x="5257800" y="3048000"/>
              <a:chExt cx="2667000" cy="11430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257800" y="3048000"/>
                <a:ext cx="2667000" cy="1143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49" name="TextBox 6"/>
              <p:cNvSpPr txBox="1">
                <a:spLocks noChangeArrowheads="1"/>
              </p:cNvSpPr>
              <p:nvPr/>
            </p:nvSpPr>
            <p:spPr bwMode="auto">
              <a:xfrm>
                <a:off x="6096000" y="30480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/>
                  <a:t>GPU</a:t>
                </a:r>
              </a:p>
            </p:txBody>
          </p:sp>
          <p:grpSp>
            <p:nvGrpSpPr>
              <p:cNvPr id="44050" name="Group 40"/>
              <p:cNvGrpSpPr>
                <a:grpSpLocks/>
              </p:cNvGrpSpPr>
              <p:nvPr/>
            </p:nvGrpSpPr>
            <p:grpSpPr bwMode="auto">
              <a:xfrm>
                <a:off x="5410200" y="3200400"/>
                <a:ext cx="2400300" cy="838200"/>
                <a:chOff x="2362200" y="3276600"/>
                <a:chExt cx="2400300" cy="838200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2362201" y="3276600"/>
                  <a:ext cx="609599" cy="42454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M0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2362200" y="3733800"/>
                  <a:ext cx="2400300" cy="381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RAM</a:t>
                  </a:r>
                </a:p>
              </p:txBody>
            </p:sp>
          </p:grpSp>
          <p:sp>
            <p:nvSpPr>
              <p:cNvPr id="44" name="Rounded Rectangle 43"/>
              <p:cNvSpPr/>
              <p:nvPr/>
            </p:nvSpPr>
            <p:spPr bwMode="auto">
              <a:xfrm>
                <a:off x="7162802" y="3200400"/>
                <a:ext cx="609599" cy="424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 Narrow" pitchFamily="34" charset="0"/>
                  </a:rPr>
                  <a:t>Mk</a:t>
                </a:r>
              </a:p>
            </p:txBody>
          </p:sp>
          <p:sp>
            <p:nvSpPr>
              <p:cNvPr id="44054" name="TextBox 76"/>
              <p:cNvSpPr txBox="1">
                <a:spLocks noChangeArrowheads="1"/>
              </p:cNvSpPr>
              <p:nvPr/>
            </p:nvSpPr>
            <p:spPr bwMode="auto">
              <a:xfrm>
                <a:off x="6134100" y="33528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/>
                  <a:t>• • •</a:t>
                </a:r>
              </a:p>
            </p:txBody>
          </p:sp>
        </p:grpSp>
        <p:sp>
          <p:nvSpPr>
            <p:cNvPr id="92" name="Down Arrow Callout 91"/>
            <p:cNvSpPr/>
            <p:nvPr/>
          </p:nvSpPr>
          <p:spPr>
            <a:xfrm>
              <a:off x="2362200" y="4724400"/>
              <a:ext cx="4419600" cy="609600"/>
            </a:xfrm>
            <a:prstGeom prst="downArrowCallo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Schedule onto multiprocessors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2900363" y="1981200"/>
            <a:ext cx="5786437" cy="1981200"/>
            <a:chOff x="2899676" y="1981200"/>
            <a:chExt cx="5787124" cy="1981392"/>
          </a:xfrm>
        </p:grpSpPr>
        <p:cxnSp>
          <p:nvCxnSpPr>
            <p:cNvPr id="95" name="Curved Connector 94"/>
            <p:cNvCxnSpPr>
              <a:stCxn id="109" idx="1"/>
              <a:endCxn id="44099" idx="1"/>
            </p:cNvCxnSpPr>
            <p:nvPr/>
          </p:nvCxnSpPr>
          <p:spPr>
            <a:xfrm rot="10800000" flipV="1">
              <a:off x="2899676" y="2286030"/>
              <a:ext cx="2738762" cy="167656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638438" y="1981200"/>
              <a:ext cx="3048362" cy="609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040" name="Footer Placeholder 5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en-US" sz="1200"/>
              <a:t>© David Kirk/NVIDIA and Wen-mei W. Hwu, 2007-2016 ECE408/CS483, University of Illinois, Urbana-Champaign</a:t>
            </a:r>
            <a:endParaRPr lang="en-US" altLang="en-US" sz="1200"/>
          </a:p>
        </p:txBody>
      </p:sp>
      <p:sp>
        <p:nvSpPr>
          <p:cNvPr id="44041" name="Slide Number Placeholder 5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52FF4B-C0F0-484A-B5FA-FB638236793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More on CUDA Function Declarations</a:t>
            </a: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609600" y="1295400"/>
            <a:ext cx="8304213" cy="2208213"/>
            <a:chOff x="384" y="816"/>
            <a:chExt cx="5231" cy="1391"/>
          </a:xfrm>
        </p:grpSpPr>
        <p:sp>
          <p:nvSpPr>
            <p:cNvPr id="45062" name="Rectangle 3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3" name="Rectangle 4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__host__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 float HostFunc()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65" name="Rectangle 6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67" name="Rectangle 8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__global__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void  KernelFunc()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68" name="Rectangle 9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__device__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float DeviceFunc()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71" name="Rectangle 12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Only callable from the:</a:t>
              </a:r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Executed on the:</a:t>
              </a:r>
            </a:p>
          </p:txBody>
        </p:sp>
        <p:sp>
          <p:nvSpPr>
            <p:cNvPr id="45073" name="Rectangle 14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4" name="Line 15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16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17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18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2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3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458200" cy="2514600"/>
          </a:xfrm>
        </p:spPr>
        <p:txBody>
          <a:bodyPr/>
          <a:lstStyle/>
          <a:p>
            <a:pPr marL="457200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__global__</a:t>
            </a:r>
            <a:r>
              <a:rPr lang="en-US" altLang="en-US" sz="2800"/>
              <a:t> defines a kernel function</a:t>
            </a:r>
          </a:p>
          <a:p>
            <a:pPr marL="857250" lvl="1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400"/>
              <a:t>Each </a:t>
            </a:r>
            <a:r>
              <a:rPr lang="ja-JP" altLang="en-US" sz="2400"/>
              <a:t>“</a:t>
            </a:r>
            <a:r>
              <a:rPr lang="en-US" altLang="ja-JP" sz="2400"/>
              <a:t>__</a:t>
            </a:r>
            <a:r>
              <a:rPr lang="ja-JP" altLang="en-US" sz="2400"/>
              <a:t>”</a:t>
            </a:r>
            <a:r>
              <a:rPr lang="en-US" altLang="ja-JP" sz="2400"/>
              <a:t> consists of two underscore characters</a:t>
            </a:r>
          </a:p>
          <a:p>
            <a:pPr marL="857250" lvl="1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400"/>
              <a:t>A kernel function must return </a:t>
            </a:r>
            <a:r>
              <a:rPr lang="en-US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void</a:t>
            </a:r>
          </a:p>
          <a:p>
            <a:pPr marL="457200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__device__</a:t>
            </a:r>
            <a:r>
              <a:rPr lang="en-US" altLang="en-US" sz="2800"/>
              <a:t> and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__host__</a:t>
            </a:r>
            <a:r>
              <a:rPr lang="en-US" altLang="en-US" sz="2800"/>
              <a:t> can be used together</a:t>
            </a:r>
          </a:p>
        </p:txBody>
      </p:sp>
      <p:sp>
        <p:nvSpPr>
          <p:cNvPr id="45061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81A1397-BFD9-4AB9-8625-969C51BEB2B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dirty="0"/>
              <a:t>Conversion of a color image to grey–scale image</a:t>
            </a:r>
            <a:endParaRPr lang="en-US" sz="3600" dirty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9pPr>
          </a:lstStyle>
          <a:p>
            <a:fld id="{8D14283B-7493-4FDD-B023-42A9E91C9EA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668588"/>
            <a:ext cx="35020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99012"/>
            <a:ext cx="1826754" cy="12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1200" y="43441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5707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1" y="4419601"/>
            <a:ext cx="289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5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9906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Integrated C programs with CUDA extensions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33600"/>
            <a:ext cx="6858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NVCC Compiler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886200"/>
            <a:ext cx="3200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Host C Compiler/ Linker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133850" y="1619250"/>
            <a:ext cx="495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667000" y="3200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1" name="TextBox 12"/>
          <p:cNvSpPr txBox="1">
            <a:spLocks noChangeArrowheads="1"/>
          </p:cNvSpPr>
          <p:nvPr/>
        </p:nvSpPr>
        <p:spPr bwMode="auto">
          <a:xfrm>
            <a:off x="1143000" y="32766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Host Code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34000" y="3124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3" name="TextBox 14"/>
          <p:cNvSpPr txBox="1">
            <a:spLocks noChangeArrowheads="1"/>
          </p:cNvSpPr>
          <p:nvPr/>
        </p:nvSpPr>
        <p:spPr bwMode="auto">
          <a:xfrm>
            <a:off x="6096000" y="327660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Device Code (PTX)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743200" y="50292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3886200"/>
            <a:ext cx="3200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Device Just-in-Time Compiler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5410200" y="4953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56388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Heterogeneous Computing Platform with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CPUs, GPUs</a:t>
            </a:r>
          </a:p>
        </p:txBody>
      </p:sp>
      <p:sp>
        <p:nvSpPr>
          <p:cNvPr id="47118" name="Title 16"/>
          <p:cNvSpPr>
            <a:spLocks noGrp="1"/>
          </p:cNvSpPr>
          <p:nvPr>
            <p:ph type="title"/>
          </p:nvPr>
        </p:nvSpPr>
        <p:spPr>
          <a:xfrm>
            <a:off x="839788" y="0"/>
            <a:ext cx="8304212" cy="1141413"/>
          </a:xfrm>
        </p:spPr>
        <p:txBody>
          <a:bodyPr/>
          <a:lstStyle/>
          <a:p>
            <a:pPr eaLnBrk="1" hangingPunct="1"/>
            <a:r>
              <a:rPr lang="en-US" altLang="en-US"/>
              <a:t>Compiling A CUDA Program</a:t>
            </a:r>
          </a:p>
        </p:txBody>
      </p:sp>
      <p:sp>
        <p:nvSpPr>
          <p:cNvPr id="47119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AB6540-B5AB-4B08-AC68-EA3CE6CE793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446838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24800" cy="1143000"/>
          </a:xfrm>
        </p:spPr>
        <p:txBody>
          <a:bodyPr/>
          <a:lstStyle/>
          <a:p>
            <a:r>
              <a:rPr lang="en-US" altLang="en-US" i="1" dirty="0"/>
              <a:t>The pixels can be calculated independently of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686800" cy="7032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CUDA/</a:t>
            </a:r>
            <a:r>
              <a:rPr lang="en-US" altLang="en-US" dirty="0" err="1"/>
              <a:t>OpenCL</a:t>
            </a:r>
            <a:r>
              <a:rPr lang="en-US" altLang="en-US" dirty="0"/>
              <a:t> – Execution Model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1403350"/>
          </a:xfrm>
        </p:spPr>
        <p:txBody>
          <a:bodyPr/>
          <a:lstStyle/>
          <a:p>
            <a:pPr marL="457200" indent="-457200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Integrated host+device app C program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Serial or modestly parallel parts in </a:t>
            </a:r>
            <a:r>
              <a:rPr lang="en-US" altLang="en-US" b="1"/>
              <a:t>host </a:t>
            </a:r>
            <a:r>
              <a:rPr lang="en-US" altLang="en-US"/>
              <a:t>C code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Highly parallel parts in </a:t>
            </a:r>
            <a:r>
              <a:rPr lang="en-US" altLang="en-US" b="1"/>
              <a:t>device</a:t>
            </a:r>
            <a:r>
              <a:rPr lang="en-US" altLang="en-US"/>
              <a:t> SPMD kernel C code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346200" y="2990850"/>
            <a:ext cx="2262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Serial Code (host)</a:t>
            </a:r>
            <a:r>
              <a:rPr lang="ar-SA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4471988" y="3644900"/>
            <a:ext cx="3925887" cy="833438"/>
            <a:chOff x="2817" y="2296"/>
            <a:chExt cx="2473" cy="525"/>
          </a:xfrm>
        </p:grpSpPr>
        <p:sp>
          <p:nvSpPr>
            <p:cNvPr id="23623" name="Rectangle 5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24" name="Text Box 6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. . .</a:t>
              </a:r>
            </a:p>
          </p:txBody>
        </p:sp>
        <p:grpSp>
          <p:nvGrpSpPr>
            <p:cNvPr id="23625" name="Group 7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23668" name="Text Box 8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69" name="Group 9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23670" name="Freeform 10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1" name="Freeform 11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2" name="Freeform 12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3" name="Freeform 13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4" name="Freeform 14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" name="Freeform 15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6" name="Freeform 16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7" name="Freeform 17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8" name="Freeform 18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9" name="Freeform 19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80" name="Freeform 20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6" name="Group 21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23655" name="Text Box 22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56" name="Group 23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23657" name="Freeform 24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8" name="Freeform 25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9" name="Freeform 26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0" name="Freeform 27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1" name="Freeform 28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2" name="Freeform 29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3" name="Freeform 30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4" name="Freeform 31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5" name="Freeform 32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6" name="Freeform 33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7" name="Freeform 34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7" name="Group 35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23642" name="Text Box 36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43" name="Group 37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23644" name="Freeform 38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5" name="Freeform 39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6" name="Freeform 40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7" name="Freeform 41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8" name="Freeform 42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9" name="Freeform 43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0" name="Freeform 44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1" name="Freeform 45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2" name="Freeform 46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3" name="Freeform 47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4" name="Freeform 48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8" name="Group 49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23629" name="Text Box 50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30" name="Group 51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23631" name="Freeform 52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2" name="Freeform 53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3" name="Freeform 54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Freeform 55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5" name="Freeform 56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6" name="Freeform 57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7" name="Freeform 58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8" name="Freeform 59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9" name="Freeform 60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0" name="Freeform 61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1" name="Freeform 62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558" name="Group 63"/>
          <p:cNvGrpSpPr>
            <a:grpSpLocks/>
          </p:cNvGrpSpPr>
          <p:nvPr/>
        </p:nvGrpSpPr>
        <p:grpSpPr bwMode="auto">
          <a:xfrm>
            <a:off x="4471988" y="5565775"/>
            <a:ext cx="3925887" cy="831850"/>
            <a:chOff x="2817" y="3506"/>
            <a:chExt cx="2473" cy="524"/>
          </a:xfrm>
        </p:grpSpPr>
        <p:sp>
          <p:nvSpPr>
            <p:cNvPr id="23565" name="Rectangle 64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6" name="Text Box 65"/>
            <p:cNvSpPr txBox="1">
              <a:spLocks noChangeArrowheads="1"/>
            </p:cNvSpPr>
            <p:nvPr/>
          </p:nvSpPr>
          <p:spPr bwMode="auto">
            <a:xfrm>
              <a:off x="4431" y="3708"/>
              <a:ext cx="3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. . .</a:t>
              </a:r>
            </a:p>
          </p:txBody>
        </p:sp>
        <p:grpSp>
          <p:nvGrpSpPr>
            <p:cNvPr id="23567" name="Group 66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23610" name="Text Box 67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11" name="Group 68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23612" name="Freeform 69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Freeform 70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4" name="Freeform 71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5" name="Freeform 72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6" name="Freeform 73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Freeform 74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8" name="Freeform 75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9" name="Freeform 76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Freeform 77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1" name="Freeform 78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2" name="Freeform 79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8" name="Group 80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23597" name="Text Box 81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98" name="Group 82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23599" name="Freeform 83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0" name="Freeform 84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1" name="Freeform 85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Freeform 86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3" name="Freeform 87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4" name="Freeform 88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5" name="Freeform 89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6" name="Freeform 90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7" name="Freeform 91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8" name="Freeform 92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9" name="Freeform 93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9" name="Group 94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23584" name="Text Box 95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85" name="Group 96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23586" name="Freeform 97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7" name="Freeform 98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8" name="Freeform 99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9" name="Freeform 100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0" name="Freeform 101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1" name="Freeform 102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2" name="Freeform 103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3" name="Freeform 104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4" name="Freeform 105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5" name="Freeform 106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6" name="Freeform 107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70" name="Group 108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23571" name="Text Box 109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72" name="Group 110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23573" name="Freeform 111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Freeform 112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5" name="Freeform 113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Freeform 114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7" name="Freeform 115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Freeform 116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9" name="Freeform 117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0" name="Freeform 118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Freeform 119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2" name="Freeform 120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3" name="Freeform 121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559" name="Text Box 122"/>
          <p:cNvSpPr txBox="1">
            <a:spLocks noChangeArrowheads="1"/>
          </p:cNvSpPr>
          <p:nvPr/>
        </p:nvSpPr>
        <p:spPr bwMode="auto">
          <a:xfrm>
            <a:off x="546100" y="3714750"/>
            <a:ext cx="386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Parallel Kernel (device)</a:t>
            </a:r>
            <a:r>
              <a:rPr lang="ar-SA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KernelA&lt;&lt;&lt; nBlk, nTid &gt;&gt;&gt;(args);</a:t>
            </a:r>
          </a:p>
        </p:txBody>
      </p:sp>
      <p:sp>
        <p:nvSpPr>
          <p:cNvPr id="23560" name="Freeform 123"/>
          <p:cNvSpPr>
            <a:spLocks/>
          </p:cNvSpPr>
          <p:nvPr/>
        </p:nvSpPr>
        <p:spPr bwMode="auto">
          <a:xfrm>
            <a:off x="6399213" y="2749550"/>
            <a:ext cx="73025" cy="808038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24"/>
          <p:cNvSpPr txBox="1">
            <a:spLocks noChangeArrowheads="1"/>
          </p:cNvSpPr>
          <p:nvPr/>
        </p:nvSpPr>
        <p:spPr bwMode="auto">
          <a:xfrm>
            <a:off x="1330325" y="4897438"/>
            <a:ext cx="2293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Serial Code (host)</a:t>
            </a:r>
            <a:r>
              <a:rPr lang="ar-SA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Freeform 125"/>
          <p:cNvSpPr>
            <a:spLocks/>
          </p:cNvSpPr>
          <p:nvPr/>
        </p:nvSpPr>
        <p:spPr bwMode="auto">
          <a:xfrm>
            <a:off x="6399213" y="4656138"/>
            <a:ext cx="73025" cy="808037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26"/>
          <p:cNvSpPr txBox="1">
            <a:spLocks noChangeArrowheads="1"/>
          </p:cNvSpPr>
          <p:nvPr/>
        </p:nvSpPr>
        <p:spPr bwMode="auto">
          <a:xfrm>
            <a:off x="546100" y="5634038"/>
            <a:ext cx="38608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Parallel Kernel (device)</a:t>
            </a:r>
            <a:r>
              <a:rPr lang="ar-SA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KernelB&lt;&lt;&lt; nBlk, nTid &gt;&gt;&gt;(args);</a:t>
            </a:r>
          </a:p>
        </p:txBody>
      </p:sp>
      <p:sp>
        <p:nvSpPr>
          <p:cNvPr id="23564" name="Slide Number Placeholder 12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457156-C6AB-43DF-A4E1-F3ECE0F846C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629400" y="64579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847CD68-13AA-446C-B509-5137E3F89AAF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19100" y="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</a:rPr>
              <a:t>Arrays of Parallel Threads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5344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973138" indent="-401638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 CUDA kernel is executed by a 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grid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(array) of</a:t>
            </a:r>
            <a:r>
              <a:rPr lang="en-US" altLang="en-US" sz="28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threads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All threads in a grid run the same kernel code (SPMD)</a:t>
            </a:r>
            <a:r>
              <a:rPr lang="ar-SA" altLang="en-US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Each thread has an index that it uses to compute memory addresses and make control decisions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reeform 26"/>
          <p:cNvSpPr>
            <a:spLocks/>
          </p:cNvSpPr>
          <p:nvPr/>
        </p:nvSpPr>
        <p:spPr bwMode="auto">
          <a:xfrm>
            <a:off x="34290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27"/>
          <p:cNvSpPr>
            <a:spLocks/>
          </p:cNvSpPr>
          <p:nvPr/>
        </p:nvSpPr>
        <p:spPr bwMode="auto">
          <a:xfrm>
            <a:off x="3810000" y="39624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Freeform 28"/>
          <p:cNvSpPr>
            <a:spLocks/>
          </p:cNvSpPr>
          <p:nvPr/>
        </p:nvSpPr>
        <p:spPr bwMode="auto">
          <a:xfrm>
            <a:off x="4114800" y="39624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Freeform 29"/>
          <p:cNvSpPr>
            <a:spLocks/>
          </p:cNvSpPr>
          <p:nvPr/>
        </p:nvSpPr>
        <p:spPr bwMode="auto">
          <a:xfrm>
            <a:off x="44196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Freeform 30"/>
          <p:cNvSpPr>
            <a:spLocks/>
          </p:cNvSpPr>
          <p:nvPr/>
        </p:nvSpPr>
        <p:spPr bwMode="auto">
          <a:xfrm>
            <a:off x="55626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Freeform 33"/>
          <p:cNvSpPr>
            <a:spLocks/>
          </p:cNvSpPr>
          <p:nvPr/>
        </p:nvSpPr>
        <p:spPr bwMode="auto">
          <a:xfrm>
            <a:off x="52578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44958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5612" name="TextBox 22"/>
          <p:cNvSpPr txBox="1">
            <a:spLocks noChangeArrowheads="1"/>
          </p:cNvSpPr>
          <p:nvPr/>
        </p:nvSpPr>
        <p:spPr bwMode="auto">
          <a:xfrm>
            <a:off x="4724400" y="3886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338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672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5618" name="TextBox 22"/>
          <p:cNvSpPr txBox="1">
            <a:spLocks noChangeArrowheads="1"/>
          </p:cNvSpPr>
          <p:nvPr/>
        </p:nvSpPr>
        <p:spPr bwMode="auto">
          <a:xfrm>
            <a:off x="4724400" y="5791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5619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211346-F217-4415-A990-BB583638363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Thread Blocks: Scalable Cooperation</a:t>
            </a:r>
          </a:p>
        </p:txBody>
      </p:sp>
      <p:sp>
        <p:nvSpPr>
          <p:cNvPr id="27652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2286000"/>
          </a:xfrm>
        </p:spPr>
        <p:txBody>
          <a:bodyPr/>
          <a:lstStyle/>
          <a:p>
            <a:pPr marL="457200" indent="-457200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Divide thread array into multiple blocks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Threads within a block cooperate via </a:t>
            </a:r>
            <a:r>
              <a:rPr lang="en-US" altLang="en-US" b="1">
                <a:solidFill>
                  <a:srgbClr val="3333CC"/>
                </a:solidFill>
              </a:rPr>
              <a:t>shared memory, atomic operations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3333CC"/>
                </a:solidFill>
              </a:rPr>
              <a:t>barrier synchronization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Threads in different blocks cannot cooperate</a:t>
            </a:r>
          </a:p>
        </p:txBody>
      </p:sp>
      <p:sp>
        <p:nvSpPr>
          <p:cNvPr id="27653" name="Freeform 26"/>
          <p:cNvSpPr>
            <a:spLocks/>
          </p:cNvSpPr>
          <p:nvPr/>
        </p:nvSpPr>
        <p:spPr bwMode="auto">
          <a:xfrm>
            <a:off x="2286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27"/>
          <p:cNvSpPr>
            <a:spLocks/>
          </p:cNvSpPr>
          <p:nvPr/>
        </p:nvSpPr>
        <p:spPr bwMode="auto">
          <a:xfrm>
            <a:off x="6096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28"/>
          <p:cNvSpPr>
            <a:spLocks/>
          </p:cNvSpPr>
          <p:nvPr/>
        </p:nvSpPr>
        <p:spPr bwMode="auto">
          <a:xfrm>
            <a:off x="9144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29"/>
          <p:cNvSpPr>
            <a:spLocks/>
          </p:cNvSpPr>
          <p:nvPr/>
        </p:nvSpPr>
        <p:spPr bwMode="auto">
          <a:xfrm>
            <a:off x="1219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0"/>
          <p:cNvSpPr>
            <a:spLocks/>
          </p:cNvSpPr>
          <p:nvPr/>
        </p:nvSpPr>
        <p:spPr bwMode="auto">
          <a:xfrm>
            <a:off x="2362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Freeform 33"/>
          <p:cNvSpPr>
            <a:spLocks/>
          </p:cNvSpPr>
          <p:nvPr/>
        </p:nvSpPr>
        <p:spPr bwMode="auto">
          <a:xfrm>
            <a:off x="20574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60" name="TextBox 22"/>
          <p:cNvSpPr txBox="1">
            <a:spLocks noChangeArrowheads="1"/>
          </p:cNvSpPr>
          <p:nvPr/>
        </p:nvSpPr>
        <p:spPr bwMode="auto">
          <a:xfrm>
            <a:off x="15240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66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752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2860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66" name="TextBox 14"/>
          <p:cNvSpPr txBox="1">
            <a:spLocks noChangeArrowheads="1"/>
          </p:cNvSpPr>
          <p:nvPr/>
        </p:nvSpPr>
        <p:spPr bwMode="auto">
          <a:xfrm>
            <a:off x="381000" y="3505200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0</a:t>
            </a:r>
          </a:p>
        </p:txBody>
      </p:sp>
      <p:sp>
        <p:nvSpPr>
          <p:cNvPr id="27667" name="Freeform 26"/>
          <p:cNvSpPr>
            <a:spLocks/>
          </p:cNvSpPr>
          <p:nvPr/>
        </p:nvSpPr>
        <p:spPr bwMode="auto">
          <a:xfrm>
            <a:off x="32004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Freeform 27"/>
          <p:cNvSpPr>
            <a:spLocks/>
          </p:cNvSpPr>
          <p:nvPr/>
        </p:nvSpPr>
        <p:spPr bwMode="auto">
          <a:xfrm>
            <a:off x="35814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Freeform 28"/>
          <p:cNvSpPr>
            <a:spLocks/>
          </p:cNvSpPr>
          <p:nvPr/>
        </p:nvSpPr>
        <p:spPr bwMode="auto">
          <a:xfrm>
            <a:off x="38862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Freeform 29"/>
          <p:cNvSpPr>
            <a:spLocks/>
          </p:cNvSpPr>
          <p:nvPr/>
        </p:nvSpPr>
        <p:spPr bwMode="auto">
          <a:xfrm>
            <a:off x="4191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30"/>
          <p:cNvSpPr>
            <a:spLocks/>
          </p:cNvSpPr>
          <p:nvPr/>
        </p:nvSpPr>
        <p:spPr bwMode="auto">
          <a:xfrm>
            <a:off x="5334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Freeform 33"/>
          <p:cNvSpPr>
            <a:spLocks/>
          </p:cNvSpPr>
          <p:nvPr/>
        </p:nvSpPr>
        <p:spPr bwMode="auto">
          <a:xfrm>
            <a:off x="5029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Box 22"/>
          <p:cNvSpPr txBox="1">
            <a:spLocks noChangeArrowheads="1"/>
          </p:cNvSpPr>
          <p:nvPr/>
        </p:nvSpPr>
        <p:spPr bwMode="auto">
          <a:xfrm>
            <a:off x="44958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5052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38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724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57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3352800" y="3505200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971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97180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81" name="Freeform 26"/>
          <p:cNvSpPr>
            <a:spLocks/>
          </p:cNvSpPr>
          <p:nvPr/>
        </p:nvSpPr>
        <p:spPr bwMode="auto">
          <a:xfrm>
            <a:off x="6553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27"/>
          <p:cNvSpPr>
            <a:spLocks/>
          </p:cNvSpPr>
          <p:nvPr/>
        </p:nvSpPr>
        <p:spPr bwMode="auto">
          <a:xfrm>
            <a:off x="69342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28"/>
          <p:cNvSpPr>
            <a:spLocks/>
          </p:cNvSpPr>
          <p:nvPr/>
        </p:nvSpPr>
        <p:spPr bwMode="auto">
          <a:xfrm>
            <a:off x="72390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29"/>
          <p:cNvSpPr>
            <a:spLocks/>
          </p:cNvSpPr>
          <p:nvPr/>
        </p:nvSpPr>
        <p:spPr bwMode="auto">
          <a:xfrm>
            <a:off x="75438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30"/>
          <p:cNvSpPr>
            <a:spLocks/>
          </p:cNvSpPr>
          <p:nvPr/>
        </p:nvSpPr>
        <p:spPr bwMode="auto">
          <a:xfrm>
            <a:off x="86868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33"/>
          <p:cNvSpPr>
            <a:spLocks/>
          </p:cNvSpPr>
          <p:nvPr/>
        </p:nvSpPr>
        <p:spPr bwMode="auto">
          <a:xfrm>
            <a:off x="8382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Box 41"/>
          <p:cNvSpPr txBox="1">
            <a:spLocks noChangeArrowheads="1"/>
          </p:cNvSpPr>
          <p:nvPr/>
        </p:nvSpPr>
        <p:spPr bwMode="auto">
          <a:xfrm>
            <a:off x="78486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8580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391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772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610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92" name="TextBox 46"/>
          <p:cNvSpPr txBox="1">
            <a:spLocks noChangeArrowheads="1"/>
          </p:cNvSpPr>
          <p:nvPr/>
        </p:nvSpPr>
        <p:spPr bwMode="auto">
          <a:xfrm>
            <a:off x="6705600" y="3505200"/>
            <a:ext cx="217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N-1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324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32460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95" name="TextBox 22"/>
          <p:cNvSpPr txBox="1">
            <a:spLocks noChangeArrowheads="1"/>
          </p:cNvSpPr>
          <p:nvPr/>
        </p:nvSpPr>
        <p:spPr bwMode="auto">
          <a:xfrm>
            <a:off x="5867400" y="5029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6" name="TextBox 22"/>
          <p:cNvSpPr txBox="1">
            <a:spLocks noChangeArrowheads="1"/>
          </p:cNvSpPr>
          <p:nvPr/>
        </p:nvSpPr>
        <p:spPr bwMode="auto">
          <a:xfrm>
            <a:off x="45720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7" name="TextBox 22"/>
          <p:cNvSpPr txBox="1">
            <a:spLocks noChangeArrowheads="1"/>
          </p:cNvSpPr>
          <p:nvPr/>
        </p:nvSpPr>
        <p:spPr bwMode="auto">
          <a:xfrm>
            <a:off x="15240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8" name="TextBox 22"/>
          <p:cNvSpPr txBox="1">
            <a:spLocks noChangeArrowheads="1"/>
          </p:cNvSpPr>
          <p:nvPr/>
        </p:nvSpPr>
        <p:spPr bwMode="auto">
          <a:xfrm>
            <a:off x="78486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9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3122493-35C6-4F8F-808A-4F2039ABA85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667" r="17999" b="18666"/>
          <a:stretch>
            <a:fillRect/>
          </a:stretch>
        </p:blipFill>
        <p:spPr>
          <a:xfrm>
            <a:off x="4381500" y="1371600"/>
            <a:ext cx="4762500" cy="5080000"/>
          </a:xfrm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blockIdx and threadIdx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495800" cy="4572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/>
              <a:t>Each thread uses indices to decide what data to work on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/>
              <a:t>blockIdx: 1D, 2D, or 3D (CUDA 4.0)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/>
              <a:t>threadIdx: 1D, 2D, or 3D </a:t>
            </a:r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400"/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/>
              <a:t>Simplifies memory</a:t>
            </a:r>
            <a:br>
              <a:rPr lang="en-US" altLang="en-US" sz="2400"/>
            </a:br>
            <a:r>
              <a:rPr lang="en-US" altLang="en-US" sz="2400"/>
              <a:t>addressing when processing</a:t>
            </a:r>
            <a:br>
              <a:rPr lang="en-US" altLang="en-US" sz="2400"/>
            </a:br>
            <a:r>
              <a:rPr lang="en-US" altLang="en-US" sz="2400"/>
              <a:t>multidimensional data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/>
              <a:t>Image processing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/>
              <a:t>Solving PDEs on volumes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/>
              <a:t>…</a:t>
            </a:r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657600" y="2667000"/>
            <a:ext cx="2590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267200" y="3124200"/>
            <a:ext cx="14478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924800" y="6096000"/>
            <a:ext cx="12192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Palatino" pitchFamily="18" charset="0"/>
              <a:ea typeface="+mn-ea"/>
            </a:endParaRPr>
          </a:p>
        </p:txBody>
      </p:sp>
      <p:sp>
        <p:nvSpPr>
          <p:cNvPr id="2970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66DC8B-03CB-49EF-8E3F-F1A5428635E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A[0]</a:t>
            </a:r>
          </a:p>
        </p:txBody>
      </p:sp>
      <p:sp>
        <p:nvSpPr>
          <p:cNvPr id="30722" name="TextBox 21"/>
          <p:cNvSpPr txBox="1">
            <a:spLocks noChangeArrowheads="1"/>
          </p:cNvSpPr>
          <p:nvPr/>
        </p:nvSpPr>
        <p:spPr bwMode="auto">
          <a:xfrm>
            <a:off x="457200" y="1981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A</a:t>
            </a:r>
          </a:p>
        </p:txBody>
      </p:sp>
      <p:sp>
        <p:nvSpPr>
          <p:cNvPr id="30723" name="TextBox 22"/>
          <p:cNvSpPr txBox="1">
            <a:spLocks noChangeArrowheads="1"/>
          </p:cNvSpPr>
          <p:nvPr/>
        </p:nvSpPr>
        <p:spPr bwMode="auto">
          <a:xfrm>
            <a:off x="4572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B</a:t>
            </a:r>
          </a:p>
        </p:txBody>
      </p:sp>
      <p:sp>
        <p:nvSpPr>
          <p:cNvPr id="30724" name="TextBox 23"/>
          <p:cNvSpPr txBox="1">
            <a:spLocks noChangeArrowheads="1"/>
          </p:cNvSpPr>
          <p:nvPr/>
        </p:nvSpPr>
        <p:spPr bwMode="auto">
          <a:xfrm>
            <a:off x="457200" y="5105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46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052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A[2]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58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A[4]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676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46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52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B[2]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958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B[3]</a:t>
            </a:r>
          </a:p>
        </p:txBody>
      </p:sp>
      <p:sp>
        <p:nvSpPr>
          <p:cNvPr id="30734" name="TextBox 33"/>
          <p:cNvSpPr txBox="1">
            <a:spLocks noChangeArrowheads="1"/>
          </p:cNvSpPr>
          <p:nvPr/>
        </p:nvSpPr>
        <p:spPr bwMode="auto">
          <a:xfrm>
            <a:off x="6705600" y="2362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B[4]</a:t>
            </a:r>
          </a:p>
        </p:txBody>
      </p:sp>
      <p:sp>
        <p:nvSpPr>
          <p:cNvPr id="30736" name="TextBox 35"/>
          <p:cNvSpPr txBox="1">
            <a:spLocks noChangeArrowheads="1"/>
          </p:cNvSpPr>
          <p:nvPr/>
        </p:nvSpPr>
        <p:spPr bwMode="auto">
          <a:xfrm>
            <a:off x="6705600" y="3276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676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146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052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C[2]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58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64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C[4]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676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C[N-1]</a:t>
            </a:r>
          </a:p>
        </p:txBody>
      </p:sp>
      <p:sp>
        <p:nvSpPr>
          <p:cNvPr id="30744" name="TextBox 43"/>
          <p:cNvSpPr txBox="1">
            <a:spLocks noChangeArrowheads="1"/>
          </p:cNvSpPr>
          <p:nvPr/>
        </p:nvSpPr>
        <p:spPr bwMode="auto">
          <a:xfrm>
            <a:off x="6705600" y="5257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17526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1049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19796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18288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7432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0955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29702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28194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7338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0861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39608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8100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7244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 rot="16200000" flipH="1">
            <a:off x="40767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0" idx="7"/>
          </p:cNvCxnSpPr>
          <p:nvPr/>
        </p:nvCxnSpPr>
        <p:spPr>
          <a:xfrm rot="5400000">
            <a:off x="49514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4"/>
          </p:cNvCxnSpPr>
          <p:nvPr/>
        </p:nvCxnSpPr>
        <p:spPr>
          <a:xfrm rot="5400000">
            <a:off x="48006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7150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 rot="16200000" flipH="1">
            <a:off x="50673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7"/>
          </p:cNvCxnSpPr>
          <p:nvPr/>
        </p:nvCxnSpPr>
        <p:spPr>
          <a:xfrm rot="5400000">
            <a:off x="59420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4"/>
          </p:cNvCxnSpPr>
          <p:nvPr/>
        </p:nvCxnSpPr>
        <p:spPr>
          <a:xfrm rot="5400000">
            <a:off x="57912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6962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70485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79232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77724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9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Addition – Conceptual View</a:t>
            </a:r>
          </a:p>
        </p:txBody>
      </p:sp>
      <p:sp>
        <p:nvSpPr>
          <p:cNvPr id="30770" name="Slide Number Placeholder 7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BD6748-4F0F-4930-BB08-951CC3D3B45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71" name="Footer Placeholder 7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458200" cy="1141413"/>
          </a:xfrm>
        </p:spPr>
        <p:txBody>
          <a:bodyPr/>
          <a:lstStyle/>
          <a:p>
            <a:pPr eaLnBrk="1" hangingPunct="1"/>
            <a:r>
              <a:rPr lang="en-US" altLang="en-US"/>
              <a:t>Vector Addition – Traditional C Code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vecAdd(float* A, float* B, float* C, int n)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for (i = 0, i &lt; n, i++)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C[i] = A[i] + B[i];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// Memory allocation for A_h, B_h, and C_h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  // I/O to read A_h and B_h, N elements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vecAdd</a:t>
            </a:r>
            <a:r>
              <a:rPr lang="en-US" altLang="en-US" sz="2000" b="1">
                <a:latin typeface="Courier New" panose="02070309020205020404" pitchFamily="49" charset="0"/>
              </a:rPr>
              <a:t>(A_h, B_h, C_h, N);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1881E3-0617-490A-AB86-2FC08170BA3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2007-2016 ECE408/CS483, University of Illinois, Urbana-Champaign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7E5701C07FE4C88726E33167A9651" ma:contentTypeVersion="0" ma:contentTypeDescription="Create a new document." ma:contentTypeScope="" ma:versionID="0822269d8b3b0ff3f160990b0f3be2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FFA5-9E85-4B88-B5A6-74A6F3ED2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67F948-A0D0-4B2B-A072-8F64516C98D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EE511D-93F9-42B9-B462-49F3C6FDD9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14227</TotalTime>
  <Words>1948</Words>
  <Application>Microsoft Office PowerPoint</Application>
  <PresentationFormat>On-screen Show (4:3)</PresentationFormat>
  <Paragraphs>371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Courier New</vt:lpstr>
      <vt:lpstr>Palatino</vt:lpstr>
      <vt:lpstr>Times New Roman</vt:lpstr>
      <vt:lpstr>Default Design</vt:lpstr>
      <vt:lpstr>Objective</vt:lpstr>
      <vt:lpstr>Conversion of a color image to grey–scale image</vt:lpstr>
      <vt:lpstr>The pixels can be calculated independently of each other</vt:lpstr>
      <vt:lpstr>CUDA/OpenCL – Execution Model</vt:lpstr>
      <vt:lpstr>PowerPoint Presentation</vt:lpstr>
      <vt:lpstr>Thread Blocks: Scalable Cooperation</vt:lpstr>
      <vt:lpstr>blockIdx and threadIdx</vt:lpstr>
      <vt:lpstr>Vector Addition – Conceptual View</vt:lpstr>
      <vt:lpstr>Vector Addition – Traditional C Code</vt:lpstr>
      <vt:lpstr>Heterogeneous Computing vecAdd Host Code</vt:lpstr>
      <vt:lpstr>Partial Overview of CUDA Memories</vt:lpstr>
      <vt:lpstr>CUDA Device Memory Management API functions</vt:lpstr>
      <vt:lpstr>Host-Device Data Transfer API functions</vt:lpstr>
      <vt:lpstr>PowerPoint Presentation</vt:lpstr>
      <vt:lpstr>Example: Vector Addition Kernel</vt:lpstr>
      <vt:lpstr>Example: Vector Addition Kernel</vt:lpstr>
      <vt:lpstr>More on Kernel Launch</vt:lpstr>
      <vt:lpstr>Kernel execution in a nutshell</vt:lpstr>
      <vt:lpstr>More on CUDA Function Declarations</vt:lpstr>
      <vt:lpstr>Compiling A CUDA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Kandasamy,Nagarajan</cp:lastModifiedBy>
  <cp:revision>161</cp:revision>
  <dcterms:created xsi:type="dcterms:W3CDTF">1601-01-01T00:00:00Z</dcterms:created>
  <dcterms:modified xsi:type="dcterms:W3CDTF">2019-04-26T19:59:04Z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0x010100FCF7E5701C07FE4C88726E33167A9651</vt:lpwstr>
  </property>
</Properties>
</file>