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389" r:id="rId5"/>
    <p:sldId id="329" r:id="rId6"/>
    <p:sldId id="423" r:id="rId7"/>
    <p:sldId id="424" r:id="rId8"/>
    <p:sldId id="425" r:id="rId9"/>
    <p:sldId id="426" r:id="rId10"/>
    <p:sldId id="427" r:id="rId11"/>
    <p:sldId id="278" r:id="rId12"/>
    <p:sldId id="414" r:id="rId13"/>
    <p:sldId id="415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00" r:id="rId22"/>
    <p:sldId id="332" r:id="rId23"/>
    <p:sldId id="330" r:id="rId24"/>
    <p:sldId id="399" r:id="rId25"/>
    <p:sldId id="380" r:id="rId26"/>
    <p:sldId id="385" r:id="rId27"/>
    <p:sldId id="335" r:id="rId28"/>
    <p:sldId id="336" r:id="rId29"/>
    <p:sldId id="386" r:id="rId30"/>
    <p:sldId id="374" r:id="rId31"/>
    <p:sldId id="375" r:id="rId32"/>
    <p:sldId id="391" r:id="rId33"/>
    <p:sldId id="376" r:id="rId34"/>
    <p:sldId id="377" r:id="rId35"/>
    <p:sldId id="401" r:id="rId36"/>
    <p:sldId id="402" r:id="rId37"/>
    <p:sldId id="411" r:id="rId38"/>
    <p:sldId id="378" r:id="rId39"/>
    <p:sldId id="407" r:id="rId40"/>
    <p:sldId id="405" r:id="rId41"/>
    <p:sldId id="412" r:id="rId42"/>
    <p:sldId id="361" r:id="rId43"/>
    <p:sldId id="408" r:id="rId44"/>
    <p:sldId id="379" r:id="rId4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Palatino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Palatino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Palatino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Palatino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8939" autoAdjust="0"/>
  </p:normalViewPr>
  <p:slideViewPr>
    <p:cSldViewPr>
      <p:cViewPr varScale="1">
        <p:scale>
          <a:sx n="88" d="100"/>
          <a:sy n="88" d="100"/>
        </p:scale>
        <p:origin x="132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3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Palatino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Palatino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Palatino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Palatino" pitchFamily="18" charset="0"/>
              </a:defRPr>
            </a:lvl1pPr>
          </a:lstStyle>
          <a:p>
            <a:pPr>
              <a:defRPr/>
            </a:pPr>
            <a:fld id="{1DF08FCF-0611-4E39-A1E3-D178035D2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55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t" anchorCtr="0" compatLnSpc="1">
            <a:prstTxWarp prst="textNoShape">
              <a:avLst/>
            </a:prstTxWarp>
          </a:bodyPr>
          <a:lstStyle>
            <a:lvl1pPr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t" anchorCtr="0" compatLnSpc="1">
            <a:prstTxWarp prst="textNoShape">
              <a:avLst/>
            </a:prstTxWarp>
          </a:bodyPr>
          <a:lstStyle>
            <a:lvl1pPr algn="r"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60888"/>
            <a:ext cx="585470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b" anchorCtr="0" compatLnSpc="1">
            <a:prstTxWarp prst="textNoShape">
              <a:avLst/>
            </a:prstTxWarp>
          </a:bodyPr>
          <a:lstStyle>
            <a:lvl1pPr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b" anchorCtr="0" compatLnSpc="1">
            <a:prstTxWarp prst="textNoShape">
              <a:avLst/>
            </a:prstTxWarp>
          </a:bodyPr>
          <a:lstStyle>
            <a:lvl1pPr algn="r"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8D266A8-E8C8-4D86-8295-18ABDF4E16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955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defTabSz="949325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defTabSz="949325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defTabSz="949325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defTabSz="949325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fld id="{F9652308-2236-44E2-B745-0402846C1335}" type="slidenum">
              <a:rPr lang="en-US" sz="1200" smtClean="0">
                <a:latin typeface="Times New Roman" pitchFamily="18" charset="0"/>
              </a:rPr>
              <a:pPr/>
              <a:t>2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Global, constant, and texture memory spaces are persistent across kernels called by the same application.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defTabSz="949325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defTabSz="949325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defTabSz="949325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defTabSz="949325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fld id="{676E2A69-7DE1-4862-B52B-FFFED20B6AAA}" type="slidenum">
              <a:rPr lang="en-US" sz="1200" smtClean="0">
                <a:latin typeface="Times New Roman" pitchFamily="18" charset="0"/>
              </a:rPr>
              <a:pPr/>
              <a:t>3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Insert von-neumann schematic here</a:t>
            </a:r>
          </a:p>
        </p:txBody>
      </p:sp>
    </p:spTree>
    <p:extLst>
      <p:ext uri="{BB962C8B-B14F-4D97-AF65-F5344CB8AC3E}">
        <p14:creationId xmlns:p14="http://schemas.microsoft.com/office/powerpoint/2010/main" val="2529842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defTabSz="949325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defTabSz="949325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defTabSz="949325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defTabSz="949325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fld id="{6468B2E8-1D39-4C6A-8172-7A76388991C9}" type="slidenum">
              <a:rPr lang="en-US" sz="1200" smtClean="0">
                <a:latin typeface="Times New Roman" pitchFamily="18" charset="0"/>
              </a:rPr>
              <a:pPr/>
              <a:t>4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victoria@samsung.com</a:t>
            </a:r>
          </a:p>
        </p:txBody>
      </p:sp>
    </p:spTree>
    <p:extLst>
      <p:ext uri="{BB962C8B-B14F-4D97-AF65-F5344CB8AC3E}">
        <p14:creationId xmlns:p14="http://schemas.microsoft.com/office/powerpoint/2010/main" val="933806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defTabSz="949325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defTabSz="949325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defTabSz="949325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defTabSz="949325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fld id="{C21617F2-302E-4202-9B36-EE4C8CBEE5F5}" type="slidenum">
              <a:rPr lang="en-US" sz="1200" smtClean="0">
                <a:latin typeface="Times New Roman" pitchFamily="18" charset="0"/>
              </a:rPr>
              <a:pPr/>
              <a:t>7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Desk analogy: books on your desk are registers. The library is memory</a:t>
            </a:r>
          </a:p>
        </p:txBody>
      </p:sp>
    </p:spTree>
    <p:extLst>
      <p:ext uri="{BB962C8B-B14F-4D97-AF65-F5344CB8AC3E}">
        <p14:creationId xmlns:p14="http://schemas.microsoft.com/office/powerpoint/2010/main" val="2021298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FE043209-FF50-4EC6-8939-A938D18D0BB1}" type="slidenum">
              <a:rPr lang="en-US" sz="1200" smtClean="0">
                <a:latin typeface="Times New Roman" pitchFamily="18" charset="0"/>
              </a:rPr>
              <a:pPr/>
              <a:t>9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mtClean="0"/>
              <a:t>Point out that I and j will become global thread indices.</a:t>
            </a:r>
          </a:p>
        </p:txBody>
      </p:sp>
    </p:spTree>
    <p:extLst>
      <p:ext uri="{BB962C8B-B14F-4D97-AF65-F5344CB8AC3E}">
        <p14:creationId xmlns:p14="http://schemas.microsoft.com/office/powerpoint/2010/main" val="3943161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DB6AD887-DFEF-44CE-B755-CF36FF62168A}" type="slidenum">
              <a:rPr lang="zh-TW" altLang="en-US" sz="1200" smtClean="0">
                <a:latin typeface="Times New Roman" pitchFamily="18" charset="0"/>
              </a:rPr>
              <a:pPr/>
              <a:t>13</a:t>
            </a:fld>
            <a:endParaRPr lang="en-US" altLang="zh-TW" sz="1200" smtClean="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05558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2B823BB3-F9E8-4DDD-A362-8E126938F173}" type="slidenum">
              <a:rPr lang="en-US" sz="1200" smtClean="0">
                <a:latin typeface="Times New Roman" pitchFamily="18" charset="0"/>
              </a:rPr>
              <a:pPr/>
              <a:t>14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563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558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Hwu, ECE408/CS483/ 2007-2016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6F871-BA0B-4494-B580-B871063F1A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2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Hwu, ECE408/CS483/ 2007-2016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EBA73-8294-41C4-B7CE-7E3D96E1CE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286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60769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Hwu, ECE408/CS483/ 2007-2016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07A83-C6E4-493D-A686-5248C76D4E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19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5800" y="1524000"/>
            <a:ext cx="83058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Hwu, ECE408/CS483/ 2007-2016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15A26-884A-4E29-A7DC-C9141206B8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87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3058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Hwu, ECE408/CS483/ 2007-2016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53CE2-BCCC-4793-B9FC-67234113A7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34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83058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6200"/>
            <a:ext cx="83058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Hwu, ECE408/CS483/ 2007-2016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20A02-B289-4771-9D57-2138CB4481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1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42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Hwu, ECE408/CS483/ 2007-2016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FE69C-2669-4975-AFAA-F405DDE60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5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Hwu, ECE408/CS483/ 2007-2016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C8549-3A9E-4B97-809C-4B1D18C92F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6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Hwu, ECE408/CS483/ 2007-2016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2A6B9-92F0-4A98-ADAC-69305DCBFB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4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Hwu, ECE408/CS483/ 2007-2016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B3972-F2D2-416E-94FB-2A77E15FCF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5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Hwu, ECE408/CS483/ 2007-2016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615AF-DB2E-4F45-A449-AE9D659D0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4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Hwu, ECE408/CS483/ 2007-2016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15393-53E7-4F09-809A-6D8C823690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4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Hwu, ECE408/CS483/ 2007-2016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8B7F2-6807-4642-AC99-DE41D0297D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3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Hwu, ECE408/CS483/ 2007-2016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C9F46-7148-4046-9B6D-9422FA665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22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Hwu, ECE408/CS483/ 2007-2016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9B203-7499-4A06-8CFF-DCA10682B2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8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305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77000"/>
            <a:ext cx="487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Palatino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© David Kirk/NVIDIA and Wen-mei W. Hwu, ECE408/CS483/ 2007-2016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E20C45B8-36DF-4BC5-A0B3-E8A5FF5327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Line 7"/>
          <p:cNvSpPr>
            <a:spLocks noChangeShapeType="1"/>
          </p:cNvSpPr>
          <p:nvPr userDrawn="1"/>
        </p:nvSpPr>
        <p:spPr bwMode="auto">
          <a:xfrm>
            <a:off x="304800" y="228600"/>
            <a:ext cx="0" cy="6400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" name="Line 8"/>
          <p:cNvSpPr>
            <a:spLocks noChangeShapeType="1"/>
          </p:cNvSpPr>
          <p:nvPr userDrawn="1"/>
        </p:nvSpPr>
        <p:spPr bwMode="auto">
          <a:xfrm>
            <a:off x="381000" y="228600"/>
            <a:ext cx="0" cy="6400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590800"/>
            <a:ext cx="8458200" cy="11430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Arial" pitchFamily="34" charset="0"/>
                <a:cs typeface="Arial" pitchFamily="34" charset="0"/>
              </a:rPr>
              <a:t>ECE408/CS483 Fall 2016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Applied Parallel Programming</a:t>
            </a:r>
            <a:r>
              <a:rPr lang="en-US" sz="3200" dirty="0" smtClean="0">
                <a:latin typeface="Arial" pitchFamily="34" charset="0"/>
                <a:ea typeface="Gulim" pitchFamily="34" charset="-127"/>
                <a:cs typeface="Arial" pitchFamily="34" charset="0"/>
              </a:rPr>
              <a:t/>
            </a:r>
            <a:br>
              <a:rPr lang="en-US" sz="3200" dirty="0" smtClean="0">
                <a:latin typeface="Arial" pitchFamily="34" charset="0"/>
                <a:ea typeface="Gulim" pitchFamily="34" charset="-127"/>
                <a:cs typeface="Arial" pitchFamily="34" charset="0"/>
              </a:rPr>
            </a:br>
            <a:r>
              <a:rPr lang="en-US" sz="3200" dirty="0" smtClean="0">
                <a:latin typeface="Calibri" pitchFamily="34" charset="0"/>
                <a:ea typeface="Gulim" pitchFamily="34" charset="-127"/>
                <a:cs typeface="Calibri" pitchFamily="34" charset="0"/>
              </a:rPr>
              <a:t/>
            </a:r>
            <a:br>
              <a:rPr lang="en-US" sz="3200" dirty="0" smtClean="0">
                <a:latin typeface="Calibri" pitchFamily="34" charset="0"/>
                <a:ea typeface="Gulim" pitchFamily="34" charset="-127"/>
                <a:cs typeface="Calibri" pitchFamily="34" charset="0"/>
              </a:rPr>
            </a:br>
            <a:r>
              <a:rPr lang="en-US" altLang="zh-TW" dirty="0" smtClean="0">
                <a:ea typeface="PMingLiU" pitchFamily="18" charset="-120"/>
              </a:rPr>
              <a:t/>
            </a:r>
            <a:br>
              <a:rPr lang="en-US" altLang="zh-TW" dirty="0" smtClean="0">
                <a:ea typeface="PMingLiU" pitchFamily="18" charset="-120"/>
              </a:rPr>
            </a:br>
            <a:r>
              <a:rPr lang="en-US" altLang="zh-TW" sz="3600" dirty="0" smtClean="0">
                <a:ea typeface="PMingLiU" pitchFamily="18" charset="-120"/>
              </a:rPr>
              <a:t>Lectures 5 and 6:</a:t>
            </a:r>
            <a:r>
              <a:rPr lang="en-US" altLang="zh-TW" dirty="0" smtClean="0">
                <a:ea typeface="PMingLiU" pitchFamily="18" charset="-120"/>
              </a:rPr>
              <a:t> </a:t>
            </a:r>
            <a:br>
              <a:rPr lang="en-US" altLang="zh-TW" dirty="0" smtClean="0">
                <a:ea typeface="PMingLiU" pitchFamily="18" charset="-120"/>
              </a:rPr>
            </a:br>
            <a:r>
              <a:rPr lang="en-US" altLang="zh-TW" dirty="0" smtClean="0">
                <a:ea typeface="PMingLiU" pitchFamily="18" charset="-120"/>
              </a:rPr>
              <a:t>Memory Model and Locality</a:t>
            </a:r>
          </a:p>
        </p:txBody>
      </p:sp>
      <p:sp>
        <p:nvSpPr>
          <p:cNvPr id="307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81000" y="6400800"/>
            <a:ext cx="4876800" cy="30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de-DE" sz="1200" dirty="0" smtClean="0">
                <a:ea typeface="PMingLiU" pitchFamily="18" charset="-120"/>
              </a:rPr>
              <a:t>© David Kirk/NVIDIA and Wen-mei W. Hwu, ECE408/CS483/ 2007-2016</a:t>
            </a:r>
            <a:endParaRPr lang="en-US" sz="1200" dirty="0">
              <a:ea typeface="PMingLiU" pitchFamily="18" charset="-120"/>
            </a:endParaRPr>
          </a:p>
        </p:txBody>
      </p:sp>
      <p:sp>
        <p:nvSpPr>
          <p:cNvPr id="3076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D474176A-F983-4550-B15E-55440F679E48}" type="slidenum">
              <a:rPr lang="en-US" sz="1400" smtClean="0">
                <a:latin typeface="Times New Roman" pitchFamily="18" charset="0"/>
              </a:rPr>
              <a:pPr eaLnBrk="1" hangingPunct="1"/>
              <a:t>1</a:t>
            </a:fld>
            <a:endParaRPr lang="en-US" sz="14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Kernel Function - A Small Example</a:t>
            </a:r>
          </a:p>
        </p:txBody>
      </p:sp>
      <p:sp>
        <p:nvSpPr>
          <p:cNvPr id="25603" name="Text Placeholder 48"/>
          <p:cNvSpPr>
            <a:spLocks noGrp="1"/>
          </p:cNvSpPr>
          <p:nvPr>
            <p:ph type="body" sz="half" idx="1"/>
          </p:nvPr>
        </p:nvSpPr>
        <p:spPr>
          <a:xfrm>
            <a:off x="838200" y="1524000"/>
            <a:ext cx="8305800" cy="220980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Have each 2D thread block to compute a (TILE_WIDTH)</a:t>
            </a:r>
            <a:r>
              <a:rPr lang="en-US" sz="2400" baseline="30000" smtClean="0"/>
              <a:t>2</a:t>
            </a:r>
            <a:r>
              <a:rPr lang="en-US" sz="2400" smtClean="0"/>
              <a:t> sub-matrix (tile) of the result matrix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Each has (TILE_WIDTH)</a:t>
            </a:r>
            <a:r>
              <a:rPr lang="en-US" sz="2000" baseline="30000" smtClean="0"/>
              <a:t>2 </a:t>
            </a:r>
            <a:r>
              <a:rPr lang="en-US" sz="2000" smtClean="0"/>
              <a:t>threads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Generate a 2D Grid of (WIDTH/TILE_WIDTH)</a:t>
            </a:r>
            <a:r>
              <a:rPr lang="en-US" sz="2400" baseline="30000" smtClean="0"/>
              <a:t>2 </a:t>
            </a:r>
            <a:r>
              <a:rPr lang="en-US" sz="2400" smtClean="0"/>
              <a:t>blocks</a:t>
            </a:r>
          </a:p>
        </p:txBody>
      </p:sp>
      <p:sp>
        <p:nvSpPr>
          <p:cNvPr id="25605" name="Rectangle 2"/>
          <p:cNvSpPr>
            <a:spLocks noChangeArrowheads="1"/>
          </p:cNvSpPr>
          <p:nvPr/>
        </p:nvSpPr>
        <p:spPr bwMode="auto">
          <a:xfrm>
            <a:off x="3429000" y="3886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0,1</a:t>
            </a:r>
            <a:endParaRPr lang="en-US" sz="1600"/>
          </a:p>
        </p:txBody>
      </p:sp>
      <p:sp>
        <p:nvSpPr>
          <p:cNvPr id="25606" name="Rectangle 3"/>
          <p:cNvSpPr>
            <a:spLocks noChangeArrowheads="1"/>
          </p:cNvSpPr>
          <p:nvPr/>
        </p:nvSpPr>
        <p:spPr bwMode="auto">
          <a:xfrm>
            <a:off x="2971800" y="3886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0,0</a:t>
            </a:r>
            <a:endParaRPr lang="en-US" sz="1600"/>
          </a:p>
        </p:txBody>
      </p:sp>
      <p:sp>
        <p:nvSpPr>
          <p:cNvPr id="25607" name="Rectangle 4"/>
          <p:cNvSpPr>
            <a:spLocks noChangeArrowheads="1"/>
          </p:cNvSpPr>
          <p:nvPr/>
        </p:nvSpPr>
        <p:spPr bwMode="auto">
          <a:xfrm>
            <a:off x="2971800" y="4343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1,0</a:t>
            </a:r>
          </a:p>
        </p:txBody>
      </p:sp>
      <p:sp>
        <p:nvSpPr>
          <p:cNvPr id="25608" name="Rectangle 5"/>
          <p:cNvSpPr>
            <a:spLocks noChangeArrowheads="1"/>
          </p:cNvSpPr>
          <p:nvPr/>
        </p:nvSpPr>
        <p:spPr bwMode="auto">
          <a:xfrm>
            <a:off x="2971800" y="4800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Rectangle 6"/>
          <p:cNvSpPr>
            <a:spLocks noChangeArrowheads="1"/>
          </p:cNvSpPr>
          <p:nvPr/>
        </p:nvSpPr>
        <p:spPr bwMode="auto">
          <a:xfrm>
            <a:off x="2971800" y="5257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Rectangle 7"/>
          <p:cNvSpPr>
            <a:spLocks noChangeArrowheads="1"/>
          </p:cNvSpPr>
          <p:nvPr/>
        </p:nvSpPr>
        <p:spPr bwMode="auto">
          <a:xfrm>
            <a:off x="3429000" y="4343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Rectangle 8"/>
          <p:cNvSpPr>
            <a:spLocks noChangeArrowheads="1"/>
          </p:cNvSpPr>
          <p:nvPr/>
        </p:nvSpPr>
        <p:spPr bwMode="auto">
          <a:xfrm>
            <a:off x="3429000" y="4800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Rectangle 9"/>
          <p:cNvSpPr>
            <a:spLocks noChangeArrowheads="1"/>
          </p:cNvSpPr>
          <p:nvPr/>
        </p:nvSpPr>
        <p:spPr bwMode="auto">
          <a:xfrm>
            <a:off x="3429000" y="5257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Rectangle 10"/>
          <p:cNvSpPr>
            <a:spLocks noChangeArrowheads="1"/>
          </p:cNvSpPr>
          <p:nvPr/>
        </p:nvSpPr>
        <p:spPr bwMode="auto">
          <a:xfrm>
            <a:off x="3886200" y="3886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0,2</a:t>
            </a:r>
          </a:p>
        </p:txBody>
      </p:sp>
      <p:sp>
        <p:nvSpPr>
          <p:cNvPr id="25614" name="Rectangle 11"/>
          <p:cNvSpPr>
            <a:spLocks noChangeArrowheads="1"/>
          </p:cNvSpPr>
          <p:nvPr/>
        </p:nvSpPr>
        <p:spPr bwMode="auto">
          <a:xfrm>
            <a:off x="3886200" y="4343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Rectangle 12"/>
          <p:cNvSpPr>
            <a:spLocks noChangeArrowheads="1"/>
          </p:cNvSpPr>
          <p:nvPr/>
        </p:nvSpPr>
        <p:spPr bwMode="auto">
          <a:xfrm>
            <a:off x="4343400" y="4343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Rectangle 13"/>
          <p:cNvSpPr>
            <a:spLocks noChangeArrowheads="1"/>
          </p:cNvSpPr>
          <p:nvPr/>
        </p:nvSpPr>
        <p:spPr bwMode="auto">
          <a:xfrm>
            <a:off x="4343400" y="4800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Rectangle 14"/>
          <p:cNvSpPr>
            <a:spLocks noChangeArrowheads="1"/>
          </p:cNvSpPr>
          <p:nvPr/>
        </p:nvSpPr>
        <p:spPr bwMode="auto">
          <a:xfrm>
            <a:off x="4343400" y="3886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0,3</a:t>
            </a:r>
          </a:p>
        </p:txBody>
      </p:sp>
      <p:sp>
        <p:nvSpPr>
          <p:cNvPr id="25618" name="Rectangle 15"/>
          <p:cNvSpPr>
            <a:spLocks noChangeArrowheads="1"/>
          </p:cNvSpPr>
          <p:nvPr/>
        </p:nvSpPr>
        <p:spPr bwMode="auto">
          <a:xfrm>
            <a:off x="3886200" y="4800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Rectangle 16"/>
          <p:cNvSpPr>
            <a:spLocks noChangeArrowheads="1"/>
          </p:cNvSpPr>
          <p:nvPr/>
        </p:nvSpPr>
        <p:spPr bwMode="auto">
          <a:xfrm>
            <a:off x="3886200" y="5257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Rectangle 17"/>
          <p:cNvSpPr>
            <a:spLocks noChangeArrowheads="1"/>
          </p:cNvSpPr>
          <p:nvPr/>
        </p:nvSpPr>
        <p:spPr bwMode="auto">
          <a:xfrm>
            <a:off x="4343400" y="5257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Rectangle 18"/>
          <p:cNvSpPr>
            <a:spLocks noChangeArrowheads="1"/>
          </p:cNvSpPr>
          <p:nvPr/>
        </p:nvSpPr>
        <p:spPr bwMode="auto">
          <a:xfrm>
            <a:off x="3429000" y="4343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1,1</a:t>
            </a:r>
          </a:p>
        </p:txBody>
      </p:sp>
      <p:sp>
        <p:nvSpPr>
          <p:cNvPr id="25622" name="Rectangle 19"/>
          <p:cNvSpPr>
            <a:spLocks noChangeArrowheads="1"/>
          </p:cNvSpPr>
          <p:nvPr/>
        </p:nvSpPr>
        <p:spPr bwMode="auto">
          <a:xfrm>
            <a:off x="2971800" y="4800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2,0</a:t>
            </a:r>
            <a:endParaRPr lang="en-US" sz="1600"/>
          </a:p>
        </p:txBody>
      </p:sp>
      <p:sp>
        <p:nvSpPr>
          <p:cNvPr id="25623" name="Rectangle 20"/>
          <p:cNvSpPr>
            <a:spLocks noChangeArrowheads="1"/>
          </p:cNvSpPr>
          <p:nvPr/>
        </p:nvSpPr>
        <p:spPr bwMode="auto">
          <a:xfrm>
            <a:off x="3886200" y="4800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2,2</a:t>
            </a:r>
          </a:p>
        </p:txBody>
      </p:sp>
      <p:sp>
        <p:nvSpPr>
          <p:cNvPr id="25624" name="Rectangle 21"/>
          <p:cNvSpPr>
            <a:spLocks noChangeArrowheads="1"/>
          </p:cNvSpPr>
          <p:nvPr/>
        </p:nvSpPr>
        <p:spPr bwMode="auto">
          <a:xfrm>
            <a:off x="4343400" y="4800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2,3</a:t>
            </a:r>
          </a:p>
        </p:txBody>
      </p:sp>
      <p:sp>
        <p:nvSpPr>
          <p:cNvPr id="25625" name="Rectangle 22"/>
          <p:cNvSpPr>
            <a:spLocks noChangeArrowheads="1"/>
          </p:cNvSpPr>
          <p:nvPr/>
        </p:nvSpPr>
        <p:spPr bwMode="auto">
          <a:xfrm>
            <a:off x="3429000" y="4800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2,1</a:t>
            </a:r>
          </a:p>
        </p:txBody>
      </p:sp>
      <p:sp>
        <p:nvSpPr>
          <p:cNvPr id="25626" name="Rectangle 23"/>
          <p:cNvSpPr>
            <a:spLocks noChangeArrowheads="1"/>
          </p:cNvSpPr>
          <p:nvPr/>
        </p:nvSpPr>
        <p:spPr bwMode="auto">
          <a:xfrm>
            <a:off x="4343400" y="4343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1,3</a:t>
            </a:r>
          </a:p>
        </p:txBody>
      </p:sp>
      <p:sp>
        <p:nvSpPr>
          <p:cNvPr id="25627" name="Rectangle 24"/>
          <p:cNvSpPr>
            <a:spLocks noChangeArrowheads="1"/>
          </p:cNvSpPr>
          <p:nvPr/>
        </p:nvSpPr>
        <p:spPr bwMode="auto">
          <a:xfrm>
            <a:off x="3886200" y="4343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1,2</a:t>
            </a:r>
          </a:p>
        </p:txBody>
      </p:sp>
      <p:sp>
        <p:nvSpPr>
          <p:cNvPr id="25628" name="Rectangle 25"/>
          <p:cNvSpPr>
            <a:spLocks noChangeArrowheads="1"/>
          </p:cNvSpPr>
          <p:nvPr/>
        </p:nvSpPr>
        <p:spPr bwMode="auto">
          <a:xfrm>
            <a:off x="2971800" y="5257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Rectangle 26"/>
          <p:cNvSpPr>
            <a:spLocks noChangeArrowheads="1"/>
          </p:cNvSpPr>
          <p:nvPr/>
        </p:nvSpPr>
        <p:spPr bwMode="auto">
          <a:xfrm>
            <a:off x="3429000" y="5257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0" name="Rectangle 27"/>
          <p:cNvSpPr>
            <a:spLocks noChangeArrowheads="1"/>
          </p:cNvSpPr>
          <p:nvPr/>
        </p:nvSpPr>
        <p:spPr bwMode="auto">
          <a:xfrm>
            <a:off x="4343400" y="5257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1" name="Rectangle 28"/>
          <p:cNvSpPr>
            <a:spLocks noChangeArrowheads="1"/>
          </p:cNvSpPr>
          <p:nvPr/>
        </p:nvSpPr>
        <p:spPr bwMode="auto">
          <a:xfrm>
            <a:off x="3886200" y="5257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2" name="Rectangle 29"/>
          <p:cNvSpPr>
            <a:spLocks noChangeArrowheads="1"/>
          </p:cNvSpPr>
          <p:nvPr/>
        </p:nvSpPr>
        <p:spPr bwMode="auto">
          <a:xfrm>
            <a:off x="2971800" y="5257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3,0</a:t>
            </a:r>
            <a:endParaRPr lang="en-US" sz="1600"/>
          </a:p>
        </p:txBody>
      </p:sp>
      <p:sp>
        <p:nvSpPr>
          <p:cNvPr id="25633" name="Rectangle 30"/>
          <p:cNvSpPr>
            <a:spLocks noChangeArrowheads="1"/>
          </p:cNvSpPr>
          <p:nvPr/>
        </p:nvSpPr>
        <p:spPr bwMode="auto">
          <a:xfrm>
            <a:off x="3886200" y="5257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2,3</a:t>
            </a:r>
          </a:p>
        </p:txBody>
      </p:sp>
      <p:sp>
        <p:nvSpPr>
          <p:cNvPr id="25634" name="Rectangle 31"/>
          <p:cNvSpPr>
            <a:spLocks noChangeArrowheads="1"/>
          </p:cNvSpPr>
          <p:nvPr/>
        </p:nvSpPr>
        <p:spPr bwMode="auto">
          <a:xfrm>
            <a:off x="4343400" y="5257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3,3</a:t>
            </a:r>
          </a:p>
        </p:txBody>
      </p:sp>
      <p:sp>
        <p:nvSpPr>
          <p:cNvPr id="25635" name="Rectangle 32"/>
          <p:cNvSpPr>
            <a:spLocks noChangeArrowheads="1"/>
          </p:cNvSpPr>
          <p:nvPr/>
        </p:nvSpPr>
        <p:spPr bwMode="auto">
          <a:xfrm>
            <a:off x="3429000" y="5257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3,1</a:t>
            </a:r>
          </a:p>
        </p:txBody>
      </p:sp>
      <p:sp>
        <p:nvSpPr>
          <p:cNvPr id="25636" name="Rectangle 33"/>
          <p:cNvSpPr>
            <a:spLocks noChangeArrowheads="1"/>
          </p:cNvSpPr>
          <p:nvPr/>
        </p:nvSpPr>
        <p:spPr bwMode="auto">
          <a:xfrm>
            <a:off x="2971800" y="3886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7" name="Text Box 34"/>
          <p:cNvSpPr txBox="1">
            <a:spLocks noChangeArrowheads="1"/>
          </p:cNvSpPr>
          <p:nvPr/>
        </p:nvSpPr>
        <p:spPr bwMode="auto">
          <a:xfrm>
            <a:off x="2590800" y="3200400"/>
            <a:ext cx="1060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600"/>
              <a:t>Block(0,0)</a:t>
            </a:r>
          </a:p>
        </p:txBody>
      </p:sp>
      <p:sp>
        <p:nvSpPr>
          <p:cNvPr id="25638" name="Line 35"/>
          <p:cNvSpPr>
            <a:spLocks noChangeShapeType="1"/>
          </p:cNvSpPr>
          <p:nvPr/>
        </p:nvSpPr>
        <p:spPr bwMode="auto">
          <a:xfrm>
            <a:off x="2971800" y="3505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9" name="Text Box 36"/>
          <p:cNvSpPr txBox="1">
            <a:spLocks noChangeArrowheads="1"/>
          </p:cNvSpPr>
          <p:nvPr/>
        </p:nvSpPr>
        <p:spPr bwMode="auto">
          <a:xfrm>
            <a:off x="4191000" y="3200400"/>
            <a:ext cx="1108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600"/>
              <a:t>Block(0,1)</a:t>
            </a:r>
          </a:p>
        </p:txBody>
      </p:sp>
      <p:sp>
        <p:nvSpPr>
          <p:cNvPr id="25640" name="Rectangle 37"/>
          <p:cNvSpPr>
            <a:spLocks noChangeArrowheads="1"/>
          </p:cNvSpPr>
          <p:nvPr/>
        </p:nvSpPr>
        <p:spPr bwMode="auto">
          <a:xfrm>
            <a:off x="3886200" y="3886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1" name="Line 38"/>
          <p:cNvSpPr>
            <a:spLocks noChangeShapeType="1"/>
          </p:cNvSpPr>
          <p:nvPr/>
        </p:nvSpPr>
        <p:spPr bwMode="auto">
          <a:xfrm flipH="1">
            <a:off x="4495800" y="3505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2" name="Rectangle 39"/>
          <p:cNvSpPr>
            <a:spLocks noChangeArrowheads="1"/>
          </p:cNvSpPr>
          <p:nvPr/>
        </p:nvSpPr>
        <p:spPr bwMode="auto">
          <a:xfrm>
            <a:off x="2971800" y="48006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3" name="Rectangle 40"/>
          <p:cNvSpPr>
            <a:spLocks noChangeArrowheads="1"/>
          </p:cNvSpPr>
          <p:nvPr/>
        </p:nvSpPr>
        <p:spPr bwMode="auto">
          <a:xfrm>
            <a:off x="3886200" y="48006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4" name="Text Box 41"/>
          <p:cNvSpPr txBox="1">
            <a:spLocks noChangeArrowheads="1"/>
          </p:cNvSpPr>
          <p:nvPr/>
        </p:nvSpPr>
        <p:spPr bwMode="auto">
          <a:xfrm>
            <a:off x="4267200" y="6019800"/>
            <a:ext cx="1060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600"/>
              <a:t>Block(1,1)</a:t>
            </a:r>
          </a:p>
        </p:txBody>
      </p:sp>
      <p:sp>
        <p:nvSpPr>
          <p:cNvPr id="25645" name="Text Box 42"/>
          <p:cNvSpPr txBox="1">
            <a:spLocks noChangeArrowheads="1"/>
          </p:cNvSpPr>
          <p:nvPr/>
        </p:nvSpPr>
        <p:spPr bwMode="auto">
          <a:xfrm>
            <a:off x="2590800" y="6019800"/>
            <a:ext cx="1108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600"/>
              <a:t>Block(1,0)</a:t>
            </a:r>
          </a:p>
        </p:txBody>
      </p:sp>
      <p:sp>
        <p:nvSpPr>
          <p:cNvPr id="25646" name="Line 43"/>
          <p:cNvSpPr>
            <a:spLocks noChangeShapeType="1"/>
          </p:cNvSpPr>
          <p:nvPr/>
        </p:nvSpPr>
        <p:spPr bwMode="auto">
          <a:xfrm flipV="1">
            <a:off x="2971800" y="5791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7" name="Line 44"/>
          <p:cNvSpPr>
            <a:spLocks noChangeShapeType="1"/>
          </p:cNvSpPr>
          <p:nvPr/>
        </p:nvSpPr>
        <p:spPr bwMode="auto">
          <a:xfrm flipH="1" flipV="1">
            <a:off x="4419600" y="5791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8" name="Text Box 45"/>
          <p:cNvSpPr txBox="1">
            <a:spLocks noChangeArrowheads="1"/>
          </p:cNvSpPr>
          <p:nvPr/>
        </p:nvSpPr>
        <p:spPr bwMode="auto">
          <a:xfrm>
            <a:off x="4860925" y="4029075"/>
            <a:ext cx="32750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600"/>
              <a:t>WIDTH = 4;   TILE_WIDTH = 2</a:t>
            </a:r>
          </a:p>
          <a:p>
            <a:pPr eaLnBrk="1" hangingPunct="1"/>
            <a:r>
              <a:rPr lang="en-US" sz="1600"/>
              <a:t>Each block has 2*2 = 4 threads</a:t>
            </a:r>
          </a:p>
        </p:txBody>
      </p:sp>
      <p:sp>
        <p:nvSpPr>
          <p:cNvPr id="25649" name="Text Box 45"/>
          <p:cNvSpPr txBox="1">
            <a:spLocks noChangeArrowheads="1"/>
          </p:cNvSpPr>
          <p:nvPr/>
        </p:nvSpPr>
        <p:spPr bwMode="auto">
          <a:xfrm>
            <a:off x="4876800" y="4800600"/>
            <a:ext cx="2689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600"/>
              <a:t>WIDTH/TILE_WIDTH = 2</a:t>
            </a:r>
          </a:p>
          <a:p>
            <a:pPr eaLnBrk="1" hangingPunct="1"/>
            <a:r>
              <a:rPr lang="en-US" sz="1600"/>
              <a:t>Use 2* 2 = 4 blocks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David Kirk/NVIDIA and Wen-mei W. Hwu, ECE408/CS483/ 2007-2016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920A02-B289-4771-9D57-2138CB4481E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3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Slightly Bigger Example</a:t>
            </a:r>
            <a:br>
              <a:rPr lang="en-US" dirty="0" smtClean="0"/>
            </a:br>
            <a:r>
              <a:rPr lang="en-US" sz="3200" dirty="0" smtClean="0"/>
              <a:t>(TILE_WIDTH =2)</a:t>
            </a:r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22860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0,1</a:t>
            </a:r>
            <a:endParaRPr lang="en-US" sz="1600"/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18288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0,0</a:t>
            </a:r>
            <a:endParaRPr lang="en-US" sz="1600"/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18288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1,0</a:t>
            </a: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18288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Rectangle 6"/>
          <p:cNvSpPr>
            <a:spLocks noChangeArrowheads="1"/>
          </p:cNvSpPr>
          <p:nvPr/>
        </p:nvSpPr>
        <p:spPr bwMode="auto">
          <a:xfrm>
            <a:off x="18288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7"/>
          <p:cNvSpPr>
            <a:spLocks noChangeArrowheads="1"/>
          </p:cNvSpPr>
          <p:nvPr/>
        </p:nvSpPr>
        <p:spPr bwMode="auto">
          <a:xfrm>
            <a:off x="22860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Rectangle 8"/>
          <p:cNvSpPr>
            <a:spLocks noChangeArrowheads="1"/>
          </p:cNvSpPr>
          <p:nvPr/>
        </p:nvSpPr>
        <p:spPr bwMode="auto">
          <a:xfrm>
            <a:off x="22860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9"/>
          <p:cNvSpPr>
            <a:spLocks noChangeArrowheads="1"/>
          </p:cNvSpPr>
          <p:nvPr/>
        </p:nvSpPr>
        <p:spPr bwMode="auto">
          <a:xfrm>
            <a:off x="22860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Rectangle 10"/>
          <p:cNvSpPr>
            <a:spLocks noChangeArrowheads="1"/>
          </p:cNvSpPr>
          <p:nvPr/>
        </p:nvSpPr>
        <p:spPr bwMode="auto">
          <a:xfrm>
            <a:off x="27432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0,2</a:t>
            </a:r>
          </a:p>
        </p:txBody>
      </p:sp>
      <p:sp>
        <p:nvSpPr>
          <p:cNvPr id="26637" name="Rectangle 11"/>
          <p:cNvSpPr>
            <a:spLocks noChangeArrowheads="1"/>
          </p:cNvSpPr>
          <p:nvPr/>
        </p:nvSpPr>
        <p:spPr bwMode="auto">
          <a:xfrm>
            <a:off x="27432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Rectangle 12"/>
          <p:cNvSpPr>
            <a:spLocks noChangeArrowheads="1"/>
          </p:cNvSpPr>
          <p:nvPr/>
        </p:nvSpPr>
        <p:spPr bwMode="auto">
          <a:xfrm>
            <a:off x="32004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Rectangle 13"/>
          <p:cNvSpPr>
            <a:spLocks noChangeArrowheads="1"/>
          </p:cNvSpPr>
          <p:nvPr/>
        </p:nvSpPr>
        <p:spPr bwMode="auto">
          <a:xfrm>
            <a:off x="32004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Rectangle 14"/>
          <p:cNvSpPr>
            <a:spLocks noChangeArrowheads="1"/>
          </p:cNvSpPr>
          <p:nvPr/>
        </p:nvSpPr>
        <p:spPr bwMode="auto">
          <a:xfrm>
            <a:off x="32004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0,3</a:t>
            </a:r>
          </a:p>
        </p:txBody>
      </p:sp>
      <p:sp>
        <p:nvSpPr>
          <p:cNvPr id="26641" name="Rectangle 15"/>
          <p:cNvSpPr>
            <a:spLocks noChangeArrowheads="1"/>
          </p:cNvSpPr>
          <p:nvPr/>
        </p:nvSpPr>
        <p:spPr bwMode="auto">
          <a:xfrm>
            <a:off x="27432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Rectangle 16"/>
          <p:cNvSpPr>
            <a:spLocks noChangeArrowheads="1"/>
          </p:cNvSpPr>
          <p:nvPr/>
        </p:nvSpPr>
        <p:spPr bwMode="auto">
          <a:xfrm>
            <a:off x="27432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Rectangle 17"/>
          <p:cNvSpPr>
            <a:spLocks noChangeArrowheads="1"/>
          </p:cNvSpPr>
          <p:nvPr/>
        </p:nvSpPr>
        <p:spPr bwMode="auto">
          <a:xfrm>
            <a:off x="32004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Rectangle 18"/>
          <p:cNvSpPr>
            <a:spLocks noChangeArrowheads="1"/>
          </p:cNvSpPr>
          <p:nvPr/>
        </p:nvSpPr>
        <p:spPr bwMode="auto">
          <a:xfrm>
            <a:off x="22860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1,1</a:t>
            </a:r>
          </a:p>
        </p:txBody>
      </p:sp>
      <p:sp>
        <p:nvSpPr>
          <p:cNvPr id="26645" name="Rectangle 19"/>
          <p:cNvSpPr>
            <a:spLocks noChangeArrowheads="1"/>
          </p:cNvSpPr>
          <p:nvPr/>
        </p:nvSpPr>
        <p:spPr bwMode="auto">
          <a:xfrm>
            <a:off x="18288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2,0</a:t>
            </a:r>
            <a:endParaRPr lang="en-US" sz="1600"/>
          </a:p>
        </p:txBody>
      </p:sp>
      <p:sp>
        <p:nvSpPr>
          <p:cNvPr id="26646" name="Rectangle 20"/>
          <p:cNvSpPr>
            <a:spLocks noChangeArrowheads="1"/>
          </p:cNvSpPr>
          <p:nvPr/>
        </p:nvSpPr>
        <p:spPr bwMode="auto">
          <a:xfrm>
            <a:off x="27432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2,2</a:t>
            </a:r>
          </a:p>
        </p:txBody>
      </p:sp>
      <p:sp>
        <p:nvSpPr>
          <p:cNvPr id="26647" name="Rectangle 21"/>
          <p:cNvSpPr>
            <a:spLocks noChangeArrowheads="1"/>
          </p:cNvSpPr>
          <p:nvPr/>
        </p:nvSpPr>
        <p:spPr bwMode="auto">
          <a:xfrm>
            <a:off x="32004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2,3</a:t>
            </a:r>
          </a:p>
        </p:txBody>
      </p:sp>
      <p:sp>
        <p:nvSpPr>
          <p:cNvPr id="26648" name="Rectangle 22"/>
          <p:cNvSpPr>
            <a:spLocks noChangeArrowheads="1"/>
          </p:cNvSpPr>
          <p:nvPr/>
        </p:nvSpPr>
        <p:spPr bwMode="auto">
          <a:xfrm>
            <a:off x="22860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2,1</a:t>
            </a:r>
          </a:p>
        </p:txBody>
      </p:sp>
      <p:sp>
        <p:nvSpPr>
          <p:cNvPr id="26649" name="Rectangle 23"/>
          <p:cNvSpPr>
            <a:spLocks noChangeArrowheads="1"/>
          </p:cNvSpPr>
          <p:nvPr/>
        </p:nvSpPr>
        <p:spPr bwMode="auto">
          <a:xfrm>
            <a:off x="32004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1,3</a:t>
            </a:r>
          </a:p>
        </p:txBody>
      </p:sp>
      <p:sp>
        <p:nvSpPr>
          <p:cNvPr id="26650" name="Rectangle 24"/>
          <p:cNvSpPr>
            <a:spLocks noChangeArrowheads="1"/>
          </p:cNvSpPr>
          <p:nvPr/>
        </p:nvSpPr>
        <p:spPr bwMode="auto">
          <a:xfrm>
            <a:off x="27432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1,2</a:t>
            </a:r>
          </a:p>
        </p:txBody>
      </p:sp>
      <p:sp>
        <p:nvSpPr>
          <p:cNvPr id="26651" name="Rectangle 25"/>
          <p:cNvSpPr>
            <a:spLocks noChangeArrowheads="1"/>
          </p:cNvSpPr>
          <p:nvPr/>
        </p:nvSpPr>
        <p:spPr bwMode="auto">
          <a:xfrm>
            <a:off x="18288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2" name="Rectangle 26"/>
          <p:cNvSpPr>
            <a:spLocks noChangeArrowheads="1"/>
          </p:cNvSpPr>
          <p:nvPr/>
        </p:nvSpPr>
        <p:spPr bwMode="auto">
          <a:xfrm>
            <a:off x="22860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3" name="Rectangle 27"/>
          <p:cNvSpPr>
            <a:spLocks noChangeArrowheads="1"/>
          </p:cNvSpPr>
          <p:nvPr/>
        </p:nvSpPr>
        <p:spPr bwMode="auto">
          <a:xfrm>
            <a:off x="32004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4" name="Rectangle 28"/>
          <p:cNvSpPr>
            <a:spLocks noChangeArrowheads="1"/>
          </p:cNvSpPr>
          <p:nvPr/>
        </p:nvSpPr>
        <p:spPr bwMode="auto">
          <a:xfrm>
            <a:off x="27432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5" name="Rectangle 29"/>
          <p:cNvSpPr>
            <a:spLocks noChangeArrowheads="1"/>
          </p:cNvSpPr>
          <p:nvPr/>
        </p:nvSpPr>
        <p:spPr bwMode="auto">
          <a:xfrm>
            <a:off x="18288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3,0</a:t>
            </a:r>
            <a:endParaRPr lang="en-US" sz="1600"/>
          </a:p>
        </p:txBody>
      </p:sp>
      <p:sp>
        <p:nvSpPr>
          <p:cNvPr id="26656" name="Rectangle 30"/>
          <p:cNvSpPr>
            <a:spLocks noChangeArrowheads="1"/>
          </p:cNvSpPr>
          <p:nvPr/>
        </p:nvSpPr>
        <p:spPr bwMode="auto">
          <a:xfrm>
            <a:off x="27432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3,2</a:t>
            </a:r>
          </a:p>
        </p:txBody>
      </p:sp>
      <p:sp>
        <p:nvSpPr>
          <p:cNvPr id="26657" name="Rectangle 31"/>
          <p:cNvSpPr>
            <a:spLocks noChangeArrowheads="1"/>
          </p:cNvSpPr>
          <p:nvPr/>
        </p:nvSpPr>
        <p:spPr bwMode="auto">
          <a:xfrm>
            <a:off x="32004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3,3</a:t>
            </a:r>
          </a:p>
        </p:txBody>
      </p:sp>
      <p:sp>
        <p:nvSpPr>
          <p:cNvPr id="26658" name="Rectangle 32"/>
          <p:cNvSpPr>
            <a:spLocks noChangeArrowheads="1"/>
          </p:cNvSpPr>
          <p:nvPr/>
        </p:nvSpPr>
        <p:spPr bwMode="auto">
          <a:xfrm>
            <a:off x="22860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3,1</a:t>
            </a:r>
          </a:p>
        </p:txBody>
      </p:sp>
      <p:sp>
        <p:nvSpPr>
          <p:cNvPr id="26659" name="Rectangle 33"/>
          <p:cNvSpPr>
            <a:spLocks noChangeArrowheads="1"/>
          </p:cNvSpPr>
          <p:nvPr/>
        </p:nvSpPr>
        <p:spPr bwMode="auto">
          <a:xfrm>
            <a:off x="1828800" y="1981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0" name="Rectangle 37"/>
          <p:cNvSpPr>
            <a:spLocks noChangeArrowheads="1"/>
          </p:cNvSpPr>
          <p:nvPr/>
        </p:nvSpPr>
        <p:spPr bwMode="auto">
          <a:xfrm>
            <a:off x="2743200" y="1981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1" name="Rectangle 39"/>
          <p:cNvSpPr>
            <a:spLocks noChangeArrowheads="1"/>
          </p:cNvSpPr>
          <p:nvPr/>
        </p:nvSpPr>
        <p:spPr bwMode="auto">
          <a:xfrm>
            <a:off x="1828800" y="28956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2" name="Rectangle 40"/>
          <p:cNvSpPr>
            <a:spLocks noChangeArrowheads="1"/>
          </p:cNvSpPr>
          <p:nvPr/>
        </p:nvSpPr>
        <p:spPr bwMode="auto">
          <a:xfrm>
            <a:off x="2743200" y="28956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3" name="Rectangle 2"/>
          <p:cNvSpPr>
            <a:spLocks noChangeArrowheads="1"/>
          </p:cNvSpPr>
          <p:nvPr/>
        </p:nvSpPr>
        <p:spPr bwMode="auto">
          <a:xfrm>
            <a:off x="41148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0,5</a:t>
            </a:r>
            <a:endParaRPr lang="en-US" sz="1600"/>
          </a:p>
        </p:txBody>
      </p:sp>
      <p:sp>
        <p:nvSpPr>
          <p:cNvPr id="26664" name="Rectangle 3"/>
          <p:cNvSpPr>
            <a:spLocks noChangeArrowheads="1"/>
          </p:cNvSpPr>
          <p:nvPr/>
        </p:nvSpPr>
        <p:spPr bwMode="auto">
          <a:xfrm>
            <a:off x="36576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0,4</a:t>
            </a:r>
            <a:endParaRPr lang="en-US" sz="1600"/>
          </a:p>
        </p:txBody>
      </p:sp>
      <p:sp>
        <p:nvSpPr>
          <p:cNvPr id="26665" name="Rectangle 4"/>
          <p:cNvSpPr>
            <a:spLocks noChangeArrowheads="1"/>
          </p:cNvSpPr>
          <p:nvPr/>
        </p:nvSpPr>
        <p:spPr bwMode="auto">
          <a:xfrm>
            <a:off x="36576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1,4</a:t>
            </a:r>
          </a:p>
        </p:txBody>
      </p:sp>
      <p:sp>
        <p:nvSpPr>
          <p:cNvPr id="26666" name="Rectangle 5"/>
          <p:cNvSpPr>
            <a:spLocks noChangeArrowheads="1"/>
          </p:cNvSpPr>
          <p:nvPr/>
        </p:nvSpPr>
        <p:spPr bwMode="auto">
          <a:xfrm>
            <a:off x="36576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7" name="Rectangle 6"/>
          <p:cNvSpPr>
            <a:spLocks noChangeArrowheads="1"/>
          </p:cNvSpPr>
          <p:nvPr/>
        </p:nvSpPr>
        <p:spPr bwMode="auto">
          <a:xfrm>
            <a:off x="36576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8" name="Rectangle 7"/>
          <p:cNvSpPr>
            <a:spLocks noChangeArrowheads="1"/>
          </p:cNvSpPr>
          <p:nvPr/>
        </p:nvSpPr>
        <p:spPr bwMode="auto">
          <a:xfrm>
            <a:off x="41148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9" name="Rectangle 8"/>
          <p:cNvSpPr>
            <a:spLocks noChangeArrowheads="1"/>
          </p:cNvSpPr>
          <p:nvPr/>
        </p:nvSpPr>
        <p:spPr bwMode="auto">
          <a:xfrm>
            <a:off x="41148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0" name="Rectangle 9"/>
          <p:cNvSpPr>
            <a:spLocks noChangeArrowheads="1"/>
          </p:cNvSpPr>
          <p:nvPr/>
        </p:nvSpPr>
        <p:spPr bwMode="auto">
          <a:xfrm>
            <a:off x="41148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1" name="Rectangle 10"/>
          <p:cNvSpPr>
            <a:spLocks noChangeArrowheads="1"/>
          </p:cNvSpPr>
          <p:nvPr/>
        </p:nvSpPr>
        <p:spPr bwMode="auto">
          <a:xfrm>
            <a:off x="45720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0,6</a:t>
            </a:r>
          </a:p>
        </p:txBody>
      </p:sp>
      <p:sp>
        <p:nvSpPr>
          <p:cNvPr id="26672" name="Rectangle 11"/>
          <p:cNvSpPr>
            <a:spLocks noChangeArrowheads="1"/>
          </p:cNvSpPr>
          <p:nvPr/>
        </p:nvSpPr>
        <p:spPr bwMode="auto">
          <a:xfrm>
            <a:off x="45720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3" name="Rectangle 12"/>
          <p:cNvSpPr>
            <a:spLocks noChangeArrowheads="1"/>
          </p:cNvSpPr>
          <p:nvPr/>
        </p:nvSpPr>
        <p:spPr bwMode="auto">
          <a:xfrm>
            <a:off x="50292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4" name="Rectangle 13"/>
          <p:cNvSpPr>
            <a:spLocks noChangeArrowheads="1"/>
          </p:cNvSpPr>
          <p:nvPr/>
        </p:nvSpPr>
        <p:spPr bwMode="auto">
          <a:xfrm>
            <a:off x="50292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5" name="Rectangle 14"/>
          <p:cNvSpPr>
            <a:spLocks noChangeArrowheads="1"/>
          </p:cNvSpPr>
          <p:nvPr/>
        </p:nvSpPr>
        <p:spPr bwMode="auto">
          <a:xfrm>
            <a:off x="50292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0,7</a:t>
            </a:r>
          </a:p>
        </p:txBody>
      </p:sp>
      <p:sp>
        <p:nvSpPr>
          <p:cNvPr id="26676" name="Rectangle 15"/>
          <p:cNvSpPr>
            <a:spLocks noChangeArrowheads="1"/>
          </p:cNvSpPr>
          <p:nvPr/>
        </p:nvSpPr>
        <p:spPr bwMode="auto">
          <a:xfrm>
            <a:off x="45720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7" name="Rectangle 16"/>
          <p:cNvSpPr>
            <a:spLocks noChangeArrowheads="1"/>
          </p:cNvSpPr>
          <p:nvPr/>
        </p:nvSpPr>
        <p:spPr bwMode="auto">
          <a:xfrm>
            <a:off x="45720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8" name="Rectangle 17"/>
          <p:cNvSpPr>
            <a:spLocks noChangeArrowheads="1"/>
          </p:cNvSpPr>
          <p:nvPr/>
        </p:nvSpPr>
        <p:spPr bwMode="auto">
          <a:xfrm>
            <a:off x="50292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9" name="Rectangle 18"/>
          <p:cNvSpPr>
            <a:spLocks noChangeArrowheads="1"/>
          </p:cNvSpPr>
          <p:nvPr/>
        </p:nvSpPr>
        <p:spPr bwMode="auto">
          <a:xfrm>
            <a:off x="41148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1,5</a:t>
            </a:r>
          </a:p>
        </p:txBody>
      </p:sp>
      <p:sp>
        <p:nvSpPr>
          <p:cNvPr id="26680" name="Rectangle 19"/>
          <p:cNvSpPr>
            <a:spLocks noChangeArrowheads="1"/>
          </p:cNvSpPr>
          <p:nvPr/>
        </p:nvSpPr>
        <p:spPr bwMode="auto">
          <a:xfrm>
            <a:off x="36576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2,4</a:t>
            </a:r>
            <a:endParaRPr lang="en-US" sz="1600"/>
          </a:p>
        </p:txBody>
      </p:sp>
      <p:sp>
        <p:nvSpPr>
          <p:cNvPr id="26681" name="Rectangle 20"/>
          <p:cNvSpPr>
            <a:spLocks noChangeArrowheads="1"/>
          </p:cNvSpPr>
          <p:nvPr/>
        </p:nvSpPr>
        <p:spPr bwMode="auto">
          <a:xfrm>
            <a:off x="45720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2,6</a:t>
            </a:r>
          </a:p>
        </p:txBody>
      </p:sp>
      <p:sp>
        <p:nvSpPr>
          <p:cNvPr id="26682" name="Rectangle 21"/>
          <p:cNvSpPr>
            <a:spLocks noChangeArrowheads="1"/>
          </p:cNvSpPr>
          <p:nvPr/>
        </p:nvSpPr>
        <p:spPr bwMode="auto">
          <a:xfrm>
            <a:off x="50292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2,7</a:t>
            </a:r>
          </a:p>
        </p:txBody>
      </p:sp>
      <p:sp>
        <p:nvSpPr>
          <p:cNvPr id="26683" name="Rectangle 22"/>
          <p:cNvSpPr>
            <a:spLocks noChangeArrowheads="1"/>
          </p:cNvSpPr>
          <p:nvPr/>
        </p:nvSpPr>
        <p:spPr bwMode="auto">
          <a:xfrm>
            <a:off x="41148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2,5</a:t>
            </a:r>
          </a:p>
        </p:txBody>
      </p:sp>
      <p:sp>
        <p:nvSpPr>
          <p:cNvPr id="26684" name="Rectangle 23"/>
          <p:cNvSpPr>
            <a:spLocks noChangeArrowheads="1"/>
          </p:cNvSpPr>
          <p:nvPr/>
        </p:nvSpPr>
        <p:spPr bwMode="auto">
          <a:xfrm>
            <a:off x="50292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1,7</a:t>
            </a:r>
          </a:p>
        </p:txBody>
      </p:sp>
      <p:sp>
        <p:nvSpPr>
          <p:cNvPr id="26685" name="Rectangle 24"/>
          <p:cNvSpPr>
            <a:spLocks noChangeArrowheads="1"/>
          </p:cNvSpPr>
          <p:nvPr/>
        </p:nvSpPr>
        <p:spPr bwMode="auto">
          <a:xfrm>
            <a:off x="45720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1,6</a:t>
            </a:r>
          </a:p>
        </p:txBody>
      </p:sp>
      <p:sp>
        <p:nvSpPr>
          <p:cNvPr id="26686" name="Rectangle 25"/>
          <p:cNvSpPr>
            <a:spLocks noChangeArrowheads="1"/>
          </p:cNvSpPr>
          <p:nvPr/>
        </p:nvSpPr>
        <p:spPr bwMode="auto">
          <a:xfrm>
            <a:off x="36576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87" name="Rectangle 26"/>
          <p:cNvSpPr>
            <a:spLocks noChangeArrowheads="1"/>
          </p:cNvSpPr>
          <p:nvPr/>
        </p:nvSpPr>
        <p:spPr bwMode="auto">
          <a:xfrm>
            <a:off x="41148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88" name="Rectangle 27"/>
          <p:cNvSpPr>
            <a:spLocks noChangeArrowheads="1"/>
          </p:cNvSpPr>
          <p:nvPr/>
        </p:nvSpPr>
        <p:spPr bwMode="auto">
          <a:xfrm>
            <a:off x="50292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89" name="Rectangle 28"/>
          <p:cNvSpPr>
            <a:spLocks noChangeArrowheads="1"/>
          </p:cNvSpPr>
          <p:nvPr/>
        </p:nvSpPr>
        <p:spPr bwMode="auto">
          <a:xfrm>
            <a:off x="45720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90" name="Rectangle 29"/>
          <p:cNvSpPr>
            <a:spLocks noChangeArrowheads="1"/>
          </p:cNvSpPr>
          <p:nvPr/>
        </p:nvSpPr>
        <p:spPr bwMode="auto">
          <a:xfrm>
            <a:off x="36576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3,4</a:t>
            </a:r>
            <a:endParaRPr lang="en-US" sz="1600"/>
          </a:p>
        </p:txBody>
      </p:sp>
      <p:sp>
        <p:nvSpPr>
          <p:cNvPr id="26691" name="Rectangle 30"/>
          <p:cNvSpPr>
            <a:spLocks noChangeArrowheads="1"/>
          </p:cNvSpPr>
          <p:nvPr/>
        </p:nvSpPr>
        <p:spPr bwMode="auto">
          <a:xfrm>
            <a:off x="45720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3,6</a:t>
            </a:r>
          </a:p>
        </p:txBody>
      </p:sp>
      <p:sp>
        <p:nvSpPr>
          <p:cNvPr id="26692" name="Rectangle 31"/>
          <p:cNvSpPr>
            <a:spLocks noChangeArrowheads="1"/>
          </p:cNvSpPr>
          <p:nvPr/>
        </p:nvSpPr>
        <p:spPr bwMode="auto">
          <a:xfrm>
            <a:off x="50292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3,7</a:t>
            </a:r>
          </a:p>
        </p:txBody>
      </p:sp>
      <p:sp>
        <p:nvSpPr>
          <p:cNvPr id="26693" name="Rectangle 32"/>
          <p:cNvSpPr>
            <a:spLocks noChangeArrowheads="1"/>
          </p:cNvSpPr>
          <p:nvPr/>
        </p:nvSpPr>
        <p:spPr bwMode="auto">
          <a:xfrm>
            <a:off x="41148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3,5</a:t>
            </a:r>
          </a:p>
        </p:txBody>
      </p:sp>
      <p:sp>
        <p:nvSpPr>
          <p:cNvPr id="26694" name="Rectangle 33"/>
          <p:cNvSpPr>
            <a:spLocks noChangeArrowheads="1"/>
          </p:cNvSpPr>
          <p:nvPr/>
        </p:nvSpPr>
        <p:spPr bwMode="auto">
          <a:xfrm>
            <a:off x="3657600" y="1981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95" name="Rectangle 37"/>
          <p:cNvSpPr>
            <a:spLocks noChangeArrowheads="1"/>
          </p:cNvSpPr>
          <p:nvPr/>
        </p:nvSpPr>
        <p:spPr bwMode="auto">
          <a:xfrm>
            <a:off x="4572000" y="1981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96" name="Rectangle 39"/>
          <p:cNvSpPr>
            <a:spLocks noChangeArrowheads="1"/>
          </p:cNvSpPr>
          <p:nvPr/>
        </p:nvSpPr>
        <p:spPr bwMode="auto">
          <a:xfrm>
            <a:off x="3657600" y="28956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97" name="Rectangle 40"/>
          <p:cNvSpPr>
            <a:spLocks noChangeArrowheads="1"/>
          </p:cNvSpPr>
          <p:nvPr/>
        </p:nvSpPr>
        <p:spPr bwMode="auto">
          <a:xfrm>
            <a:off x="4572000" y="28956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98" name="Rectangle 2"/>
          <p:cNvSpPr>
            <a:spLocks noChangeArrowheads="1"/>
          </p:cNvSpPr>
          <p:nvPr/>
        </p:nvSpPr>
        <p:spPr bwMode="auto">
          <a:xfrm>
            <a:off x="2286000" y="3810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4,1</a:t>
            </a:r>
            <a:endParaRPr lang="en-US" sz="1600"/>
          </a:p>
        </p:txBody>
      </p:sp>
      <p:sp>
        <p:nvSpPr>
          <p:cNvPr id="26699" name="Rectangle 3"/>
          <p:cNvSpPr>
            <a:spLocks noChangeArrowheads="1"/>
          </p:cNvSpPr>
          <p:nvPr/>
        </p:nvSpPr>
        <p:spPr bwMode="auto">
          <a:xfrm>
            <a:off x="1828800" y="3810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4,0</a:t>
            </a:r>
            <a:endParaRPr lang="en-US" sz="1600"/>
          </a:p>
        </p:txBody>
      </p:sp>
      <p:sp>
        <p:nvSpPr>
          <p:cNvPr id="26700" name="Rectangle 4"/>
          <p:cNvSpPr>
            <a:spLocks noChangeArrowheads="1"/>
          </p:cNvSpPr>
          <p:nvPr/>
        </p:nvSpPr>
        <p:spPr bwMode="auto">
          <a:xfrm>
            <a:off x="18288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5,0</a:t>
            </a:r>
          </a:p>
        </p:txBody>
      </p:sp>
      <p:sp>
        <p:nvSpPr>
          <p:cNvPr id="26701" name="Rectangle 5"/>
          <p:cNvSpPr>
            <a:spLocks noChangeArrowheads="1"/>
          </p:cNvSpPr>
          <p:nvPr/>
        </p:nvSpPr>
        <p:spPr bwMode="auto">
          <a:xfrm>
            <a:off x="18288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02" name="Rectangle 6"/>
          <p:cNvSpPr>
            <a:spLocks noChangeArrowheads="1"/>
          </p:cNvSpPr>
          <p:nvPr/>
        </p:nvSpPr>
        <p:spPr bwMode="auto">
          <a:xfrm>
            <a:off x="18288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03" name="Rectangle 7"/>
          <p:cNvSpPr>
            <a:spLocks noChangeArrowheads="1"/>
          </p:cNvSpPr>
          <p:nvPr/>
        </p:nvSpPr>
        <p:spPr bwMode="auto">
          <a:xfrm>
            <a:off x="22860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04" name="Rectangle 8"/>
          <p:cNvSpPr>
            <a:spLocks noChangeArrowheads="1"/>
          </p:cNvSpPr>
          <p:nvPr/>
        </p:nvSpPr>
        <p:spPr bwMode="auto">
          <a:xfrm>
            <a:off x="22860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05" name="Rectangle 9"/>
          <p:cNvSpPr>
            <a:spLocks noChangeArrowheads="1"/>
          </p:cNvSpPr>
          <p:nvPr/>
        </p:nvSpPr>
        <p:spPr bwMode="auto">
          <a:xfrm>
            <a:off x="22860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06" name="Rectangle 10"/>
          <p:cNvSpPr>
            <a:spLocks noChangeArrowheads="1"/>
          </p:cNvSpPr>
          <p:nvPr/>
        </p:nvSpPr>
        <p:spPr bwMode="auto">
          <a:xfrm>
            <a:off x="2743200" y="3810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4,2</a:t>
            </a:r>
          </a:p>
        </p:txBody>
      </p:sp>
      <p:sp>
        <p:nvSpPr>
          <p:cNvPr id="26707" name="Rectangle 11"/>
          <p:cNvSpPr>
            <a:spLocks noChangeArrowheads="1"/>
          </p:cNvSpPr>
          <p:nvPr/>
        </p:nvSpPr>
        <p:spPr bwMode="auto">
          <a:xfrm>
            <a:off x="27432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08" name="Rectangle 12"/>
          <p:cNvSpPr>
            <a:spLocks noChangeArrowheads="1"/>
          </p:cNvSpPr>
          <p:nvPr/>
        </p:nvSpPr>
        <p:spPr bwMode="auto">
          <a:xfrm>
            <a:off x="32004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09" name="Rectangle 13"/>
          <p:cNvSpPr>
            <a:spLocks noChangeArrowheads="1"/>
          </p:cNvSpPr>
          <p:nvPr/>
        </p:nvSpPr>
        <p:spPr bwMode="auto">
          <a:xfrm>
            <a:off x="32004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10" name="Rectangle 14"/>
          <p:cNvSpPr>
            <a:spLocks noChangeArrowheads="1"/>
          </p:cNvSpPr>
          <p:nvPr/>
        </p:nvSpPr>
        <p:spPr bwMode="auto">
          <a:xfrm>
            <a:off x="3200400" y="3810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4,3</a:t>
            </a:r>
          </a:p>
        </p:txBody>
      </p:sp>
      <p:sp>
        <p:nvSpPr>
          <p:cNvPr id="26711" name="Rectangle 15"/>
          <p:cNvSpPr>
            <a:spLocks noChangeArrowheads="1"/>
          </p:cNvSpPr>
          <p:nvPr/>
        </p:nvSpPr>
        <p:spPr bwMode="auto">
          <a:xfrm>
            <a:off x="27432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12" name="Rectangle 16"/>
          <p:cNvSpPr>
            <a:spLocks noChangeArrowheads="1"/>
          </p:cNvSpPr>
          <p:nvPr/>
        </p:nvSpPr>
        <p:spPr bwMode="auto">
          <a:xfrm>
            <a:off x="27432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13" name="Rectangle 17"/>
          <p:cNvSpPr>
            <a:spLocks noChangeArrowheads="1"/>
          </p:cNvSpPr>
          <p:nvPr/>
        </p:nvSpPr>
        <p:spPr bwMode="auto">
          <a:xfrm>
            <a:off x="32004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14" name="Rectangle 18"/>
          <p:cNvSpPr>
            <a:spLocks noChangeArrowheads="1"/>
          </p:cNvSpPr>
          <p:nvPr/>
        </p:nvSpPr>
        <p:spPr bwMode="auto">
          <a:xfrm>
            <a:off x="22860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5,1</a:t>
            </a:r>
          </a:p>
        </p:txBody>
      </p:sp>
      <p:sp>
        <p:nvSpPr>
          <p:cNvPr id="26715" name="Rectangle 19"/>
          <p:cNvSpPr>
            <a:spLocks noChangeArrowheads="1"/>
          </p:cNvSpPr>
          <p:nvPr/>
        </p:nvSpPr>
        <p:spPr bwMode="auto">
          <a:xfrm>
            <a:off x="18288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6,0</a:t>
            </a:r>
            <a:endParaRPr lang="en-US" sz="1600"/>
          </a:p>
        </p:txBody>
      </p:sp>
      <p:sp>
        <p:nvSpPr>
          <p:cNvPr id="26716" name="Rectangle 20"/>
          <p:cNvSpPr>
            <a:spLocks noChangeArrowheads="1"/>
          </p:cNvSpPr>
          <p:nvPr/>
        </p:nvSpPr>
        <p:spPr bwMode="auto">
          <a:xfrm>
            <a:off x="27432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6,2</a:t>
            </a:r>
          </a:p>
        </p:txBody>
      </p:sp>
      <p:sp>
        <p:nvSpPr>
          <p:cNvPr id="26717" name="Rectangle 21"/>
          <p:cNvSpPr>
            <a:spLocks noChangeArrowheads="1"/>
          </p:cNvSpPr>
          <p:nvPr/>
        </p:nvSpPr>
        <p:spPr bwMode="auto">
          <a:xfrm>
            <a:off x="32004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6,3</a:t>
            </a:r>
          </a:p>
        </p:txBody>
      </p:sp>
      <p:sp>
        <p:nvSpPr>
          <p:cNvPr id="26718" name="Rectangle 22"/>
          <p:cNvSpPr>
            <a:spLocks noChangeArrowheads="1"/>
          </p:cNvSpPr>
          <p:nvPr/>
        </p:nvSpPr>
        <p:spPr bwMode="auto">
          <a:xfrm>
            <a:off x="22860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6,1</a:t>
            </a:r>
          </a:p>
        </p:txBody>
      </p:sp>
      <p:sp>
        <p:nvSpPr>
          <p:cNvPr id="26719" name="Rectangle 23"/>
          <p:cNvSpPr>
            <a:spLocks noChangeArrowheads="1"/>
          </p:cNvSpPr>
          <p:nvPr/>
        </p:nvSpPr>
        <p:spPr bwMode="auto">
          <a:xfrm>
            <a:off x="32004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5,3</a:t>
            </a:r>
          </a:p>
        </p:txBody>
      </p:sp>
      <p:sp>
        <p:nvSpPr>
          <p:cNvPr id="26720" name="Rectangle 24"/>
          <p:cNvSpPr>
            <a:spLocks noChangeArrowheads="1"/>
          </p:cNvSpPr>
          <p:nvPr/>
        </p:nvSpPr>
        <p:spPr bwMode="auto">
          <a:xfrm>
            <a:off x="27432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5,2</a:t>
            </a:r>
          </a:p>
        </p:txBody>
      </p:sp>
      <p:sp>
        <p:nvSpPr>
          <p:cNvPr id="26721" name="Rectangle 25"/>
          <p:cNvSpPr>
            <a:spLocks noChangeArrowheads="1"/>
          </p:cNvSpPr>
          <p:nvPr/>
        </p:nvSpPr>
        <p:spPr bwMode="auto">
          <a:xfrm>
            <a:off x="18288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2" name="Rectangle 26"/>
          <p:cNvSpPr>
            <a:spLocks noChangeArrowheads="1"/>
          </p:cNvSpPr>
          <p:nvPr/>
        </p:nvSpPr>
        <p:spPr bwMode="auto">
          <a:xfrm>
            <a:off x="22860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3" name="Rectangle 27"/>
          <p:cNvSpPr>
            <a:spLocks noChangeArrowheads="1"/>
          </p:cNvSpPr>
          <p:nvPr/>
        </p:nvSpPr>
        <p:spPr bwMode="auto">
          <a:xfrm>
            <a:off x="32004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4" name="Rectangle 28"/>
          <p:cNvSpPr>
            <a:spLocks noChangeArrowheads="1"/>
          </p:cNvSpPr>
          <p:nvPr/>
        </p:nvSpPr>
        <p:spPr bwMode="auto">
          <a:xfrm>
            <a:off x="27432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5" name="Rectangle 29"/>
          <p:cNvSpPr>
            <a:spLocks noChangeArrowheads="1"/>
          </p:cNvSpPr>
          <p:nvPr/>
        </p:nvSpPr>
        <p:spPr bwMode="auto">
          <a:xfrm>
            <a:off x="18288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7,0</a:t>
            </a:r>
            <a:endParaRPr lang="en-US" sz="1600"/>
          </a:p>
        </p:txBody>
      </p:sp>
      <p:sp>
        <p:nvSpPr>
          <p:cNvPr id="26726" name="Rectangle 30"/>
          <p:cNvSpPr>
            <a:spLocks noChangeArrowheads="1"/>
          </p:cNvSpPr>
          <p:nvPr/>
        </p:nvSpPr>
        <p:spPr bwMode="auto">
          <a:xfrm>
            <a:off x="27432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7,2</a:t>
            </a:r>
          </a:p>
        </p:txBody>
      </p:sp>
      <p:sp>
        <p:nvSpPr>
          <p:cNvPr id="26727" name="Rectangle 31"/>
          <p:cNvSpPr>
            <a:spLocks noChangeArrowheads="1"/>
          </p:cNvSpPr>
          <p:nvPr/>
        </p:nvSpPr>
        <p:spPr bwMode="auto">
          <a:xfrm>
            <a:off x="32004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7,3</a:t>
            </a:r>
          </a:p>
        </p:txBody>
      </p:sp>
      <p:sp>
        <p:nvSpPr>
          <p:cNvPr id="26728" name="Rectangle 32"/>
          <p:cNvSpPr>
            <a:spLocks noChangeArrowheads="1"/>
          </p:cNvSpPr>
          <p:nvPr/>
        </p:nvSpPr>
        <p:spPr bwMode="auto">
          <a:xfrm>
            <a:off x="22860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7,1</a:t>
            </a:r>
          </a:p>
        </p:txBody>
      </p:sp>
      <p:sp>
        <p:nvSpPr>
          <p:cNvPr id="26729" name="Rectangle 33"/>
          <p:cNvSpPr>
            <a:spLocks noChangeArrowheads="1"/>
          </p:cNvSpPr>
          <p:nvPr/>
        </p:nvSpPr>
        <p:spPr bwMode="auto">
          <a:xfrm>
            <a:off x="1828800" y="3810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30" name="Rectangle 37"/>
          <p:cNvSpPr>
            <a:spLocks noChangeArrowheads="1"/>
          </p:cNvSpPr>
          <p:nvPr/>
        </p:nvSpPr>
        <p:spPr bwMode="auto">
          <a:xfrm>
            <a:off x="2743200" y="3810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31" name="Rectangle 39"/>
          <p:cNvSpPr>
            <a:spLocks noChangeArrowheads="1"/>
          </p:cNvSpPr>
          <p:nvPr/>
        </p:nvSpPr>
        <p:spPr bwMode="auto">
          <a:xfrm>
            <a:off x="1828800" y="4724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32" name="Rectangle 40"/>
          <p:cNvSpPr>
            <a:spLocks noChangeArrowheads="1"/>
          </p:cNvSpPr>
          <p:nvPr/>
        </p:nvSpPr>
        <p:spPr bwMode="auto">
          <a:xfrm>
            <a:off x="2743200" y="4724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33" name="Rectangle 2"/>
          <p:cNvSpPr>
            <a:spLocks noChangeArrowheads="1"/>
          </p:cNvSpPr>
          <p:nvPr/>
        </p:nvSpPr>
        <p:spPr bwMode="auto">
          <a:xfrm>
            <a:off x="4114800" y="3810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4,5</a:t>
            </a:r>
            <a:endParaRPr lang="en-US" sz="1600"/>
          </a:p>
        </p:txBody>
      </p:sp>
      <p:sp>
        <p:nvSpPr>
          <p:cNvPr id="26734" name="Rectangle 3"/>
          <p:cNvSpPr>
            <a:spLocks noChangeArrowheads="1"/>
          </p:cNvSpPr>
          <p:nvPr/>
        </p:nvSpPr>
        <p:spPr bwMode="auto">
          <a:xfrm>
            <a:off x="3657600" y="3810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4,4</a:t>
            </a:r>
            <a:endParaRPr lang="en-US" sz="1600"/>
          </a:p>
        </p:txBody>
      </p:sp>
      <p:sp>
        <p:nvSpPr>
          <p:cNvPr id="26735" name="Rectangle 4"/>
          <p:cNvSpPr>
            <a:spLocks noChangeArrowheads="1"/>
          </p:cNvSpPr>
          <p:nvPr/>
        </p:nvSpPr>
        <p:spPr bwMode="auto">
          <a:xfrm>
            <a:off x="36576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5,4</a:t>
            </a:r>
          </a:p>
        </p:txBody>
      </p:sp>
      <p:sp>
        <p:nvSpPr>
          <p:cNvPr id="26736" name="Rectangle 5"/>
          <p:cNvSpPr>
            <a:spLocks noChangeArrowheads="1"/>
          </p:cNvSpPr>
          <p:nvPr/>
        </p:nvSpPr>
        <p:spPr bwMode="auto">
          <a:xfrm>
            <a:off x="36576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37" name="Rectangle 6"/>
          <p:cNvSpPr>
            <a:spLocks noChangeArrowheads="1"/>
          </p:cNvSpPr>
          <p:nvPr/>
        </p:nvSpPr>
        <p:spPr bwMode="auto">
          <a:xfrm>
            <a:off x="36576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38" name="Rectangle 7"/>
          <p:cNvSpPr>
            <a:spLocks noChangeArrowheads="1"/>
          </p:cNvSpPr>
          <p:nvPr/>
        </p:nvSpPr>
        <p:spPr bwMode="auto">
          <a:xfrm>
            <a:off x="41148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39" name="Rectangle 8"/>
          <p:cNvSpPr>
            <a:spLocks noChangeArrowheads="1"/>
          </p:cNvSpPr>
          <p:nvPr/>
        </p:nvSpPr>
        <p:spPr bwMode="auto">
          <a:xfrm>
            <a:off x="41148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40" name="Rectangle 9"/>
          <p:cNvSpPr>
            <a:spLocks noChangeArrowheads="1"/>
          </p:cNvSpPr>
          <p:nvPr/>
        </p:nvSpPr>
        <p:spPr bwMode="auto">
          <a:xfrm>
            <a:off x="41148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41" name="Rectangle 10"/>
          <p:cNvSpPr>
            <a:spLocks noChangeArrowheads="1"/>
          </p:cNvSpPr>
          <p:nvPr/>
        </p:nvSpPr>
        <p:spPr bwMode="auto">
          <a:xfrm>
            <a:off x="4572000" y="3810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4,6</a:t>
            </a:r>
          </a:p>
        </p:txBody>
      </p:sp>
      <p:sp>
        <p:nvSpPr>
          <p:cNvPr id="26742" name="Rectangle 11"/>
          <p:cNvSpPr>
            <a:spLocks noChangeArrowheads="1"/>
          </p:cNvSpPr>
          <p:nvPr/>
        </p:nvSpPr>
        <p:spPr bwMode="auto">
          <a:xfrm>
            <a:off x="45720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43" name="Rectangle 12"/>
          <p:cNvSpPr>
            <a:spLocks noChangeArrowheads="1"/>
          </p:cNvSpPr>
          <p:nvPr/>
        </p:nvSpPr>
        <p:spPr bwMode="auto">
          <a:xfrm>
            <a:off x="50292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44" name="Rectangle 13"/>
          <p:cNvSpPr>
            <a:spLocks noChangeArrowheads="1"/>
          </p:cNvSpPr>
          <p:nvPr/>
        </p:nvSpPr>
        <p:spPr bwMode="auto">
          <a:xfrm>
            <a:off x="50292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45" name="Rectangle 14"/>
          <p:cNvSpPr>
            <a:spLocks noChangeArrowheads="1"/>
          </p:cNvSpPr>
          <p:nvPr/>
        </p:nvSpPr>
        <p:spPr bwMode="auto">
          <a:xfrm>
            <a:off x="5029200" y="3810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4,7</a:t>
            </a:r>
          </a:p>
        </p:txBody>
      </p:sp>
      <p:sp>
        <p:nvSpPr>
          <p:cNvPr id="26746" name="Rectangle 15"/>
          <p:cNvSpPr>
            <a:spLocks noChangeArrowheads="1"/>
          </p:cNvSpPr>
          <p:nvPr/>
        </p:nvSpPr>
        <p:spPr bwMode="auto">
          <a:xfrm>
            <a:off x="45720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47" name="Rectangle 16"/>
          <p:cNvSpPr>
            <a:spLocks noChangeArrowheads="1"/>
          </p:cNvSpPr>
          <p:nvPr/>
        </p:nvSpPr>
        <p:spPr bwMode="auto">
          <a:xfrm>
            <a:off x="45720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48" name="Rectangle 17"/>
          <p:cNvSpPr>
            <a:spLocks noChangeArrowheads="1"/>
          </p:cNvSpPr>
          <p:nvPr/>
        </p:nvSpPr>
        <p:spPr bwMode="auto">
          <a:xfrm>
            <a:off x="50292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49" name="Rectangle 18"/>
          <p:cNvSpPr>
            <a:spLocks noChangeArrowheads="1"/>
          </p:cNvSpPr>
          <p:nvPr/>
        </p:nvSpPr>
        <p:spPr bwMode="auto">
          <a:xfrm>
            <a:off x="41148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5,5</a:t>
            </a:r>
          </a:p>
        </p:txBody>
      </p:sp>
      <p:sp>
        <p:nvSpPr>
          <p:cNvPr id="26750" name="Rectangle 19"/>
          <p:cNvSpPr>
            <a:spLocks noChangeArrowheads="1"/>
          </p:cNvSpPr>
          <p:nvPr/>
        </p:nvSpPr>
        <p:spPr bwMode="auto">
          <a:xfrm>
            <a:off x="36576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6,4</a:t>
            </a:r>
            <a:endParaRPr lang="en-US" sz="1600"/>
          </a:p>
        </p:txBody>
      </p:sp>
      <p:sp>
        <p:nvSpPr>
          <p:cNvPr id="26751" name="Rectangle 20"/>
          <p:cNvSpPr>
            <a:spLocks noChangeArrowheads="1"/>
          </p:cNvSpPr>
          <p:nvPr/>
        </p:nvSpPr>
        <p:spPr bwMode="auto">
          <a:xfrm>
            <a:off x="45720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6,6</a:t>
            </a:r>
          </a:p>
        </p:txBody>
      </p:sp>
      <p:sp>
        <p:nvSpPr>
          <p:cNvPr id="26752" name="Rectangle 21"/>
          <p:cNvSpPr>
            <a:spLocks noChangeArrowheads="1"/>
          </p:cNvSpPr>
          <p:nvPr/>
        </p:nvSpPr>
        <p:spPr bwMode="auto">
          <a:xfrm>
            <a:off x="50292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6,7</a:t>
            </a:r>
          </a:p>
        </p:txBody>
      </p:sp>
      <p:sp>
        <p:nvSpPr>
          <p:cNvPr id="26753" name="Rectangle 22"/>
          <p:cNvSpPr>
            <a:spLocks noChangeArrowheads="1"/>
          </p:cNvSpPr>
          <p:nvPr/>
        </p:nvSpPr>
        <p:spPr bwMode="auto">
          <a:xfrm>
            <a:off x="41148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6,5</a:t>
            </a:r>
          </a:p>
        </p:txBody>
      </p:sp>
      <p:sp>
        <p:nvSpPr>
          <p:cNvPr id="26754" name="Rectangle 23"/>
          <p:cNvSpPr>
            <a:spLocks noChangeArrowheads="1"/>
          </p:cNvSpPr>
          <p:nvPr/>
        </p:nvSpPr>
        <p:spPr bwMode="auto">
          <a:xfrm>
            <a:off x="50292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5,7</a:t>
            </a:r>
          </a:p>
        </p:txBody>
      </p:sp>
      <p:sp>
        <p:nvSpPr>
          <p:cNvPr id="26755" name="Rectangle 24"/>
          <p:cNvSpPr>
            <a:spLocks noChangeArrowheads="1"/>
          </p:cNvSpPr>
          <p:nvPr/>
        </p:nvSpPr>
        <p:spPr bwMode="auto">
          <a:xfrm>
            <a:off x="45720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5,6</a:t>
            </a:r>
          </a:p>
        </p:txBody>
      </p:sp>
      <p:sp>
        <p:nvSpPr>
          <p:cNvPr id="26756" name="Rectangle 25"/>
          <p:cNvSpPr>
            <a:spLocks noChangeArrowheads="1"/>
          </p:cNvSpPr>
          <p:nvPr/>
        </p:nvSpPr>
        <p:spPr bwMode="auto">
          <a:xfrm>
            <a:off x="36576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57" name="Rectangle 26"/>
          <p:cNvSpPr>
            <a:spLocks noChangeArrowheads="1"/>
          </p:cNvSpPr>
          <p:nvPr/>
        </p:nvSpPr>
        <p:spPr bwMode="auto">
          <a:xfrm>
            <a:off x="41148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58" name="Rectangle 27"/>
          <p:cNvSpPr>
            <a:spLocks noChangeArrowheads="1"/>
          </p:cNvSpPr>
          <p:nvPr/>
        </p:nvSpPr>
        <p:spPr bwMode="auto">
          <a:xfrm>
            <a:off x="50292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59" name="Rectangle 28"/>
          <p:cNvSpPr>
            <a:spLocks noChangeArrowheads="1"/>
          </p:cNvSpPr>
          <p:nvPr/>
        </p:nvSpPr>
        <p:spPr bwMode="auto">
          <a:xfrm>
            <a:off x="45720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60" name="Rectangle 29"/>
          <p:cNvSpPr>
            <a:spLocks noChangeArrowheads="1"/>
          </p:cNvSpPr>
          <p:nvPr/>
        </p:nvSpPr>
        <p:spPr bwMode="auto">
          <a:xfrm>
            <a:off x="36576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7,4</a:t>
            </a:r>
            <a:endParaRPr lang="en-US" sz="1600"/>
          </a:p>
        </p:txBody>
      </p:sp>
      <p:sp>
        <p:nvSpPr>
          <p:cNvPr id="26761" name="Rectangle 30"/>
          <p:cNvSpPr>
            <a:spLocks noChangeArrowheads="1"/>
          </p:cNvSpPr>
          <p:nvPr/>
        </p:nvSpPr>
        <p:spPr bwMode="auto">
          <a:xfrm>
            <a:off x="45720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7,6</a:t>
            </a:r>
          </a:p>
        </p:txBody>
      </p:sp>
      <p:sp>
        <p:nvSpPr>
          <p:cNvPr id="26762" name="Rectangle 31"/>
          <p:cNvSpPr>
            <a:spLocks noChangeArrowheads="1"/>
          </p:cNvSpPr>
          <p:nvPr/>
        </p:nvSpPr>
        <p:spPr bwMode="auto">
          <a:xfrm>
            <a:off x="50292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7,7</a:t>
            </a:r>
          </a:p>
        </p:txBody>
      </p:sp>
      <p:sp>
        <p:nvSpPr>
          <p:cNvPr id="26763" name="Rectangle 32"/>
          <p:cNvSpPr>
            <a:spLocks noChangeArrowheads="1"/>
          </p:cNvSpPr>
          <p:nvPr/>
        </p:nvSpPr>
        <p:spPr bwMode="auto">
          <a:xfrm>
            <a:off x="41148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7,5</a:t>
            </a:r>
          </a:p>
        </p:txBody>
      </p:sp>
      <p:sp>
        <p:nvSpPr>
          <p:cNvPr id="26764" name="Rectangle 33"/>
          <p:cNvSpPr>
            <a:spLocks noChangeArrowheads="1"/>
          </p:cNvSpPr>
          <p:nvPr/>
        </p:nvSpPr>
        <p:spPr bwMode="auto">
          <a:xfrm>
            <a:off x="3657600" y="3810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65" name="Rectangle 37"/>
          <p:cNvSpPr>
            <a:spLocks noChangeArrowheads="1"/>
          </p:cNvSpPr>
          <p:nvPr/>
        </p:nvSpPr>
        <p:spPr bwMode="auto">
          <a:xfrm>
            <a:off x="4572000" y="3810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66" name="Rectangle 39"/>
          <p:cNvSpPr>
            <a:spLocks noChangeArrowheads="1"/>
          </p:cNvSpPr>
          <p:nvPr/>
        </p:nvSpPr>
        <p:spPr bwMode="auto">
          <a:xfrm>
            <a:off x="3657600" y="4724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67" name="Rectangle 40"/>
          <p:cNvSpPr>
            <a:spLocks noChangeArrowheads="1"/>
          </p:cNvSpPr>
          <p:nvPr/>
        </p:nvSpPr>
        <p:spPr bwMode="auto">
          <a:xfrm>
            <a:off x="4572000" y="4724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68" name="Text Box 45"/>
          <p:cNvSpPr txBox="1">
            <a:spLocks noChangeArrowheads="1"/>
          </p:cNvSpPr>
          <p:nvPr/>
        </p:nvSpPr>
        <p:spPr bwMode="auto">
          <a:xfrm>
            <a:off x="5638800" y="2819400"/>
            <a:ext cx="3346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600"/>
              <a:t>WIDTH = 8;   TILE_WIDTH = 2</a:t>
            </a:r>
          </a:p>
          <a:p>
            <a:pPr eaLnBrk="1" hangingPunct="1"/>
            <a:r>
              <a:rPr lang="en-US" sz="1600"/>
              <a:t>Each block has 2*2 = 4 threads</a:t>
            </a:r>
          </a:p>
        </p:txBody>
      </p:sp>
      <p:sp>
        <p:nvSpPr>
          <p:cNvPr id="26769" name="Text Box 45"/>
          <p:cNvSpPr txBox="1">
            <a:spLocks noChangeArrowheads="1"/>
          </p:cNvSpPr>
          <p:nvPr/>
        </p:nvSpPr>
        <p:spPr bwMode="auto">
          <a:xfrm>
            <a:off x="5638800" y="4191000"/>
            <a:ext cx="2689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600"/>
              <a:t>WIDTH/TILE_WIDTH = 4</a:t>
            </a:r>
          </a:p>
          <a:p>
            <a:pPr eaLnBrk="1" hangingPunct="1"/>
            <a:r>
              <a:rPr lang="en-US" sz="1600"/>
              <a:t>Use 4* 4 = 16 blocks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David Kirk/NVIDIA and Wen-mei W. Hwu, ECE408/CS483/ 2007-2016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15393-53E7-4F09-809A-6D8C8236906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Slightly Bigger Example (cont.)</a:t>
            </a:r>
            <a:br>
              <a:rPr lang="en-US" dirty="0" smtClean="0"/>
            </a:br>
            <a:r>
              <a:rPr lang="en-US" sz="3200" dirty="0" smtClean="0"/>
              <a:t>(TILE_WIDTH = 4)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0000"/>
            <a:ext cx="5257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de-DE" sz="1200" dirty="0" smtClean="0">
                <a:ea typeface="PMingLiU" pitchFamily="18" charset="-120"/>
              </a:rPr>
              <a:t>© David Kirk/NVIDIA and Wen-mei W. Hwu, ECE408/CS483/ 2007-2016</a:t>
            </a:r>
            <a:endParaRPr lang="en-US" sz="1200" dirty="0" smtClean="0">
              <a:ea typeface="PMingLiU" pitchFamily="18" charset="-120"/>
            </a:endParaRPr>
          </a:p>
        </p:txBody>
      </p:sp>
      <p:sp>
        <p:nvSpPr>
          <p:cNvPr id="27652" name="Text Box 45"/>
          <p:cNvSpPr txBox="1">
            <a:spLocks noChangeArrowheads="1"/>
          </p:cNvSpPr>
          <p:nvPr/>
        </p:nvSpPr>
        <p:spPr bwMode="auto">
          <a:xfrm>
            <a:off x="5638800" y="2819400"/>
            <a:ext cx="3324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600"/>
              <a:t>WIDTH = 8;   TILE_WIDTH = 4</a:t>
            </a:r>
          </a:p>
          <a:p>
            <a:pPr eaLnBrk="1" hangingPunct="1"/>
            <a:r>
              <a:rPr lang="en-US" sz="1600"/>
              <a:t>Each block has 4*4 =16 threads</a:t>
            </a:r>
          </a:p>
        </p:txBody>
      </p:sp>
      <p:sp>
        <p:nvSpPr>
          <p:cNvPr id="27653" name="Text Box 45"/>
          <p:cNvSpPr txBox="1">
            <a:spLocks noChangeArrowheads="1"/>
          </p:cNvSpPr>
          <p:nvPr/>
        </p:nvSpPr>
        <p:spPr bwMode="auto">
          <a:xfrm>
            <a:off x="5715000" y="3810000"/>
            <a:ext cx="2689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600"/>
              <a:t>WIDTH/TILE_WIDTH = 2</a:t>
            </a:r>
          </a:p>
          <a:p>
            <a:pPr eaLnBrk="1" hangingPunct="1"/>
            <a:r>
              <a:rPr lang="en-US" sz="1600"/>
              <a:t>Use 2* 2 = 4 blocks</a:t>
            </a:r>
          </a:p>
        </p:txBody>
      </p:sp>
      <p:sp>
        <p:nvSpPr>
          <p:cNvPr id="27654" name="Rectangle 2"/>
          <p:cNvSpPr>
            <a:spLocks noChangeArrowheads="1"/>
          </p:cNvSpPr>
          <p:nvPr/>
        </p:nvSpPr>
        <p:spPr bwMode="auto">
          <a:xfrm>
            <a:off x="22860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0,1</a:t>
            </a:r>
            <a:endParaRPr lang="en-US" sz="1600"/>
          </a:p>
        </p:txBody>
      </p:sp>
      <p:sp>
        <p:nvSpPr>
          <p:cNvPr id="27655" name="Rectangle 3"/>
          <p:cNvSpPr>
            <a:spLocks noChangeArrowheads="1"/>
          </p:cNvSpPr>
          <p:nvPr/>
        </p:nvSpPr>
        <p:spPr bwMode="auto">
          <a:xfrm>
            <a:off x="18288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0,0</a:t>
            </a:r>
            <a:endParaRPr lang="en-US" sz="1600"/>
          </a:p>
        </p:txBody>
      </p:sp>
      <p:sp>
        <p:nvSpPr>
          <p:cNvPr id="27656" name="Rectangle 4"/>
          <p:cNvSpPr>
            <a:spLocks noChangeArrowheads="1"/>
          </p:cNvSpPr>
          <p:nvPr/>
        </p:nvSpPr>
        <p:spPr bwMode="auto">
          <a:xfrm>
            <a:off x="18288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1,0</a:t>
            </a:r>
          </a:p>
        </p:txBody>
      </p:sp>
      <p:sp>
        <p:nvSpPr>
          <p:cNvPr id="27657" name="Rectangle 5"/>
          <p:cNvSpPr>
            <a:spLocks noChangeArrowheads="1"/>
          </p:cNvSpPr>
          <p:nvPr/>
        </p:nvSpPr>
        <p:spPr bwMode="auto">
          <a:xfrm>
            <a:off x="18288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Rectangle 6"/>
          <p:cNvSpPr>
            <a:spLocks noChangeArrowheads="1"/>
          </p:cNvSpPr>
          <p:nvPr/>
        </p:nvSpPr>
        <p:spPr bwMode="auto">
          <a:xfrm>
            <a:off x="18288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Rectangle 7"/>
          <p:cNvSpPr>
            <a:spLocks noChangeArrowheads="1"/>
          </p:cNvSpPr>
          <p:nvPr/>
        </p:nvSpPr>
        <p:spPr bwMode="auto">
          <a:xfrm>
            <a:off x="22860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Rectangle 8"/>
          <p:cNvSpPr>
            <a:spLocks noChangeArrowheads="1"/>
          </p:cNvSpPr>
          <p:nvPr/>
        </p:nvSpPr>
        <p:spPr bwMode="auto">
          <a:xfrm>
            <a:off x="22860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Rectangle 9"/>
          <p:cNvSpPr>
            <a:spLocks noChangeArrowheads="1"/>
          </p:cNvSpPr>
          <p:nvPr/>
        </p:nvSpPr>
        <p:spPr bwMode="auto">
          <a:xfrm>
            <a:off x="22860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Rectangle 10"/>
          <p:cNvSpPr>
            <a:spLocks noChangeArrowheads="1"/>
          </p:cNvSpPr>
          <p:nvPr/>
        </p:nvSpPr>
        <p:spPr bwMode="auto">
          <a:xfrm>
            <a:off x="27432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0,2</a:t>
            </a:r>
          </a:p>
        </p:txBody>
      </p:sp>
      <p:sp>
        <p:nvSpPr>
          <p:cNvPr id="27663" name="Rectangle 11"/>
          <p:cNvSpPr>
            <a:spLocks noChangeArrowheads="1"/>
          </p:cNvSpPr>
          <p:nvPr/>
        </p:nvSpPr>
        <p:spPr bwMode="auto">
          <a:xfrm>
            <a:off x="27432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Rectangle 12"/>
          <p:cNvSpPr>
            <a:spLocks noChangeArrowheads="1"/>
          </p:cNvSpPr>
          <p:nvPr/>
        </p:nvSpPr>
        <p:spPr bwMode="auto">
          <a:xfrm>
            <a:off x="32004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Rectangle 13"/>
          <p:cNvSpPr>
            <a:spLocks noChangeArrowheads="1"/>
          </p:cNvSpPr>
          <p:nvPr/>
        </p:nvSpPr>
        <p:spPr bwMode="auto">
          <a:xfrm>
            <a:off x="32004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Rectangle 14"/>
          <p:cNvSpPr>
            <a:spLocks noChangeArrowheads="1"/>
          </p:cNvSpPr>
          <p:nvPr/>
        </p:nvSpPr>
        <p:spPr bwMode="auto">
          <a:xfrm>
            <a:off x="32004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0,3</a:t>
            </a:r>
          </a:p>
        </p:txBody>
      </p:sp>
      <p:sp>
        <p:nvSpPr>
          <p:cNvPr id="27667" name="Rectangle 15"/>
          <p:cNvSpPr>
            <a:spLocks noChangeArrowheads="1"/>
          </p:cNvSpPr>
          <p:nvPr/>
        </p:nvSpPr>
        <p:spPr bwMode="auto">
          <a:xfrm>
            <a:off x="27432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Rectangle 16"/>
          <p:cNvSpPr>
            <a:spLocks noChangeArrowheads="1"/>
          </p:cNvSpPr>
          <p:nvPr/>
        </p:nvSpPr>
        <p:spPr bwMode="auto">
          <a:xfrm>
            <a:off x="27432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Rectangle 17"/>
          <p:cNvSpPr>
            <a:spLocks noChangeArrowheads="1"/>
          </p:cNvSpPr>
          <p:nvPr/>
        </p:nvSpPr>
        <p:spPr bwMode="auto">
          <a:xfrm>
            <a:off x="32004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Rectangle 18"/>
          <p:cNvSpPr>
            <a:spLocks noChangeArrowheads="1"/>
          </p:cNvSpPr>
          <p:nvPr/>
        </p:nvSpPr>
        <p:spPr bwMode="auto">
          <a:xfrm>
            <a:off x="22860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1,1</a:t>
            </a:r>
          </a:p>
        </p:txBody>
      </p:sp>
      <p:sp>
        <p:nvSpPr>
          <p:cNvPr id="27671" name="Rectangle 19"/>
          <p:cNvSpPr>
            <a:spLocks noChangeArrowheads="1"/>
          </p:cNvSpPr>
          <p:nvPr/>
        </p:nvSpPr>
        <p:spPr bwMode="auto">
          <a:xfrm>
            <a:off x="18288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2,0</a:t>
            </a:r>
            <a:endParaRPr lang="en-US" sz="1600"/>
          </a:p>
        </p:txBody>
      </p:sp>
      <p:sp>
        <p:nvSpPr>
          <p:cNvPr id="27672" name="Rectangle 20"/>
          <p:cNvSpPr>
            <a:spLocks noChangeArrowheads="1"/>
          </p:cNvSpPr>
          <p:nvPr/>
        </p:nvSpPr>
        <p:spPr bwMode="auto">
          <a:xfrm>
            <a:off x="27432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2,2</a:t>
            </a:r>
          </a:p>
        </p:txBody>
      </p:sp>
      <p:sp>
        <p:nvSpPr>
          <p:cNvPr id="27673" name="Rectangle 21"/>
          <p:cNvSpPr>
            <a:spLocks noChangeArrowheads="1"/>
          </p:cNvSpPr>
          <p:nvPr/>
        </p:nvSpPr>
        <p:spPr bwMode="auto">
          <a:xfrm>
            <a:off x="32004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2,3</a:t>
            </a:r>
          </a:p>
        </p:txBody>
      </p:sp>
      <p:sp>
        <p:nvSpPr>
          <p:cNvPr id="27674" name="Rectangle 22"/>
          <p:cNvSpPr>
            <a:spLocks noChangeArrowheads="1"/>
          </p:cNvSpPr>
          <p:nvPr/>
        </p:nvSpPr>
        <p:spPr bwMode="auto">
          <a:xfrm>
            <a:off x="22860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2,1</a:t>
            </a:r>
          </a:p>
        </p:txBody>
      </p:sp>
      <p:sp>
        <p:nvSpPr>
          <p:cNvPr id="27675" name="Rectangle 23"/>
          <p:cNvSpPr>
            <a:spLocks noChangeArrowheads="1"/>
          </p:cNvSpPr>
          <p:nvPr/>
        </p:nvSpPr>
        <p:spPr bwMode="auto">
          <a:xfrm>
            <a:off x="32004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1,3</a:t>
            </a:r>
          </a:p>
        </p:txBody>
      </p:sp>
      <p:sp>
        <p:nvSpPr>
          <p:cNvPr id="27676" name="Rectangle 24"/>
          <p:cNvSpPr>
            <a:spLocks noChangeArrowheads="1"/>
          </p:cNvSpPr>
          <p:nvPr/>
        </p:nvSpPr>
        <p:spPr bwMode="auto">
          <a:xfrm>
            <a:off x="27432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1,2</a:t>
            </a:r>
          </a:p>
        </p:txBody>
      </p:sp>
      <p:sp>
        <p:nvSpPr>
          <p:cNvPr id="27677" name="Rectangle 25"/>
          <p:cNvSpPr>
            <a:spLocks noChangeArrowheads="1"/>
          </p:cNvSpPr>
          <p:nvPr/>
        </p:nvSpPr>
        <p:spPr bwMode="auto">
          <a:xfrm>
            <a:off x="18288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8" name="Rectangle 26"/>
          <p:cNvSpPr>
            <a:spLocks noChangeArrowheads="1"/>
          </p:cNvSpPr>
          <p:nvPr/>
        </p:nvSpPr>
        <p:spPr bwMode="auto">
          <a:xfrm>
            <a:off x="22860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9" name="Rectangle 27"/>
          <p:cNvSpPr>
            <a:spLocks noChangeArrowheads="1"/>
          </p:cNvSpPr>
          <p:nvPr/>
        </p:nvSpPr>
        <p:spPr bwMode="auto">
          <a:xfrm>
            <a:off x="32004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0" name="Rectangle 28"/>
          <p:cNvSpPr>
            <a:spLocks noChangeArrowheads="1"/>
          </p:cNvSpPr>
          <p:nvPr/>
        </p:nvSpPr>
        <p:spPr bwMode="auto">
          <a:xfrm>
            <a:off x="27432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1" name="Rectangle 29"/>
          <p:cNvSpPr>
            <a:spLocks noChangeArrowheads="1"/>
          </p:cNvSpPr>
          <p:nvPr/>
        </p:nvSpPr>
        <p:spPr bwMode="auto">
          <a:xfrm>
            <a:off x="18288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3,0</a:t>
            </a:r>
            <a:endParaRPr lang="en-US" sz="1600"/>
          </a:p>
        </p:txBody>
      </p:sp>
      <p:sp>
        <p:nvSpPr>
          <p:cNvPr id="27682" name="Rectangle 30"/>
          <p:cNvSpPr>
            <a:spLocks noChangeArrowheads="1"/>
          </p:cNvSpPr>
          <p:nvPr/>
        </p:nvSpPr>
        <p:spPr bwMode="auto">
          <a:xfrm>
            <a:off x="27432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3,2</a:t>
            </a:r>
          </a:p>
        </p:txBody>
      </p:sp>
      <p:sp>
        <p:nvSpPr>
          <p:cNvPr id="27683" name="Rectangle 31"/>
          <p:cNvSpPr>
            <a:spLocks noChangeArrowheads="1"/>
          </p:cNvSpPr>
          <p:nvPr/>
        </p:nvSpPr>
        <p:spPr bwMode="auto">
          <a:xfrm>
            <a:off x="32004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3,3</a:t>
            </a:r>
          </a:p>
        </p:txBody>
      </p:sp>
      <p:sp>
        <p:nvSpPr>
          <p:cNvPr id="27684" name="Rectangle 32"/>
          <p:cNvSpPr>
            <a:spLocks noChangeArrowheads="1"/>
          </p:cNvSpPr>
          <p:nvPr/>
        </p:nvSpPr>
        <p:spPr bwMode="auto">
          <a:xfrm>
            <a:off x="22860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3,1</a:t>
            </a:r>
          </a:p>
        </p:txBody>
      </p:sp>
      <p:sp>
        <p:nvSpPr>
          <p:cNvPr id="27685" name="Rectangle 40"/>
          <p:cNvSpPr>
            <a:spLocks noChangeArrowheads="1"/>
          </p:cNvSpPr>
          <p:nvPr/>
        </p:nvSpPr>
        <p:spPr bwMode="auto">
          <a:xfrm>
            <a:off x="1828800" y="1981200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6" name="Rectangle 2"/>
          <p:cNvSpPr>
            <a:spLocks noChangeArrowheads="1"/>
          </p:cNvSpPr>
          <p:nvPr/>
        </p:nvSpPr>
        <p:spPr bwMode="auto">
          <a:xfrm>
            <a:off x="41148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0,5</a:t>
            </a:r>
            <a:endParaRPr lang="en-US" sz="1600"/>
          </a:p>
        </p:txBody>
      </p:sp>
      <p:sp>
        <p:nvSpPr>
          <p:cNvPr id="27687" name="Rectangle 3"/>
          <p:cNvSpPr>
            <a:spLocks noChangeArrowheads="1"/>
          </p:cNvSpPr>
          <p:nvPr/>
        </p:nvSpPr>
        <p:spPr bwMode="auto">
          <a:xfrm>
            <a:off x="36576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0,4</a:t>
            </a:r>
            <a:endParaRPr lang="en-US" sz="1600"/>
          </a:p>
        </p:txBody>
      </p:sp>
      <p:sp>
        <p:nvSpPr>
          <p:cNvPr id="27688" name="Rectangle 4"/>
          <p:cNvSpPr>
            <a:spLocks noChangeArrowheads="1"/>
          </p:cNvSpPr>
          <p:nvPr/>
        </p:nvSpPr>
        <p:spPr bwMode="auto">
          <a:xfrm>
            <a:off x="36576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1,4</a:t>
            </a:r>
          </a:p>
        </p:txBody>
      </p:sp>
      <p:sp>
        <p:nvSpPr>
          <p:cNvPr id="27689" name="Rectangle 5"/>
          <p:cNvSpPr>
            <a:spLocks noChangeArrowheads="1"/>
          </p:cNvSpPr>
          <p:nvPr/>
        </p:nvSpPr>
        <p:spPr bwMode="auto">
          <a:xfrm>
            <a:off x="36576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0" name="Rectangle 6"/>
          <p:cNvSpPr>
            <a:spLocks noChangeArrowheads="1"/>
          </p:cNvSpPr>
          <p:nvPr/>
        </p:nvSpPr>
        <p:spPr bwMode="auto">
          <a:xfrm>
            <a:off x="36576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1" name="Rectangle 7"/>
          <p:cNvSpPr>
            <a:spLocks noChangeArrowheads="1"/>
          </p:cNvSpPr>
          <p:nvPr/>
        </p:nvSpPr>
        <p:spPr bwMode="auto">
          <a:xfrm>
            <a:off x="41148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2" name="Rectangle 8"/>
          <p:cNvSpPr>
            <a:spLocks noChangeArrowheads="1"/>
          </p:cNvSpPr>
          <p:nvPr/>
        </p:nvSpPr>
        <p:spPr bwMode="auto">
          <a:xfrm>
            <a:off x="41148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3" name="Rectangle 9"/>
          <p:cNvSpPr>
            <a:spLocks noChangeArrowheads="1"/>
          </p:cNvSpPr>
          <p:nvPr/>
        </p:nvSpPr>
        <p:spPr bwMode="auto">
          <a:xfrm>
            <a:off x="41148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4" name="Rectangle 10"/>
          <p:cNvSpPr>
            <a:spLocks noChangeArrowheads="1"/>
          </p:cNvSpPr>
          <p:nvPr/>
        </p:nvSpPr>
        <p:spPr bwMode="auto">
          <a:xfrm>
            <a:off x="45720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0,6</a:t>
            </a:r>
          </a:p>
        </p:txBody>
      </p:sp>
      <p:sp>
        <p:nvSpPr>
          <p:cNvPr id="27695" name="Rectangle 11"/>
          <p:cNvSpPr>
            <a:spLocks noChangeArrowheads="1"/>
          </p:cNvSpPr>
          <p:nvPr/>
        </p:nvSpPr>
        <p:spPr bwMode="auto">
          <a:xfrm>
            <a:off x="45720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6" name="Rectangle 12"/>
          <p:cNvSpPr>
            <a:spLocks noChangeArrowheads="1"/>
          </p:cNvSpPr>
          <p:nvPr/>
        </p:nvSpPr>
        <p:spPr bwMode="auto">
          <a:xfrm>
            <a:off x="50292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7" name="Rectangle 13"/>
          <p:cNvSpPr>
            <a:spLocks noChangeArrowheads="1"/>
          </p:cNvSpPr>
          <p:nvPr/>
        </p:nvSpPr>
        <p:spPr bwMode="auto">
          <a:xfrm>
            <a:off x="50292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8" name="Rectangle 14"/>
          <p:cNvSpPr>
            <a:spLocks noChangeArrowheads="1"/>
          </p:cNvSpPr>
          <p:nvPr/>
        </p:nvSpPr>
        <p:spPr bwMode="auto">
          <a:xfrm>
            <a:off x="50292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0,7</a:t>
            </a:r>
          </a:p>
        </p:txBody>
      </p:sp>
      <p:sp>
        <p:nvSpPr>
          <p:cNvPr id="27699" name="Rectangle 15"/>
          <p:cNvSpPr>
            <a:spLocks noChangeArrowheads="1"/>
          </p:cNvSpPr>
          <p:nvPr/>
        </p:nvSpPr>
        <p:spPr bwMode="auto">
          <a:xfrm>
            <a:off x="45720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00" name="Rectangle 16"/>
          <p:cNvSpPr>
            <a:spLocks noChangeArrowheads="1"/>
          </p:cNvSpPr>
          <p:nvPr/>
        </p:nvSpPr>
        <p:spPr bwMode="auto">
          <a:xfrm>
            <a:off x="45720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01" name="Rectangle 17"/>
          <p:cNvSpPr>
            <a:spLocks noChangeArrowheads="1"/>
          </p:cNvSpPr>
          <p:nvPr/>
        </p:nvSpPr>
        <p:spPr bwMode="auto">
          <a:xfrm>
            <a:off x="50292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02" name="Rectangle 18"/>
          <p:cNvSpPr>
            <a:spLocks noChangeArrowheads="1"/>
          </p:cNvSpPr>
          <p:nvPr/>
        </p:nvSpPr>
        <p:spPr bwMode="auto">
          <a:xfrm>
            <a:off x="41148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1,5</a:t>
            </a:r>
          </a:p>
        </p:txBody>
      </p:sp>
      <p:sp>
        <p:nvSpPr>
          <p:cNvPr id="27703" name="Rectangle 19"/>
          <p:cNvSpPr>
            <a:spLocks noChangeArrowheads="1"/>
          </p:cNvSpPr>
          <p:nvPr/>
        </p:nvSpPr>
        <p:spPr bwMode="auto">
          <a:xfrm>
            <a:off x="36576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2,4</a:t>
            </a:r>
            <a:endParaRPr lang="en-US" sz="1600"/>
          </a:p>
        </p:txBody>
      </p:sp>
      <p:sp>
        <p:nvSpPr>
          <p:cNvPr id="27704" name="Rectangle 20"/>
          <p:cNvSpPr>
            <a:spLocks noChangeArrowheads="1"/>
          </p:cNvSpPr>
          <p:nvPr/>
        </p:nvSpPr>
        <p:spPr bwMode="auto">
          <a:xfrm>
            <a:off x="45720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2,6</a:t>
            </a:r>
          </a:p>
        </p:txBody>
      </p:sp>
      <p:sp>
        <p:nvSpPr>
          <p:cNvPr id="27705" name="Rectangle 21"/>
          <p:cNvSpPr>
            <a:spLocks noChangeArrowheads="1"/>
          </p:cNvSpPr>
          <p:nvPr/>
        </p:nvSpPr>
        <p:spPr bwMode="auto">
          <a:xfrm>
            <a:off x="50292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2,7</a:t>
            </a:r>
          </a:p>
        </p:txBody>
      </p:sp>
      <p:sp>
        <p:nvSpPr>
          <p:cNvPr id="27706" name="Rectangle 22"/>
          <p:cNvSpPr>
            <a:spLocks noChangeArrowheads="1"/>
          </p:cNvSpPr>
          <p:nvPr/>
        </p:nvSpPr>
        <p:spPr bwMode="auto">
          <a:xfrm>
            <a:off x="41148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2,5</a:t>
            </a:r>
          </a:p>
        </p:txBody>
      </p:sp>
      <p:sp>
        <p:nvSpPr>
          <p:cNvPr id="27707" name="Rectangle 23"/>
          <p:cNvSpPr>
            <a:spLocks noChangeArrowheads="1"/>
          </p:cNvSpPr>
          <p:nvPr/>
        </p:nvSpPr>
        <p:spPr bwMode="auto">
          <a:xfrm>
            <a:off x="50292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1,7</a:t>
            </a:r>
          </a:p>
        </p:txBody>
      </p:sp>
      <p:sp>
        <p:nvSpPr>
          <p:cNvPr id="27708" name="Rectangle 24"/>
          <p:cNvSpPr>
            <a:spLocks noChangeArrowheads="1"/>
          </p:cNvSpPr>
          <p:nvPr/>
        </p:nvSpPr>
        <p:spPr bwMode="auto">
          <a:xfrm>
            <a:off x="45720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1,6</a:t>
            </a:r>
          </a:p>
        </p:txBody>
      </p:sp>
      <p:sp>
        <p:nvSpPr>
          <p:cNvPr id="27709" name="Rectangle 25"/>
          <p:cNvSpPr>
            <a:spLocks noChangeArrowheads="1"/>
          </p:cNvSpPr>
          <p:nvPr/>
        </p:nvSpPr>
        <p:spPr bwMode="auto">
          <a:xfrm>
            <a:off x="36576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10" name="Rectangle 26"/>
          <p:cNvSpPr>
            <a:spLocks noChangeArrowheads="1"/>
          </p:cNvSpPr>
          <p:nvPr/>
        </p:nvSpPr>
        <p:spPr bwMode="auto">
          <a:xfrm>
            <a:off x="41148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11" name="Rectangle 27"/>
          <p:cNvSpPr>
            <a:spLocks noChangeArrowheads="1"/>
          </p:cNvSpPr>
          <p:nvPr/>
        </p:nvSpPr>
        <p:spPr bwMode="auto">
          <a:xfrm>
            <a:off x="50292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12" name="Rectangle 28"/>
          <p:cNvSpPr>
            <a:spLocks noChangeArrowheads="1"/>
          </p:cNvSpPr>
          <p:nvPr/>
        </p:nvSpPr>
        <p:spPr bwMode="auto">
          <a:xfrm>
            <a:off x="45720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13" name="Rectangle 29"/>
          <p:cNvSpPr>
            <a:spLocks noChangeArrowheads="1"/>
          </p:cNvSpPr>
          <p:nvPr/>
        </p:nvSpPr>
        <p:spPr bwMode="auto">
          <a:xfrm>
            <a:off x="36576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3,4</a:t>
            </a:r>
            <a:endParaRPr lang="en-US" sz="1600"/>
          </a:p>
        </p:txBody>
      </p:sp>
      <p:sp>
        <p:nvSpPr>
          <p:cNvPr id="27714" name="Rectangle 30"/>
          <p:cNvSpPr>
            <a:spLocks noChangeArrowheads="1"/>
          </p:cNvSpPr>
          <p:nvPr/>
        </p:nvSpPr>
        <p:spPr bwMode="auto">
          <a:xfrm>
            <a:off x="45720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3,6</a:t>
            </a:r>
          </a:p>
        </p:txBody>
      </p:sp>
      <p:sp>
        <p:nvSpPr>
          <p:cNvPr id="27715" name="Rectangle 31"/>
          <p:cNvSpPr>
            <a:spLocks noChangeArrowheads="1"/>
          </p:cNvSpPr>
          <p:nvPr/>
        </p:nvSpPr>
        <p:spPr bwMode="auto">
          <a:xfrm>
            <a:off x="50292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3,7</a:t>
            </a:r>
          </a:p>
        </p:txBody>
      </p:sp>
      <p:sp>
        <p:nvSpPr>
          <p:cNvPr id="27716" name="Rectangle 32"/>
          <p:cNvSpPr>
            <a:spLocks noChangeArrowheads="1"/>
          </p:cNvSpPr>
          <p:nvPr/>
        </p:nvSpPr>
        <p:spPr bwMode="auto">
          <a:xfrm>
            <a:off x="41148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3,5</a:t>
            </a:r>
          </a:p>
        </p:txBody>
      </p:sp>
      <p:sp>
        <p:nvSpPr>
          <p:cNvPr id="27717" name="Rectangle 40"/>
          <p:cNvSpPr>
            <a:spLocks noChangeArrowheads="1"/>
          </p:cNvSpPr>
          <p:nvPr/>
        </p:nvSpPr>
        <p:spPr bwMode="auto">
          <a:xfrm>
            <a:off x="3657600" y="1981200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18" name="Rectangle 2"/>
          <p:cNvSpPr>
            <a:spLocks noChangeArrowheads="1"/>
          </p:cNvSpPr>
          <p:nvPr/>
        </p:nvSpPr>
        <p:spPr bwMode="auto">
          <a:xfrm>
            <a:off x="2286000" y="3810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4,1</a:t>
            </a:r>
            <a:endParaRPr lang="en-US" sz="1600"/>
          </a:p>
        </p:txBody>
      </p:sp>
      <p:sp>
        <p:nvSpPr>
          <p:cNvPr id="27719" name="Rectangle 3"/>
          <p:cNvSpPr>
            <a:spLocks noChangeArrowheads="1"/>
          </p:cNvSpPr>
          <p:nvPr/>
        </p:nvSpPr>
        <p:spPr bwMode="auto">
          <a:xfrm>
            <a:off x="1828800" y="3810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4,0</a:t>
            </a:r>
            <a:endParaRPr lang="en-US" sz="1600"/>
          </a:p>
        </p:txBody>
      </p:sp>
      <p:sp>
        <p:nvSpPr>
          <p:cNvPr id="27720" name="Rectangle 4"/>
          <p:cNvSpPr>
            <a:spLocks noChangeArrowheads="1"/>
          </p:cNvSpPr>
          <p:nvPr/>
        </p:nvSpPr>
        <p:spPr bwMode="auto">
          <a:xfrm>
            <a:off x="18288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5,0</a:t>
            </a:r>
          </a:p>
        </p:txBody>
      </p:sp>
      <p:sp>
        <p:nvSpPr>
          <p:cNvPr id="27721" name="Rectangle 5"/>
          <p:cNvSpPr>
            <a:spLocks noChangeArrowheads="1"/>
          </p:cNvSpPr>
          <p:nvPr/>
        </p:nvSpPr>
        <p:spPr bwMode="auto">
          <a:xfrm>
            <a:off x="18288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22" name="Rectangle 6"/>
          <p:cNvSpPr>
            <a:spLocks noChangeArrowheads="1"/>
          </p:cNvSpPr>
          <p:nvPr/>
        </p:nvSpPr>
        <p:spPr bwMode="auto">
          <a:xfrm>
            <a:off x="18288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23" name="Rectangle 7"/>
          <p:cNvSpPr>
            <a:spLocks noChangeArrowheads="1"/>
          </p:cNvSpPr>
          <p:nvPr/>
        </p:nvSpPr>
        <p:spPr bwMode="auto">
          <a:xfrm>
            <a:off x="22860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24" name="Rectangle 8"/>
          <p:cNvSpPr>
            <a:spLocks noChangeArrowheads="1"/>
          </p:cNvSpPr>
          <p:nvPr/>
        </p:nvSpPr>
        <p:spPr bwMode="auto">
          <a:xfrm>
            <a:off x="22860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25" name="Rectangle 9"/>
          <p:cNvSpPr>
            <a:spLocks noChangeArrowheads="1"/>
          </p:cNvSpPr>
          <p:nvPr/>
        </p:nvSpPr>
        <p:spPr bwMode="auto">
          <a:xfrm>
            <a:off x="22860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26" name="Rectangle 10"/>
          <p:cNvSpPr>
            <a:spLocks noChangeArrowheads="1"/>
          </p:cNvSpPr>
          <p:nvPr/>
        </p:nvSpPr>
        <p:spPr bwMode="auto">
          <a:xfrm>
            <a:off x="2743200" y="3810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4,2</a:t>
            </a:r>
          </a:p>
        </p:txBody>
      </p:sp>
      <p:sp>
        <p:nvSpPr>
          <p:cNvPr id="27727" name="Rectangle 11"/>
          <p:cNvSpPr>
            <a:spLocks noChangeArrowheads="1"/>
          </p:cNvSpPr>
          <p:nvPr/>
        </p:nvSpPr>
        <p:spPr bwMode="auto">
          <a:xfrm>
            <a:off x="27432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28" name="Rectangle 12"/>
          <p:cNvSpPr>
            <a:spLocks noChangeArrowheads="1"/>
          </p:cNvSpPr>
          <p:nvPr/>
        </p:nvSpPr>
        <p:spPr bwMode="auto">
          <a:xfrm>
            <a:off x="32004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29" name="Rectangle 13"/>
          <p:cNvSpPr>
            <a:spLocks noChangeArrowheads="1"/>
          </p:cNvSpPr>
          <p:nvPr/>
        </p:nvSpPr>
        <p:spPr bwMode="auto">
          <a:xfrm>
            <a:off x="32004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30" name="Rectangle 14"/>
          <p:cNvSpPr>
            <a:spLocks noChangeArrowheads="1"/>
          </p:cNvSpPr>
          <p:nvPr/>
        </p:nvSpPr>
        <p:spPr bwMode="auto">
          <a:xfrm>
            <a:off x="3200400" y="3810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4,3</a:t>
            </a:r>
          </a:p>
        </p:txBody>
      </p:sp>
      <p:sp>
        <p:nvSpPr>
          <p:cNvPr id="27731" name="Rectangle 15"/>
          <p:cNvSpPr>
            <a:spLocks noChangeArrowheads="1"/>
          </p:cNvSpPr>
          <p:nvPr/>
        </p:nvSpPr>
        <p:spPr bwMode="auto">
          <a:xfrm>
            <a:off x="27432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32" name="Rectangle 16"/>
          <p:cNvSpPr>
            <a:spLocks noChangeArrowheads="1"/>
          </p:cNvSpPr>
          <p:nvPr/>
        </p:nvSpPr>
        <p:spPr bwMode="auto">
          <a:xfrm>
            <a:off x="27432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33" name="Rectangle 17"/>
          <p:cNvSpPr>
            <a:spLocks noChangeArrowheads="1"/>
          </p:cNvSpPr>
          <p:nvPr/>
        </p:nvSpPr>
        <p:spPr bwMode="auto">
          <a:xfrm>
            <a:off x="32004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34" name="Rectangle 18"/>
          <p:cNvSpPr>
            <a:spLocks noChangeArrowheads="1"/>
          </p:cNvSpPr>
          <p:nvPr/>
        </p:nvSpPr>
        <p:spPr bwMode="auto">
          <a:xfrm>
            <a:off x="22860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5,1</a:t>
            </a:r>
          </a:p>
        </p:txBody>
      </p:sp>
      <p:sp>
        <p:nvSpPr>
          <p:cNvPr id="27735" name="Rectangle 19"/>
          <p:cNvSpPr>
            <a:spLocks noChangeArrowheads="1"/>
          </p:cNvSpPr>
          <p:nvPr/>
        </p:nvSpPr>
        <p:spPr bwMode="auto">
          <a:xfrm>
            <a:off x="18288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6,0</a:t>
            </a:r>
            <a:endParaRPr lang="en-US" sz="1600"/>
          </a:p>
        </p:txBody>
      </p:sp>
      <p:sp>
        <p:nvSpPr>
          <p:cNvPr id="27736" name="Rectangle 20"/>
          <p:cNvSpPr>
            <a:spLocks noChangeArrowheads="1"/>
          </p:cNvSpPr>
          <p:nvPr/>
        </p:nvSpPr>
        <p:spPr bwMode="auto">
          <a:xfrm>
            <a:off x="27432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6,2</a:t>
            </a:r>
          </a:p>
        </p:txBody>
      </p:sp>
      <p:sp>
        <p:nvSpPr>
          <p:cNvPr id="27737" name="Rectangle 21"/>
          <p:cNvSpPr>
            <a:spLocks noChangeArrowheads="1"/>
          </p:cNvSpPr>
          <p:nvPr/>
        </p:nvSpPr>
        <p:spPr bwMode="auto">
          <a:xfrm>
            <a:off x="32004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6,3</a:t>
            </a:r>
          </a:p>
        </p:txBody>
      </p:sp>
      <p:sp>
        <p:nvSpPr>
          <p:cNvPr id="27738" name="Rectangle 22"/>
          <p:cNvSpPr>
            <a:spLocks noChangeArrowheads="1"/>
          </p:cNvSpPr>
          <p:nvPr/>
        </p:nvSpPr>
        <p:spPr bwMode="auto">
          <a:xfrm>
            <a:off x="22860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6,1</a:t>
            </a:r>
          </a:p>
        </p:txBody>
      </p:sp>
      <p:sp>
        <p:nvSpPr>
          <p:cNvPr id="27739" name="Rectangle 23"/>
          <p:cNvSpPr>
            <a:spLocks noChangeArrowheads="1"/>
          </p:cNvSpPr>
          <p:nvPr/>
        </p:nvSpPr>
        <p:spPr bwMode="auto">
          <a:xfrm>
            <a:off x="32004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5,3</a:t>
            </a:r>
          </a:p>
        </p:txBody>
      </p:sp>
      <p:sp>
        <p:nvSpPr>
          <p:cNvPr id="27740" name="Rectangle 24"/>
          <p:cNvSpPr>
            <a:spLocks noChangeArrowheads="1"/>
          </p:cNvSpPr>
          <p:nvPr/>
        </p:nvSpPr>
        <p:spPr bwMode="auto">
          <a:xfrm>
            <a:off x="27432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5,2</a:t>
            </a:r>
          </a:p>
        </p:txBody>
      </p:sp>
      <p:sp>
        <p:nvSpPr>
          <p:cNvPr id="27741" name="Rectangle 25"/>
          <p:cNvSpPr>
            <a:spLocks noChangeArrowheads="1"/>
          </p:cNvSpPr>
          <p:nvPr/>
        </p:nvSpPr>
        <p:spPr bwMode="auto">
          <a:xfrm>
            <a:off x="18288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42" name="Rectangle 26"/>
          <p:cNvSpPr>
            <a:spLocks noChangeArrowheads="1"/>
          </p:cNvSpPr>
          <p:nvPr/>
        </p:nvSpPr>
        <p:spPr bwMode="auto">
          <a:xfrm>
            <a:off x="22860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43" name="Rectangle 27"/>
          <p:cNvSpPr>
            <a:spLocks noChangeArrowheads="1"/>
          </p:cNvSpPr>
          <p:nvPr/>
        </p:nvSpPr>
        <p:spPr bwMode="auto">
          <a:xfrm>
            <a:off x="32004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44" name="Rectangle 28"/>
          <p:cNvSpPr>
            <a:spLocks noChangeArrowheads="1"/>
          </p:cNvSpPr>
          <p:nvPr/>
        </p:nvSpPr>
        <p:spPr bwMode="auto">
          <a:xfrm>
            <a:off x="27432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45" name="Rectangle 29"/>
          <p:cNvSpPr>
            <a:spLocks noChangeArrowheads="1"/>
          </p:cNvSpPr>
          <p:nvPr/>
        </p:nvSpPr>
        <p:spPr bwMode="auto">
          <a:xfrm>
            <a:off x="18288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7,0</a:t>
            </a:r>
            <a:endParaRPr lang="en-US" sz="1600"/>
          </a:p>
        </p:txBody>
      </p:sp>
      <p:sp>
        <p:nvSpPr>
          <p:cNvPr id="27746" name="Rectangle 30"/>
          <p:cNvSpPr>
            <a:spLocks noChangeArrowheads="1"/>
          </p:cNvSpPr>
          <p:nvPr/>
        </p:nvSpPr>
        <p:spPr bwMode="auto">
          <a:xfrm>
            <a:off x="27432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7,2</a:t>
            </a:r>
          </a:p>
        </p:txBody>
      </p:sp>
      <p:sp>
        <p:nvSpPr>
          <p:cNvPr id="27747" name="Rectangle 31"/>
          <p:cNvSpPr>
            <a:spLocks noChangeArrowheads="1"/>
          </p:cNvSpPr>
          <p:nvPr/>
        </p:nvSpPr>
        <p:spPr bwMode="auto">
          <a:xfrm>
            <a:off x="32004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7,3</a:t>
            </a:r>
          </a:p>
        </p:txBody>
      </p:sp>
      <p:sp>
        <p:nvSpPr>
          <p:cNvPr id="27748" name="Rectangle 32"/>
          <p:cNvSpPr>
            <a:spLocks noChangeArrowheads="1"/>
          </p:cNvSpPr>
          <p:nvPr/>
        </p:nvSpPr>
        <p:spPr bwMode="auto">
          <a:xfrm>
            <a:off x="22860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7,1</a:t>
            </a:r>
          </a:p>
        </p:txBody>
      </p:sp>
      <p:sp>
        <p:nvSpPr>
          <p:cNvPr id="27749" name="Rectangle 40"/>
          <p:cNvSpPr>
            <a:spLocks noChangeArrowheads="1"/>
          </p:cNvSpPr>
          <p:nvPr/>
        </p:nvSpPr>
        <p:spPr bwMode="auto">
          <a:xfrm>
            <a:off x="1828800" y="3810000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0" name="Rectangle 2"/>
          <p:cNvSpPr>
            <a:spLocks noChangeArrowheads="1"/>
          </p:cNvSpPr>
          <p:nvPr/>
        </p:nvSpPr>
        <p:spPr bwMode="auto">
          <a:xfrm>
            <a:off x="4114800" y="3810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4,5</a:t>
            </a:r>
            <a:endParaRPr lang="en-US" sz="1600"/>
          </a:p>
        </p:txBody>
      </p:sp>
      <p:sp>
        <p:nvSpPr>
          <p:cNvPr id="27751" name="Rectangle 3"/>
          <p:cNvSpPr>
            <a:spLocks noChangeArrowheads="1"/>
          </p:cNvSpPr>
          <p:nvPr/>
        </p:nvSpPr>
        <p:spPr bwMode="auto">
          <a:xfrm>
            <a:off x="3657600" y="3810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4,4</a:t>
            </a:r>
            <a:endParaRPr lang="en-US" sz="1600"/>
          </a:p>
        </p:txBody>
      </p:sp>
      <p:sp>
        <p:nvSpPr>
          <p:cNvPr id="27752" name="Rectangle 4"/>
          <p:cNvSpPr>
            <a:spLocks noChangeArrowheads="1"/>
          </p:cNvSpPr>
          <p:nvPr/>
        </p:nvSpPr>
        <p:spPr bwMode="auto">
          <a:xfrm>
            <a:off x="36576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5,4</a:t>
            </a:r>
          </a:p>
        </p:txBody>
      </p:sp>
      <p:sp>
        <p:nvSpPr>
          <p:cNvPr id="27753" name="Rectangle 5"/>
          <p:cNvSpPr>
            <a:spLocks noChangeArrowheads="1"/>
          </p:cNvSpPr>
          <p:nvPr/>
        </p:nvSpPr>
        <p:spPr bwMode="auto">
          <a:xfrm>
            <a:off x="36576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4" name="Rectangle 6"/>
          <p:cNvSpPr>
            <a:spLocks noChangeArrowheads="1"/>
          </p:cNvSpPr>
          <p:nvPr/>
        </p:nvSpPr>
        <p:spPr bwMode="auto">
          <a:xfrm>
            <a:off x="36576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5" name="Rectangle 7"/>
          <p:cNvSpPr>
            <a:spLocks noChangeArrowheads="1"/>
          </p:cNvSpPr>
          <p:nvPr/>
        </p:nvSpPr>
        <p:spPr bwMode="auto">
          <a:xfrm>
            <a:off x="41148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6" name="Rectangle 8"/>
          <p:cNvSpPr>
            <a:spLocks noChangeArrowheads="1"/>
          </p:cNvSpPr>
          <p:nvPr/>
        </p:nvSpPr>
        <p:spPr bwMode="auto">
          <a:xfrm>
            <a:off x="41148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7" name="Rectangle 9"/>
          <p:cNvSpPr>
            <a:spLocks noChangeArrowheads="1"/>
          </p:cNvSpPr>
          <p:nvPr/>
        </p:nvSpPr>
        <p:spPr bwMode="auto">
          <a:xfrm>
            <a:off x="41148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8" name="Rectangle 10"/>
          <p:cNvSpPr>
            <a:spLocks noChangeArrowheads="1"/>
          </p:cNvSpPr>
          <p:nvPr/>
        </p:nvSpPr>
        <p:spPr bwMode="auto">
          <a:xfrm>
            <a:off x="4572000" y="3810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4,6</a:t>
            </a:r>
          </a:p>
        </p:txBody>
      </p:sp>
      <p:sp>
        <p:nvSpPr>
          <p:cNvPr id="27759" name="Rectangle 11"/>
          <p:cNvSpPr>
            <a:spLocks noChangeArrowheads="1"/>
          </p:cNvSpPr>
          <p:nvPr/>
        </p:nvSpPr>
        <p:spPr bwMode="auto">
          <a:xfrm>
            <a:off x="45720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60" name="Rectangle 12"/>
          <p:cNvSpPr>
            <a:spLocks noChangeArrowheads="1"/>
          </p:cNvSpPr>
          <p:nvPr/>
        </p:nvSpPr>
        <p:spPr bwMode="auto">
          <a:xfrm>
            <a:off x="50292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61" name="Rectangle 13"/>
          <p:cNvSpPr>
            <a:spLocks noChangeArrowheads="1"/>
          </p:cNvSpPr>
          <p:nvPr/>
        </p:nvSpPr>
        <p:spPr bwMode="auto">
          <a:xfrm>
            <a:off x="50292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62" name="Rectangle 14"/>
          <p:cNvSpPr>
            <a:spLocks noChangeArrowheads="1"/>
          </p:cNvSpPr>
          <p:nvPr/>
        </p:nvSpPr>
        <p:spPr bwMode="auto">
          <a:xfrm>
            <a:off x="5029200" y="3810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4,7</a:t>
            </a:r>
          </a:p>
        </p:txBody>
      </p:sp>
      <p:sp>
        <p:nvSpPr>
          <p:cNvPr id="27763" name="Rectangle 15"/>
          <p:cNvSpPr>
            <a:spLocks noChangeArrowheads="1"/>
          </p:cNvSpPr>
          <p:nvPr/>
        </p:nvSpPr>
        <p:spPr bwMode="auto">
          <a:xfrm>
            <a:off x="45720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64" name="Rectangle 16"/>
          <p:cNvSpPr>
            <a:spLocks noChangeArrowheads="1"/>
          </p:cNvSpPr>
          <p:nvPr/>
        </p:nvSpPr>
        <p:spPr bwMode="auto">
          <a:xfrm>
            <a:off x="45720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65" name="Rectangle 17"/>
          <p:cNvSpPr>
            <a:spLocks noChangeArrowheads="1"/>
          </p:cNvSpPr>
          <p:nvPr/>
        </p:nvSpPr>
        <p:spPr bwMode="auto">
          <a:xfrm>
            <a:off x="50292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66" name="Rectangle 18"/>
          <p:cNvSpPr>
            <a:spLocks noChangeArrowheads="1"/>
          </p:cNvSpPr>
          <p:nvPr/>
        </p:nvSpPr>
        <p:spPr bwMode="auto">
          <a:xfrm>
            <a:off x="41148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5,5</a:t>
            </a:r>
          </a:p>
        </p:txBody>
      </p:sp>
      <p:sp>
        <p:nvSpPr>
          <p:cNvPr id="27767" name="Rectangle 19"/>
          <p:cNvSpPr>
            <a:spLocks noChangeArrowheads="1"/>
          </p:cNvSpPr>
          <p:nvPr/>
        </p:nvSpPr>
        <p:spPr bwMode="auto">
          <a:xfrm>
            <a:off x="36576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6,4</a:t>
            </a:r>
            <a:endParaRPr lang="en-US" sz="1600"/>
          </a:p>
        </p:txBody>
      </p:sp>
      <p:sp>
        <p:nvSpPr>
          <p:cNvPr id="27768" name="Rectangle 20"/>
          <p:cNvSpPr>
            <a:spLocks noChangeArrowheads="1"/>
          </p:cNvSpPr>
          <p:nvPr/>
        </p:nvSpPr>
        <p:spPr bwMode="auto">
          <a:xfrm>
            <a:off x="45720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6,6</a:t>
            </a:r>
          </a:p>
        </p:txBody>
      </p:sp>
      <p:sp>
        <p:nvSpPr>
          <p:cNvPr id="27769" name="Rectangle 21"/>
          <p:cNvSpPr>
            <a:spLocks noChangeArrowheads="1"/>
          </p:cNvSpPr>
          <p:nvPr/>
        </p:nvSpPr>
        <p:spPr bwMode="auto">
          <a:xfrm>
            <a:off x="50292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6,7</a:t>
            </a:r>
          </a:p>
        </p:txBody>
      </p:sp>
      <p:sp>
        <p:nvSpPr>
          <p:cNvPr id="27770" name="Rectangle 22"/>
          <p:cNvSpPr>
            <a:spLocks noChangeArrowheads="1"/>
          </p:cNvSpPr>
          <p:nvPr/>
        </p:nvSpPr>
        <p:spPr bwMode="auto">
          <a:xfrm>
            <a:off x="41148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6,5</a:t>
            </a:r>
          </a:p>
        </p:txBody>
      </p:sp>
      <p:sp>
        <p:nvSpPr>
          <p:cNvPr id="27771" name="Rectangle 23"/>
          <p:cNvSpPr>
            <a:spLocks noChangeArrowheads="1"/>
          </p:cNvSpPr>
          <p:nvPr/>
        </p:nvSpPr>
        <p:spPr bwMode="auto">
          <a:xfrm>
            <a:off x="50292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5,7</a:t>
            </a:r>
          </a:p>
        </p:txBody>
      </p:sp>
      <p:sp>
        <p:nvSpPr>
          <p:cNvPr id="27772" name="Rectangle 24"/>
          <p:cNvSpPr>
            <a:spLocks noChangeArrowheads="1"/>
          </p:cNvSpPr>
          <p:nvPr/>
        </p:nvSpPr>
        <p:spPr bwMode="auto">
          <a:xfrm>
            <a:off x="45720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5,6</a:t>
            </a:r>
          </a:p>
        </p:txBody>
      </p:sp>
      <p:sp>
        <p:nvSpPr>
          <p:cNvPr id="27773" name="Rectangle 25"/>
          <p:cNvSpPr>
            <a:spLocks noChangeArrowheads="1"/>
          </p:cNvSpPr>
          <p:nvPr/>
        </p:nvSpPr>
        <p:spPr bwMode="auto">
          <a:xfrm>
            <a:off x="36576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74" name="Rectangle 26"/>
          <p:cNvSpPr>
            <a:spLocks noChangeArrowheads="1"/>
          </p:cNvSpPr>
          <p:nvPr/>
        </p:nvSpPr>
        <p:spPr bwMode="auto">
          <a:xfrm>
            <a:off x="41148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75" name="Rectangle 27"/>
          <p:cNvSpPr>
            <a:spLocks noChangeArrowheads="1"/>
          </p:cNvSpPr>
          <p:nvPr/>
        </p:nvSpPr>
        <p:spPr bwMode="auto">
          <a:xfrm>
            <a:off x="50292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76" name="Rectangle 28"/>
          <p:cNvSpPr>
            <a:spLocks noChangeArrowheads="1"/>
          </p:cNvSpPr>
          <p:nvPr/>
        </p:nvSpPr>
        <p:spPr bwMode="auto">
          <a:xfrm>
            <a:off x="45720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77" name="Rectangle 29"/>
          <p:cNvSpPr>
            <a:spLocks noChangeArrowheads="1"/>
          </p:cNvSpPr>
          <p:nvPr/>
        </p:nvSpPr>
        <p:spPr bwMode="auto">
          <a:xfrm>
            <a:off x="36576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7,4</a:t>
            </a:r>
            <a:endParaRPr lang="en-US" sz="1600"/>
          </a:p>
        </p:txBody>
      </p:sp>
      <p:sp>
        <p:nvSpPr>
          <p:cNvPr id="27778" name="Rectangle 30"/>
          <p:cNvSpPr>
            <a:spLocks noChangeArrowheads="1"/>
          </p:cNvSpPr>
          <p:nvPr/>
        </p:nvSpPr>
        <p:spPr bwMode="auto">
          <a:xfrm>
            <a:off x="45720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7,6</a:t>
            </a:r>
          </a:p>
        </p:txBody>
      </p:sp>
      <p:sp>
        <p:nvSpPr>
          <p:cNvPr id="27779" name="Rectangle 31"/>
          <p:cNvSpPr>
            <a:spLocks noChangeArrowheads="1"/>
          </p:cNvSpPr>
          <p:nvPr/>
        </p:nvSpPr>
        <p:spPr bwMode="auto">
          <a:xfrm>
            <a:off x="50292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7,7</a:t>
            </a:r>
          </a:p>
        </p:txBody>
      </p:sp>
      <p:sp>
        <p:nvSpPr>
          <p:cNvPr id="27780" name="Rectangle 32"/>
          <p:cNvSpPr>
            <a:spLocks noChangeArrowheads="1"/>
          </p:cNvSpPr>
          <p:nvPr/>
        </p:nvSpPr>
        <p:spPr bwMode="auto">
          <a:xfrm>
            <a:off x="41148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7,5</a:t>
            </a:r>
          </a:p>
        </p:txBody>
      </p:sp>
      <p:sp>
        <p:nvSpPr>
          <p:cNvPr id="27781" name="Rectangle 40"/>
          <p:cNvSpPr>
            <a:spLocks noChangeArrowheads="1"/>
          </p:cNvSpPr>
          <p:nvPr/>
        </p:nvSpPr>
        <p:spPr bwMode="auto">
          <a:xfrm>
            <a:off x="3657600" y="3810000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4114800" y="6248400"/>
            <a:ext cx="4800600" cy="457200"/>
          </a:xfrm>
        </p:spPr>
        <p:txBody>
          <a:bodyPr/>
          <a:lstStyle/>
          <a:p>
            <a:pPr>
              <a:defRPr/>
            </a:pPr>
            <a:fld id="{B5815393-53E7-4F09-809A-6D8C8236906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6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2088" y="6324600"/>
            <a:ext cx="594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8275" indent="-1682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altLang="zh-TW" sz="1400" dirty="0" smtClean="0">
                <a:latin typeface="Times New Roman" pitchFamily="18" charset="0"/>
                <a:ea typeface="PMingLiU" pitchFamily="18" charset="-120"/>
              </a:rPr>
              <a:t>© David Kirk/NVIDIA and Wen-mei W. Hwu, ECE408/CS483/ 2007-2016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92088" y="2286000"/>
            <a:ext cx="9053512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    // Setup the execution configuration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    // TILE_WIDTH is a #define constant</a:t>
            </a:r>
          </a:p>
          <a:p>
            <a:pPr eaLnBrk="1" hangingPunct="1">
              <a:buFont typeface="Arial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     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dim3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</a:rPr>
              <a:t>dimGrid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(Width/TILE_WIDTH, Width/TILE_WIDTH, 1);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dirty="0">
                <a:solidFill>
                  <a:srgbClr val="000000"/>
                </a:solidFill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dim3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</a:rPr>
              <a:t>dimBlock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(TILE_WIDTH, TILE_WIDTH, 1);</a:t>
            </a:r>
          </a:p>
          <a:p>
            <a:pPr eaLnBrk="1" hangingPunct="1">
              <a:buFont typeface="Arial" pitchFamily="34" charset="0"/>
              <a:buNone/>
            </a:pPr>
            <a:endParaRPr lang="en-US" dirty="0">
              <a:solidFill>
                <a:srgbClr val="000000"/>
              </a:solidFill>
              <a:latin typeface="Arial" pitchFamily="34" charset="0"/>
            </a:endParaRPr>
          </a:p>
          <a:p>
            <a:pPr eaLnBrk="1" hangingPunct="1">
              <a:buFont typeface="Arial" pitchFamily="34" charset="0"/>
              <a:buNone/>
            </a:pPr>
            <a:endParaRPr lang="en-US" dirty="0">
              <a:solidFill>
                <a:srgbClr val="000000"/>
              </a:solidFill>
              <a:latin typeface="Arial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    </a:t>
            </a:r>
            <a:r>
              <a:rPr lang="en-US" sz="2800" dirty="0">
                <a:solidFill>
                  <a:srgbClr val="000000"/>
                </a:solidFill>
                <a:latin typeface="Arial" pitchFamily="34" charset="0"/>
              </a:rPr>
              <a:t>// Launch the device computation threads!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</a:rPr>
              <a:t>MatrixMulKernel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&lt;&lt;&lt;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</a:rPr>
              <a:t>dimGrid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</a:rPr>
              <a:t>dimBlock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&gt;&gt;&gt;(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</a:rPr>
              <a:t>Md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</a:rPr>
              <a:t>Nd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</a:rPr>
              <a:t>Pd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);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7388" cy="114458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smtClean="0"/>
              <a:t>Kernel Invocation (Host-side Code)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15393-53E7-4F09-809A-6D8C8236906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987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400800"/>
            <a:ext cx="5410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8275" indent="-1682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pt-BR" sz="1400" smtClean="0">
                <a:latin typeface="Times New Roman" pitchFamily="18" charset="0"/>
                <a:ea typeface="PMingLiU" pitchFamily="18" charset="-120"/>
              </a:rPr>
              <a:t>© David Kirk/NVIDIA and Wen-mei W. Hwu, ECE408/CS483/ 2007-2016</a:t>
            </a:r>
            <a:endParaRPr lang="en-US" sz="1400" smtClean="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150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smtClean="0"/>
              <a:t>Kernel Function</a:t>
            </a:r>
          </a:p>
        </p:txBody>
      </p:sp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304800" y="1555750"/>
            <a:ext cx="883920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// Matrix multiplication kernel – per thread code</a:t>
            </a:r>
          </a:p>
          <a:p>
            <a:pPr eaLnBrk="1" hangingPunct="1">
              <a:buFont typeface="Arial" pitchFamily="34" charset="0"/>
              <a:buNone/>
            </a:pPr>
            <a:endParaRPr lang="en-US" sz="2000" dirty="0">
              <a:solidFill>
                <a:srgbClr val="000000"/>
              </a:solidFill>
              <a:latin typeface="Arial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__global__ void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</a:rPr>
              <a:t>MatrixMulKernel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(float*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</a:rPr>
              <a:t>d_M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, float*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</a:rPr>
              <a:t>d_N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, float*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</a:rPr>
              <a:t>d_P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 Width)</a:t>
            </a:r>
            <a:r>
              <a:rPr lang="ar-SA" sz="2000" dirty="0">
                <a:solidFill>
                  <a:srgbClr val="000000"/>
                </a:solidFill>
                <a:latin typeface="Arial" pitchFamily="34" charset="0"/>
              </a:rPr>
              <a:t>‏</a:t>
            </a:r>
            <a:endParaRPr lang="en-US" sz="2000" dirty="0">
              <a:solidFill>
                <a:srgbClr val="000000"/>
              </a:solidFill>
              <a:latin typeface="Arial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{</a:t>
            </a:r>
          </a:p>
          <a:p>
            <a:pPr eaLnBrk="1" hangingPunct="1">
              <a:buFont typeface="Arial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   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    //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</a:rPr>
              <a:t>Pvalue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 is used to store the element of the matrix</a:t>
            </a:r>
          </a:p>
          <a:p>
            <a:pPr eaLnBrk="1" hangingPunct="1">
              <a:buFont typeface="Arial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    // that is computed by the thread</a:t>
            </a:r>
          </a:p>
          <a:p>
            <a:pPr eaLnBrk="1" hangingPunct="1">
              <a:buFont typeface="Arial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    float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</a:rPr>
              <a:t>Pvalue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 = 0;</a:t>
            </a:r>
          </a:p>
          <a:p>
            <a:pPr eaLnBrk="1" hangingPunct="1">
              <a:buFont typeface="Arial" pitchFamily="34" charset="0"/>
              <a:buNone/>
            </a:pPr>
            <a:endParaRPr lang="en-US" dirty="0">
              <a:solidFill>
                <a:srgbClr val="000000"/>
              </a:solidFill>
              <a:latin typeface="Arial" pitchFamily="34" charset="0"/>
            </a:endParaRPr>
          </a:p>
          <a:p>
            <a:pPr eaLnBrk="1" hangingPunct="1">
              <a:buFont typeface="Arial" pitchFamily="34" charset="0"/>
              <a:buNone/>
            </a:pPr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9C8549-3A9E-4B97-809C-4B1D18C92F4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573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120"/>
          <p:cNvSpPr txBox="1">
            <a:spLocks noChangeArrowheads="1"/>
          </p:cNvSpPr>
          <p:nvPr/>
        </p:nvSpPr>
        <p:spPr bwMode="auto">
          <a:xfrm>
            <a:off x="457200" y="1905000"/>
            <a:ext cx="36560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/>
              <a:t>Col   = 0 * 2 + threadIdx.x</a:t>
            </a:r>
          </a:p>
          <a:p>
            <a:pPr eaLnBrk="1" hangingPunct="1"/>
            <a:r>
              <a:rPr lang="en-US"/>
              <a:t>Row = 0 * 2 + threadIdx.y</a:t>
            </a:r>
          </a:p>
        </p:txBody>
      </p:sp>
      <p:sp>
        <p:nvSpPr>
          <p:cNvPr id="32771" name="TextBox 118"/>
          <p:cNvSpPr txBox="1">
            <a:spLocks noChangeArrowheads="1"/>
          </p:cNvSpPr>
          <p:nvPr/>
        </p:nvSpPr>
        <p:spPr bwMode="auto">
          <a:xfrm rot="5400000">
            <a:off x="6250782" y="1674018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/>
              <a:t>Col = 0</a:t>
            </a:r>
          </a:p>
        </p:txBody>
      </p:sp>
      <p:sp>
        <p:nvSpPr>
          <p:cNvPr id="32772" name="TextBox 119"/>
          <p:cNvSpPr txBox="1">
            <a:spLocks noChangeArrowheads="1"/>
          </p:cNvSpPr>
          <p:nvPr/>
        </p:nvSpPr>
        <p:spPr bwMode="auto">
          <a:xfrm rot="5400000">
            <a:off x="6631782" y="1674018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/>
              <a:t>Col = 1</a:t>
            </a:r>
          </a:p>
        </p:txBody>
      </p:sp>
      <p:sp>
        <p:nvSpPr>
          <p:cNvPr id="32773" name="Line 60"/>
          <p:cNvSpPr>
            <a:spLocks noChangeShapeType="1"/>
          </p:cNvSpPr>
          <p:nvPr/>
        </p:nvSpPr>
        <p:spPr bwMode="auto">
          <a:xfrm>
            <a:off x="6965950" y="2362200"/>
            <a:ext cx="0" cy="2209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4" name="Line 60"/>
          <p:cNvSpPr>
            <a:spLocks noChangeShapeType="1"/>
          </p:cNvSpPr>
          <p:nvPr/>
        </p:nvSpPr>
        <p:spPr bwMode="auto">
          <a:xfrm>
            <a:off x="7118350" y="2362200"/>
            <a:ext cx="0" cy="27432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5" name="Line 60"/>
          <p:cNvSpPr>
            <a:spLocks noChangeShapeType="1"/>
          </p:cNvSpPr>
          <p:nvPr/>
        </p:nvSpPr>
        <p:spPr bwMode="auto">
          <a:xfrm>
            <a:off x="7346950" y="2362200"/>
            <a:ext cx="0" cy="2209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6" name="Line 60"/>
          <p:cNvSpPr>
            <a:spLocks noChangeShapeType="1"/>
          </p:cNvSpPr>
          <p:nvPr/>
        </p:nvSpPr>
        <p:spPr bwMode="auto">
          <a:xfrm>
            <a:off x="7499350" y="2362200"/>
            <a:ext cx="0" cy="27432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7" name="Line 61"/>
          <p:cNvSpPr>
            <a:spLocks noChangeShapeType="1"/>
          </p:cNvSpPr>
          <p:nvPr/>
        </p:nvSpPr>
        <p:spPr bwMode="auto">
          <a:xfrm>
            <a:off x="4686300" y="4724400"/>
            <a:ext cx="22098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Line 61"/>
          <p:cNvSpPr>
            <a:spLocks noChangeShapeType="1"/>
          </p:cNvSpPr>
          <p:nvPr/>
        </p:nvSpPr>
        <p:spPr bwMode="auto">
          <a:xfrm>
            <a:off x="4686300" y="5181600"/>
            <a:ext cx="22098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Line 61"/>
          <p:cNvSpPr>
            <a:spLocks noChangeShapeType="1"/>
          </p:cNvSpPr>
          <p:nvPr/>
        </p:nvSpPr>
        <p:spPr bwMode="auto">
          <a:xfrm>
            <a:off x="4686300" y="4876800"/>
            <a:ext cx="26670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Line 61"/>
          <p:cNvSpPr>
            <a:spLocks noChangeShapeType="1"/>
          </p:cNvSpPr>
          <p:nvPr/>
        </p:nvSpPr>
        <p:spPr bwMode="auto">
          <a:xfrm>
            <a:off x="4686300" y="5334000"/>
            <a:ext cx="26670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1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8305800" cy="1143000"/>
          </a:xfrm>
        </p:spPr>
        <p:txBody>
          <a:bodyPr/>
          <a:lstStyle/>
          <a:p>
            <a:r>
              <a:rPr lang="en-US" smtClean="0"/>
              <a:t>Work for Block (0,0)</a:t>
            </a:r>
            <a:br>
              <a:rPr lang="en-US" smtClean="0"/>
            </a:br>
            <a:r>
              <a:rPr lang="en-US" smtClean="0"/>
              <a:t>in a TILE_WIDTH = 2 Configuration</a:t>
            </a:r>
          </a:p>
        </p:txBody>
      </p:sp>
      <p:sp>
        <p:nvSpPr>
          <p:cNvPr id="3278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8275" indent="-1682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de-DE" sz="1200" smtClean="0">
                <a:ea typeface="PMingLiU" pitchFamily="18" charset="-120"/>
              </a:rPr>
              <a:t>© David Kirk/NVIDIA and Wen-mei W. Hwu, ECE408/CS483/ 2007-2016</a:t>
            </a:r>
            <a:endParaRPr lang="en-US" sz="1200" smtClean="0">
              <a:ea typeface="PMingLiU" pitchFamily="18" charset="-120"/>
            </a:endParaRPr>
          </a:p>
        </p:txBody>
      </p:sp>
      <p:sp>
        <p:nvSpPr>
          <p:cNvPr id="32783" name="Rectangle 2"/>
          <p:cNvSpPr>
            <a:spLocks noChangeArrowheads="1"/>
          </p:cNvSpPr>
          <p:nvPr/>
        </p:nvSpPr>
        <p:spPr bwMode="auto">
          <a:xfrm>
            <a:off x="71628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0,1</a:t>
            </a:r>
            <a:endParaRPr lang="en-US" sz="1600"/>
          </a:p>
        </p:txBody>
      </p:sp>
      <p:sp>
        <p:nvSpPr>
          <p:cNvPr id="32784" name="Rectangle 3"/>
          <p:cNvSpPr>
            <a:spLocks noChangeArrowheads="1"/>
          </p:cNvSpPr>
          <p:nvPr/>
        </p:nvSpPr>
        <p:spPr bwMode="auto">
          <a:xfrm>
            <a:off x="67056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0,0</a:t>
            </a:r>
            <a:endParaRPr lang="en-US" sz="1600"/>
          </a:p>
        </p:txBody>
      </p:sp>
      <p:sp>
        <p:nvSpPr>
          <p:cNvPr id="32785" name="Rectangle 4"/>
          <p:cNvSpPr>
            <a:spLocks noChangeArrowheads="1"/>
          </p:cNvSpPr>
          <p:nvPr/>
        </p:nvSpPr>
        <p:spPr bwMode="auto">
          <a:xfrm>
            <a:off x="67056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1,0</a:t>
            </a:r>
          </a:p>
        </p:txBody>
      </p:sp>
      <p:sp>
        <p:nvSpPr>
          <p:cNvPr id="32786" name="Rectangle 5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Rectangle 6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Rectangle 7"/>
          <p:cNvSpPr>
            <a:spLocks noChangeArrowheads="1"/>
          </p:cNvSpPr>
          <p:nvPr/>
        </p:nvSpPr>
        <p:spPr bwMode="auto">
          <a:xfrm>
            <a:off x="71628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Rectangle 8"/>
          <p:cNvSpPr>
            <a:spLocks noChangeArrowheads="1"/>
          </p:cNvSpPr>
          <p:nvPr/>
        </p:nvSpPr>
        <p:spPr bwMode="auto">
          <a:xfrm>
            <a:off x="71628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0" name="Rectangle 9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Rectangle 10"/>
          <p:cNvSpPr>
            <a:spLocks noChangeArrowheads="1"/>
          </p:cNvSpPr>
          <p:nvPr/>
        </p:nvSpPr>
        <p:spPr bwMode="auto">
          <a:xfrm>
            <a:off x="76200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0,2</a:t>
            </a:r>
          </a:p>
        </p:txBody>
      </p:sp>
      <p:sp>
        <p:nvSpPr>
          <p:cNvPr id="32792" name="Rectangle 11"/>
          <p:cNvSpPr>
            <a:spLocks noChangeArrowheads="1"/>
          </p:cNvSpPr>
          <p:nvPr/>
        </p:nvSpPr>
        <p:spPr bwMode="auto">
          <a:xfrm>
            <a:off x="76200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3" name="Rectangle 12"/>
          <p:cNvSpPr>
            <a:spLocks noChangeArrowheads="1"/>
          </p:cNvSpPr>
          <p:nvPr/>
        </p:nvSpPr>
        <p:spPr bwMode="auto">
          <a:xfrm>
            <a:off x="80772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4" name="Rectangle 13"/>
          <p:cNvSpPr>
            <a:spLocks noChangeArrowheads="1"/>
          </p:cNvSpPr>
          <p:nvPr/>
        </p:nvSpPr>
        <p:spPr bwMode="auto">
          <a:xfrm>
            <a:off x="80772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5" name="Rectangle 14"/>
          <p:cNvSpPr>
            <a:spLocks noChangeArrowheads="1"/>
          </p:cNvSpPr>
          <p:nvPr/>
        </p:nvSpPr>
        <p:spPr bwMode="auto">
          <a:xfrm>
            <a:off x="80772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0,3</a:t>
            </a:r>
          </a:p>
        </p:txBody>
      </p:sp>
      <p:sp>
        <p:nvSpPr>
          <p:cNvPr id="32796" name="Rectangle 15"/>
          <p:cNvSpPr>
            <a:spLocks noChangeArrowheads="1"/>
          </p:cNvSpPr>
          <p:nvPr/>
        </p:nvSpPr>
        <p:spPr bwMode="auto">
          <a:xfrm>
            <a:off x="76200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7" name="Rectangle 16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8" name="Rectangle 17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9" name="Rectangle 18"/>
          <p:cNvSpPr>
            <a:spLocks noChangeArrowheads="1"/>
          </p:cNvSpPr>
          <p:nvPr/>
        </p:nvSpPr>
        <p:spPr bwMode="auto">
          <a:xfrm>
            <a:off x="71628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1,1</a:t>
            </a:r>
          </a:p>
        </p:txBody>
      </p:sp>
      <p:sp>
        <p:nvSpPr>
          <p:cNvPr id="32800" name="Rectangle 19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2,0</a:t>
            </a:r>
            <a:endParaRPr lang="en-US" sz="1600"/>
          </a:p>
        </p:txBody>
      </p:sp>
      <p:sp>
        <p:nvSpPr>
          <p:cNvPr id="32801" name="Rectangle 20"/>
          <p:cNvSpPr>
            <a:spLocks noChangeArrowheads="1"/>
          </p:cNvSpPr>
          <p:nvPr/>
        </p:nvSpPr>
        <p:spPr bwMode="auto">
          <a:xfrm>
            <a:off x="76200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2,2</a:t>
            </a:r>
          </a:p>
        </p:txBody>
      </p:sp>
      <p:sp>
        <p:nvSpPr>
          <p:cNvPr id="32802" name="Rectangle 21"/>
          <p:cNvSpPr>
            <a:spLocks noChangeArrowheads="1"/>
          </p:cNvSpPr>
          <p:nvPr/>
        </p:nvSpPr>
        <p:spPr bwMode="auto">
          <a:xfrm>
            <a:off x="80772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2,3</a:t>
            </a:r>
          </a:p>
        </p:txBody>
      </p:sp>
      <p:sp>
        <p:nvSpPr>
          <p:cNvPr id="32803" name="Rectangle 22"/>
          <p:cNvSpPr>
            <a:spLocks noChangeArrowheads="1"/>
          </p:cNvSpPr>
          <p:nvPr/>
        </p:nvSpPr>
        <p:spPr bwMode="auto">
          <a:xfrm>
            <a:off x="71628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2,1</a:t>
            </a:r>
          </a:p>
        </p:txBody>
      </p:sp>
      <p:sp>
        <p:nvSpPr>
          <p:cNvPr id="32804" name="Rectangle 23"/>
          <p:cNvSpPr>
            <a:spLocks noChangeArrowheads="1"/>
          </p:cNvSpPr>
          <p:nvPr/>
        </p:nvSpPr>
        <p:spPr bwMode="auto">
          <a:xfrm>
            <a:off x="80772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1,3</a:t>
            </a:r>
          </a:p>
        </p:txBody>
      </p:sp>
      <p:sp>
        <p:nvSpPr>
          <p:cNvPr id="32805" name="Rectangle 24"/>
          <p:cNvSpPr>
            <a:spLocks noChangeArrowheads="1"/>
          </p:cNvSpPr>
          <p:nvPr/>
        </p:nvSpPr>
        <p:spPr bwMode="auto">
          <a:xfrm>
            <a:off x="76200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1,2</a:t>
            </a:r>
          </a:p>
        </p:txBody>
      </p:sp>
      <p:sp>
        <p:nvSpPr>
          <p:cNvPr id="32806" name="Rectangle 25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7" name="Rectangle 26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8" name="Rectangle 27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9" name="Rectangle 28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0" name="Rectangle 29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3,0</a:t>
            </a:r>
            <a:endParaRPr lang="en-US" sz="1600"/>
          </a:p>
        </p:txBody>
      </p:sp>
      <p:sp>
        <p:nvSpPr>
          <p:cNvPr id="32811" name="Rectangle 30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3,2</a:t>
            </a:r>
          </a:p>
        </p:txBody>
      </p:sp>
      <p:sp>
        <p:nvSpPr>
          <p:cNvPr id="32812" name="Rectangle 31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3,3</a:t>
            </a:r>
          </a:p>
        </p:txBody>
      </p:sp>
      <p:sp>
        <p:nvSpPr>
          <p:cNvPr id="32813" name="Rectangle 32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3,1</a:t>
            </a:r>
          </a:p>
        </p:txBody>
      </p:sp>
      <p:sp>
        <p:nvSpPr>
          <p:cNvPr id="32814" name="Rectangle 33"/>
          <p:cNvSpPr>
            <a:spLocks noChangeArrowheads="1"/>
          </p:cNvSpPr>
          <p:nvPr/>
        </p:nvSpPr>
        <p:spPr bwMode="auto">
          <a:xfrm>
            <a:off x="6705600" y="4572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5" name="Rectangle 37"/>
          <p:cNvSpPr>
            <a:spLocks noChangeArrowheads="1"/>
          </p:cNvSpPr>
          <p:nvPr/>
        </p:nvSpPr>
        <p:spPr bwMode="auto">
          <a:xfrm>
            <a:off x="7620000" y="4572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6" name="Rectangle 39"/>
          <p:cNvSpPr>
            <a:spLocks noChangeArrowheads="1"/>
          </p:cNvSpPr>
          <p:nvPr/>
        </p:nvSpPr>
        <p:spPr bwMode="auto">
          <a:xfrm>
            <a:off x="6705600" y="5486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7" name="Rectangle 40"/>
          <p:cNvSpPr>
            <a:spLocks noChangeArrowheads="1"/>
          </p:cNvSpPr>
          <p:nvPr/>
        </p:nvSpPr>
        <p:spPr bwMode="auto">
          <a:xfrm>
            <a:off x="7620000" y="5486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8" name="Rectangle 2"/>
          <p:cNvSpPr>
            <a:spLocks noChangeArrowheads="1"/>
          </p:cNvSpPr>
          <p:nvPr/>
        </p:nvSpPr>
        <p:spPr bwMode="auto">
          <a:xfrm>
            <a:off x="48768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0,1</a:t>
            </a:r>
            <a:endParaRPr lang="en-US" sz="1600"/>
          </a:p>
        </p:txBody>
      </p:sp>
      <p:sp>
        <p:nvSpPr>
          <p:cNvPr id="32819" name="Rectangle 3"/>
          <p:cNvSpPr>
            <a:spLocks noChangeArrowheads="1"/>
          </p:cNvSpPr>
          <p:nvPr/>
        </p:nvSpPr>
        <p:spPr bwMode="auto">
          <a:xfrm>
            <a:off x="44196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0,0</a:t>
            </a:r>
            <a:endParaRPr lang="en-US" sz="1600"/>
          </a:p>
        </p:txBody>
      </p:sp>
      <p:sp>
        <p:nvSpPr>
          <p:cNvPr id="32820" name="Rectangle 4"/>
          <p:cNvSpPr>
            <a:spLocks noChangeArrowheads="1"/>
          </p:cNvSpPr>
          <p:nvPr/>
        </p:nvSpPr>
        <p:spPr bwMode="auto">
          <a:xfrm>
            <a:off x="44196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1,0</a:t>
            </a:r>
          </a:p>
        </p:txBody>
      </p:sp>
      <p:sp>
        <p:nvSpPr>
          <p:cNvPr id="32821" name="Rectangle 5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2" name="Rectangle 6"/>
          <p:cNvSpPr>
            <a:spLocks noChangeArrowheads="1"/>
          </p:cNvSpPr>
          <p:nvPr/>
        </p:nvSpPr>
        <p:spPr bwMode="auto">
          <a:xfrm>
            <a:off x="4419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3" name="Rectangle 7"/>
          <p:cNvSpPr>
            <a:spLocks noChangeArrowheads="1"/>
          </p:cNvSpPr>
          <p:nvPr/>
        </p:nvSpPr>
        <p:spPr bwMode="auto">
          <a:xfrm>
            <a:off x="48768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4" name="Rectangle 8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5" name="Rectangle 9"/>
          <p:cNvSpPr>
            <a:spLocks noChangeArrowheads="1"/>
          </p:cNvSpPr>
          <p:nvPr/>
        </p:nvSpPr>
        <p:spPr bwMode="auto">
          <a:xfrm>
            <a:off x="4876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6" name="Rectangle 10"/>
          <p:cNvSpPr>
            <a:spLocks noChangeArrowheads="1"/>
          </p:cNvSpPr>
          <p:nvPr/>
        </p:nvSpPr>
        <p:spPr bwMode="auto">
          <a:xfrm>
            <a:off x="53340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0,2</a:t>
            </a:r>
          </a:p>
        </p:txBody>
      </p:sp>
      <p:sp>
        <p:nvSpPr>
          <p:cNvPr id="32827" name="Rectangle 11"/>
          <p:cNvSpPr>
            <a:spLocks noChangeArrowheads="1"/>
          </p:cNvSpPr>
          <p:nvPr/>
        </p:nvSpPr>
        <p:spPr bwMode="auto">
          <a:xfrm>
            <a:off x="53340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8" name="Rectangle 12"/>
          <p:cNvSpPr>
            <a:spLocks noChangeArrowheads="1"/>
          </p:cNvSpPr>
          <p:nvPr/>
        </p:nvSpPr>
        <p:spPr bwMode="auto">
          <a:xfrm>
            <a:off x="57912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9" name="Rectangle 13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30" name="Rectangle 14"/>
          <p:cNvSpPr>
            <a:spLocks noChangeArrowheads="1"/>
          </p:cNvSpPr>
          <p:nvPr/>
        </p:nvSpPr>
        <p:spPr bwMode="auto">
          <a:xfrm>
            <a:off x="57912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0,3</a:t>
            </a:r>
          </a:p>
        </p:txBody>
      </p:sp>
      <p:sp>
        <p:nvSpPr>
          <p:cNvPr id="32831" name="Rectangle 15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32" name="Rectangle 16"/>
          <p:cNvSpPr>
            <a:spLocks noChangeArrowheads="1"/>
          </p:cNvSpPr>
          <p:nvPr/>
        </p:nvSpPr>
        <p:spPr bwMode="auto">
          <a:xfrm>
            <a:off x="5334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33" name="Rectangle 17"/>
          <p:cNvSpPr>
            <a:spLocks noChangeArrowheads="1"/>
          </p:cNvSpPr>
          <p:nvPr/>
        </p:nvSpPr>
        <p:spPr bwMode="auto">
          <a:xfrm>
            <a:off x="5791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34" name="Rectangle 18"/>
          <p:cNvSpPr>
            <a:spLocks noChangeArrowheads="1"/>
          </p:cNvSpPr>
          <p:nvPr/>
        </p:nvSpPr>
        <p:spPr bwMode="auto">
          <a:xfrm>
            <a:off x="48768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1,1</a:t>
            </a:r>
          </a:p>
        </p:txBody>
      </p:sp>
      <p:sp>
        <p:nvSpPr>
          <p:cNvPr id="32835" name="Rectangle 19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2,0</a:t>
            </a:r>
            <a:endParaRPr lang="en-US" sz="1600"/>
          </a:p>
        </p:txBody>
      </p:sp>
      <p:sp>
        <p:nvSpPr>
          <p:cNvPr id="32836" name="Rectangle 20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2,2</a:t>
            </a:r>
          </a:p>
        </p:txBody>
      </p:sp>
      <p:sp>
        <p:nvSpPr>
          <p:cNvPr id="32837" name="Rectangle 21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2,3</a:t>
            </a:r>
          </a:p>
        </p:txBody>
      </p:sp>
      <p:sp>
        <p:nvSpPr>
          <p:cNvPr id="32838" name="Rectangle 22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2,1</a:t>
            </a:r>
          </a:p>
        </p:txBody>
      </p:sp>
      <p:sp>
        <p:nvSpPr>
          <p:cNvPr id="32839" name="Rectangle 23"/>
          <p:cNvSpPr>
            <a:spLocks noChangeArrowheads="1"/>
          </p:cNvSpPr>
          <p:nvPr/>
        </p:nvSpPr>
        <p:spPr bwMode="auto">
          <a:xfrm>
            <a:off x="57912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1,3</a:t>
            </a:r>
          </a:p>
        </p:txBody>
      </p:sp>
      <p:sp>
        <p:nvSpPr>
          <p:cNvPr id="32840" name="Rectangle 24"/>
          <p:cNvSpPr>
            <a:spLocks noChangeArrowheads="1"/>
          </p:cNvSpPr>
          <p:nvPr/>
        </p:nvSpPr>
        <p:spPr bwMode="auto">
          <a:xfrm>
            <a:off x="53340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1,2</a:t>
            </a:r>
          </a:p>
        </p:txBody>
      </p:sp>
      <p:sp>
        <p:nvSpPr>
          <p:cNvPr id="32841" name="Rectangle 25"/>
          <p:cNvSpPr>
            <a:spLocks noChangeArrowheads="1"/>
          </p:cNvSpPr>
          <p:nvPr/>
        </p:nvSpPr>
        <p:spPr bwMode="auto">
          <a:xfrm>
            <a:off x="4419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42" name="Rectangle 26"/>
          <p:cNvSpPr>
            <a:spLocks noChangeArrowheads="1"/>
          </p:cNvSpPr>
          <p:nvPr/>
        </p:nvSpPr>
        <p:spPr bwMode="auto">
          <a:xfrm>
            <a:off x="4876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43" name="Rectangle 27"/>
          <p:cNvSpPr>
            <a:spLocks noChangeArrowheads="1"/>
          </p:cNvSpPr>
          <p:nvPr/>
        </p:nvSpPr>
        <p:spPr bwMode="auto">
          <a:xfrm>
            <a:off x="5791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44" name="Rectangle 28"/>
          <p:cNvSpPr>
            <a:spLocks noChangeArrowheads="1"/>
          </p:cNvSpPr>
          <p:nvPr/>
        </p:nvSpPr>
        <p:spPr bwMode="auto">
          <a:xfrm>
            <a:off x="5334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45" name="Rectangle 29"/>
          <p:cNvSpPr>
            <a:spLocks noChangeArrowheads="1"/>
          </p:cNvSpPr>
          <p:nvPr/>
        </p:nvSpPr>
        <p:spPr bwMode="auto">
          <a:xfrm>
            <a:off x="4419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3,0</a:t>
            </a:r>
            <a:endParaRPr lang="en-US" sz="1600"/>
          </a:p>
        </p:txBody>
      </p:sp>
      <p:sp>
        <p:nvSpPr>
          <p:cNvPr id="32846" name="Rectangle 30"/>
          <p:cNvSpPr>
            <a:spLocks noChangeArrowheads="1"/>
          </p:cNvSpPr>
          <p:nvPr/>
        </p:nvSpPr>
        <p:spPr bwMode="auto">
          <a:xfrm>
            <a:off x="5334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3,2</a:t>
            </a:r>
          </a:p>
        </p:txBody>
      </p:sp>
      <p:sp>
        <p:nvSpPr>
          <p:cNvPr id="32847" name="Rectangle 31"/>
          <p:cNvSpPr>
            <a:spLocks noChangeArrowheads="1"/>
          </p:cNvSpPr>
          <p:nvPr/>
        </p:nvSpPr>
        <p:spPr bwMode="auto">
          <a:xfrm>
            <a:off x="5791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3,3</a:t>
            </a:r>
          </a:p>
        </p:txBody>
      </p:sp>
      <p:sp>
        <p:nvSpPr>
          <p:cNvPr id="32848" name="Rectangle 32"/>
          <p:cNvSpPr>
            <a:spLocks noChangeArrowheads="1"/>
          </p:cNvSpPr>
          <p:nvPr/>
        </p:nvSpPr>
        <p:spPr bwMode="auto">
          <a:xfrm>
            <a:off x="4876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3,1</a:t>
            </a:r>
          </a:p>
        </p:txBody>
      </p:sp>
      <p:sp>
        <p:nvSpPr>
          <p:cNvPr id="32849" name="Rectangle 2"/>
          <p:cNvSpPr>
            <a:spLocks noChangeArrowheads="1"/>
          </p:cNvSpPr>
          <p:nvPr/>
        </p:nvSpPr>
        <p:spPr bwMode="auto">
          <a:xfrm>
            <a:off x="7162800" y="2362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0,1</a:t>
            </a:r>
            <a:endParaRPr lang="en-US" sz="1600"/>
          </a:p>
        </p:txBody>
      </p:sp>
      <p:sp>
        <p:nvSpPr>
          <p:cNvPr id="32850" name="Rectangle 3"/>
          <p:cNvSpPr>
            <a:spLocks noChangeArrowheads="1"/>
          </p:cNvSpPr>
          <p:nvPr/>
        </p:nvSpPr>
        <p:spPr bwMode="auto">
          <a:xfrm>
            <a:off x="6705600" y="2362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0,0</a:t>
            </a:r>
            <a:endParaRPr lang="en-US" sz="1600"/>
          </a:p>
        </p:txBody>
      </p:sp>
      <p:sp>
        <p:nvSpPr>
          <p:cNvPr id="32851" name="Rectangle 4"/>
          <p:cNvSpPr>
            <a:spLocks noChangeArrowheads="1"/>
          </p:cNvSpPr>
          <p:nvPr/>
        </p:nvSpPr>
        <p:spPr bwMode="auto">
          <a:xfrm>
            <a:off x="6705600" y="2819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1,0</a:t>
            </a:r>
          </a:p>
        </p:txBody>
      </p:sp>
      <p:sp>
        <p:nvSpPr>
          <p:cNvPr id="32852" name="Rectangle 5"/>
          <p:cNvSpPr>
            <a:spLocks noChangeArrowheads="1"/>
          </p:cNvSpPr>
          <p:nvPr/>
        </p:nvSpPr>
        <p:spPr bwMode="auto">
          <a:xfrm>
            <a:off x="6705600" y="3276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53" name="Rectangle 6"/>
          <p:cNvSpPr>
            <a:spLocks noChangeArrowheads="1"/>
          </p:cNvSpPr>
          <p:nvPr/>
        </p:nvSpPr>
        <p:spPr bwMode="auto">
          <a:xfrm>
            <a:off x="67056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54" name="Rectangle 7"/>
          <p:cNvSpPr>
            <a:spLocks noChangeArrowheads="1"/>
          </p:cNvSpPr>
          <p:nvPr/>
        </p:nvSpPr>
        <p:spPr bwMode="auto">
          <a:xfrm>
            <a:off x="7162800" y="2819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55" name="Rectangle 8"/>
          <p:cNvSpPr>
            <a:spLocks noChangeArrowheads="1"/>
          </p:cNvSpPr>
          <p:nvPr/>
        </p:nvSpPr>
        <p:spPr bwMode="auto">
          <a:xfrm>
            <a:off x="7162800" y="3276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56" name="Rectangle 9"/>
          <p:cNvSpPr>
            <a:spLocks noChangeArrowheads="1"/>
          </p:cNvSpPr>
          <p:nvPr/>
        </p:nvSpPr>
        <p:spPr bwMode="auto">
          <a:xfrm>
            <a:off x="71628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57" name="Rectangle 10"/>
          <p:cNvSpPr>
            <a:spLocks noChangeArrowheads="1"/>
          </p:cNvSpPr>
          <p:nvPr/>
        </p:nvSpPr>
        <p:spPr bwMode="auto">
          <a:xfrm>
            <a:off x="7620000" y="2362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0,2</a:t>
            </a:r>
          </a:p>
        </p:txBody>
      </p:sp>
      <p:sp>
        <p:nvSpPr>
          <p:cNvPr id="32858" name="Rectangle 11"/>
          <p:cNvSpPr>
            <a:spLocks noChangeArrowheads="1"/>
          </p:cNvSpPr>
          <p:nvPr/>
        </p:nvSpPr>
        <p:spPr bwMode="auto">
          <a:xfrm>
            <a:off x="7620000" y="2819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59" name="Rectangle 12"/>
          <p:cNvSpPr>
            <a:spLocks noChangeArrowheads="1"/>
          </p:cNvSpPr>
          <p:nvPr/>
        </p:nvSpPr>
        <p:spPr bwMode="auto">
          <a:xfrm>
            <a:off x="8077200" y="2819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60" name="Rectangle 13"/>
          <p:cNvSpPr>
            <a:spLocks noChangeArrowheads="1"/>
          </p:cNvSpPr>
          <p:nvPr/>
        </p:nvSpPr>
        <p:spPr bwMode="auto">
          <a:xfrm>
            <a:off x="8077200" y="3276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61" name="Rectangle 14"/>
          <p:cNvSpPr>
            <a:spLocks noChangeArrowheads="1"/>
          </p:cNvSpPr>
          <p:nvPr/>
        </p:nvSpPr>
        <p:spPr bwMode="auto">
          <a:xfrm>
            <a:off x="8077200" y="2362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0,3</a:t>
            </a:r>
          </a:p>
        </p:txBody>
      </p:sp>
      <p:sp>
        <p:nvSpPr>
          <p:cNvPr id="32862" name="Rectangle 15"/>
          <p:cNvSpPr>
            <a:spLocks noChangeArrowheads="1"/>
          </p:cNvSpPr>
          <p:nvPr/>
        </p:nvSpPr>
        <p:spPr bwMode="auto">
          <a:xfrm>
            <a:off x="7620000" y="3276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63" name="Rectangle 16"/>
          <p:cNvSpPr>
            <a:spLocks noChangeArrowheads="1"/>
          </p:cNvSpPr>
          <p:nvPr/>
        </p:nvSpPr>
        <p:spPr bwMode="auto">
          <a:xfrm>
            <a:off x="76200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64" name="Rectangle 17"/>
          <p:cNvSpPr>
            <a:spLocks noChangeArrowheads="1"/>
          </p:cNvSpPr>
          <p:nvPr/>
        </p:nvSpPr>
        <p:spPr bwMode="auto">
          <a:xfrm>
            <a:off x="80772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65" name="Rectangle 18"/>
          <p:cNvSpPr>
            <a:spLocks noChangeArrowheads="1"/>
          </p:cNvSpPr>
          <p:nvPr/>
        </p:nvSpPr>
        <p:spPr bwMode="auto">
          <a:xfrm>
            <a:off x="7162800" y="2819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1,1</a:t>
            </a:r>
          </a:p>
        </p:txBody>
      </p:sp>
      <p:sp>
        <p:nvSpPr>
          <p:cNvPr id="32866" name="Rectangle 19"/>
          <p:cNvSpPr>
            <a:spLocks noChangeArrowheads="1"/>
          </p:cNvSpPr>
          <p:nvPr/>
        </p:nvSpPr>
        <p:spPr bwMode="auto">
          <a:xfrm>
            <a:off x="6705600" y="3276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2,0</a:t>
            </a:r>
            <a:endParaRPr lang="en-US" sz="1600"/>
          </a:p>
        </p:txBody>
      </p:sp>
      <p:sp>
        <p:nvSpPr>
          <p:cNvPr id="32867" name="Rectangle 20"/>
          <p:cNvSpPr>
            <a:spLocks noChangeArrowheads="1"/>
          </p:cNvSpPr>
          <p:nvPr/>
        </p:nvSpPr>
        <p:spPr bwMode="auto">
          <a:xfrm>
            <a:off x="7620000" y="3276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2,2</a:t>
            </a:r>
          </a:p>
        </p:txBody>
      </p:sp>
      <p:sp>
        <p:nvSpPr>
          <p:cNvPr id="32868" name="Rectangle 21"/>
          <p:cNvSpPr>
            <a:spLocks noChangeArrowheads="1"/>
          </p:cNvSpPr>
          <p:nvPr/>
        </p:nvSpPr>
        <p:spPr bwMode="auto">
          <a:xfrm>
            <a:off x="8077200" y="3276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2,3</a:t>
            </a:r>
          </a:p>
        </p:txBody>
      </p:sp>
      <p:sp>
        <p:nvSpPr>
          <p:cNvPr id="32869" name="Rectangle 22"/>
          <p:cNvSpPr>
            <a:spLocks noChangeArrowheads="1"/>
          </p:cNvSpPr>
          <p:nvPr/>
        </p:nvSpPr>
        <p:spPr bwMode="auto">
          <a:xfrm>
            <a:off x="7162800" y="3276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2,1</a:t>
            </a:r>
          </a:p>
        </p:txBody>
      </p:sp>
      <p:sp>
        <p:nvSpPr>
          <p:cNvPr id="32870" name="Rectangle 23"/>
          <p:cNvSpPr>
            <a:spLocks noChangeArrowheads="1"/>
          </p:cNvSpPr>
          <p:nvPr/>
        </p:nvSpPr>
        <p:spPr bwMode="auto">
          <a:xfrm>
            <a:off x="8077200" y="2819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1,3</a:t>
            </a:r>
          </a:p>
        </p:txBody>
      </p:sp>
      <p:sp>
        <p:nvSpPr>
          <p:cNvPr id="32871" name="Rectangle 24"/>
          <p:cNvSpPr>
            <a:spLocks noChangeArrowheads="1"/>
          </p:cNvSpPr>
          <p:nvPr/>
        </p:nvSpPr>
        <p:spPr bwMode="auto">
          <a:xfrm>
            <a:off x="7620000" y="2819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1,2</a:t>
            </a:r>
          </a:p>
        </p:txBody>
      </p:sp>
      <p:sp>
        <p:nvSpPr>
          <p:cNvPr id="32872" name="Rectangle 25"/>
          <p:cNvSpPr>
            <a:spLocks noChangeArrowheads="1"/>
          </p:cNvSpPr>
          <p:nvPr/>
        </p:nvSpPr>
        <p:spPr bwMode="auto">
          <a:xfrm>
            <a:off x="67056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3" name="Rectangle 26"/>
          <p:cNvSpPr>
            <a:spLocks noChangeArrowheads="1"/>
          </p:cNvSpPr>
          <p:nvPr/>
        </p:nvSpPr>
        <p:spPr bwMode="auto">
          <a:xfrm>
            <a:off x="71628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4" name="Rectangle 27"/>
          <p:cNvSpPr>
            <a:spLocks noChangeArrowheads="1"/>
          </p:cNvSpPr>
          <p:nvPr/>
        </p:nvSpPr>
        <p:spPr bwMode="auto">
          <a:xfrm>
            <a:off x="80772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5" name="Rectangle 28"/>
          <p:cNvSpPr>
            <a:spLocks noChangeArrowheads="1"/>
          </p:cNvSpPr>
          <p:nvPr/>
        </p:nvSpPr>
        <p:spPr bwMode="auto">
          <a:xfrm>
            <a:off x="76200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6" name="Rectangle 29"/>
          <p:cNvSpPr>
            <a:spLocks noChangeArrowheads="1"/>
          </p:cNvSpPr>
          <p:nvPr/>
        </p:nvSpPr>
        <p:spPr bwMode="auto">
          <a:xfrm>
            <a:off x="67056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3,0</a:t>
            </a:r>
            <a:endParaRPr lang="en-US" sz="1600"/>
          </a:p>
        </p:txBody>
      </p:sp>
      <p:sp>
        <p:nvSpPr>
          <p:cNvPr id="32877" name="Rectangle 30"/>
          <p:cNvSpPr>
            <a:spLocks noChangeArrowheads="1"/>
          </p:cNvSpPr>
          <p:nvPr/>
        </p:nvSpPr>
        <p:spPr bwMode="auto">
          <a:xfrm>
            <a:off x="76200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3,2</a:t>
            </a:r>
          </a:p>
        </p:txBody>
      </p:sp>
      <p:sp>
        <p:nvSpPr>
          <p:cNvPr id="32878" name="Rectangle 31"/>
          <p:cNvSpPr>
            <a:spLocks noChangeArrowheads="1"/>
          </p:cNvSpPr>
          <p:nvPr/>
        </p:nvSpPr>
        <p:spPr bwMode="auto">
          <a:xfrm>
            <a:off x="80772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3,3</a:t>
            </a:r>
          </a:p>
        </p:txBody>
      </p:sp>
      <p:sp>
        <p:nvSpPr>
          <p:cNvPr id="32879" name="Rectangle 32"/>
          <p:cNvSpPr>
            <a:spLocks noChangeArrowheads="1"/>
          </p:cNvSpPr>
          <p:nvPr/>
        </p:nvSpPr>
        <p:spPr bwMode="auto">
          <a:xfrm>
            <a:off x="71628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3,1</a:t>
            </a:r>
          </a:p>
        </p:txBody>
      </p:sp>
      <p:sp>
        <p:nvSpPr>
          <p:cNvPr id="32880" name="TextBox 116"/>
          <p:cNvSpPr txBox="1">
            <a:spLocks noChangeArrowheads="1"/>
          </p:cNvSpPr>
          <p:nvPr/>
        </p:nvSpPr>
        <p:spPr bwMode="auto">
          <a:xfrm>
            <a:off x="2514600" y="4572000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/>
              <a:t>Row = 0</a:t>
            </a:r>
          </a:p>
        </p:txBody>
      </p:sp>
      <p:sp>
        <p:nvSpPr>
          <p:cNvPr id="32881" name="TextBox 117"/>
          <p:cNvSpPr txBox="1">
            <a:spLocks noChangeArrowheads="1"/>
          </p:cNvSpPr>
          <p:nvPr/>
        </p:nvSpPr>
        <p:spPr bwMode="auto">
          <a:xfrm>
            <a:off x="2514600" y="5029200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/>
              <a:t>Row = 1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609600" y="31242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blockIdx.x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2819400" y="31242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blockIdx.y</a:t>
            </a:r>
            <a:endParaRPr lang="en-US" dirty="0"/>
          </a:p>
        </p:txBody>
      </p:sp>
      <p:cxnSp>
        <p:nvCxnSpPr>
          <p:cNvPr id="124" name="Straight Arrow Connector 123"/>
          <p:cNvCxnSpPr/>
          <p:nvPr/>
        </p:nvCxnSpPr>
        <p:spPr>
          <a:xfrm flipV="1">
            <a:off x="1143000" y="2209800"/>
            <a:ext cx="381000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1600200" y="2590800"/>
            <a:ext cx="1905000" cy="533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1143000" y="12192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blockDim.x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3352800" y="12192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blockDim.y</a:t>
            </a:r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2057400" y="1752600"/>
            <a:ext cx="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2057400" y="1765300"/>
            <a:ext cx="2206625" cy="7493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15393-53E7-4F09-809A-6D8C8236906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9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for Block (0,1)</a:t>
            </a:r>
          </a:p>
        </p:txBody>
      </p:sp>
      <p:sp>
        <p:nvSpPr>
          <p:cNvPr id="2355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5029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de-DE" sz="1200" smtClean="0">
                <a:ea typeface="PMingLiU" pitchFamily="18" charset="-120"/>
              </a:rPr>
              <a:t>© David Kirk/NVIDIA and Wen-mei W. Hwu, ECE408/CS483/ 2007-2016</a:t>
            </a:r>
            <a:endParaRPr lang="en-US" sz="1200" smtClean="0">
              <a:ea typeface="PMingLiU" pitchFamily="18" charset="-120"/>
            </a:endParaRP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71628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P</a:t>
            </a:r>
            <a:r>
              <a:rPr lang="en-US" sz="1600" baseline="-25000" dirty="0" smtClean="0"/>
              <a:t>0,1</a:t>
            </a:r>
            <a:endParaRPr lang="en-US" sz="1600" dirty="0"/>
          </a:p>
        </p:txBody>
      </p:sp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67056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0,0</a:t>
            </a:r>
            <a:endParaRPr lang="en-US" sz="1600"/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67056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0,1</a:t>
            </a:r>
          </a:p>
        </p:txBody>
      </p:sp>
      <p:sp>
        <p:nvSpPr>
          <p:cNvPr id="23559" name="Rectangle 5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Rectangle 6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Rectangle 7"/>
          <p:cNvSpPr>
            <a:spLocks noChangeArrowheads="1"/>
          </p:cNvSpPr>
          <p:nvPr/>
        </p:nvSpPr>
        <p:spPr bwMode="auto">
          <a:xfrm>
            <a:off x="71628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Rectangle 8"/>
          <p:cNvSpPr>
            <a:spLocks noChangeArrowheads="1"/>
          </p:cNvSpPr>
          <p:nvPr/>
        </p:nvSpPr>
        <p:spPr bwMode="auto">
          <a:xfrm>
            <a:off x="71628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Rectangle 9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Rectangle 10"/>
          <p:cNvSpPr>
            <a:spLocks noChangeArrowheads="1"/>
          </p:cNvSpPr>
          <p:nvPr/>
        </p:nvSpPr>
        <p:spPr bwMode="auto">
          <a:xfrm>
            <a:off x="76200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P</a:t>
            </a:r>
            <a:r>
              <a:rPr lang="en-US" sz="1600" baseline="-25000" dirty="0" smtClean="0"/>
              <a:t>0,2</a:t>
            </a:r>
            <a:endParaRPr lang="en-US" sz="1600" baseline="-25000" dirty="0"/>
          </a:p>
        </p:txBody>
      </p:sp>
      <p:sp>
        <p:nvSpPr>
          <p:cNvPr id="23565" name="Rectangle 11"/>
          <p:cNvSpPr>
            <a:spLocks noChangeArrowheads="1"/>
          </p:cNvSpPr>
          <p:nvPr/>
        </p:nvSpPr>
        <p:spPr bwMode="auto">
          <a:xfrm>
            <a:off x="76200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Rectangle 12"/>
          <p:cNvSpPr>
            <a:spLocks noChangeArrowheads="1"/>
          </p:cNvSpPr>
          <p:nvPr/>
        </p:nvSpPr>
        <p:spPr bwMode="auto">
          <a:xfrm>
            <a:off x="80772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Rectangle 13"/>
          <p:cNvSpPr>
            <a:spLocks noChangeArrowheads="1"/>
          </p:cNvSpPr>
          <p:nvPr/>
        </p:nvSpPr>
        <p:spPr bwMode="auto">
          <a:xfrm>
            <a:off x="80772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Rectangle 14"/>
          <p:cNvSpPr>
            <a:spLocks noChangeArrowheads="1"/>
          </p:cNvSpPr>
          <p:nvPr/>
        </p:nvSpPr>
        <p:spPr bwMode="auto">
          <a:xfrm>
            <a:off x="80772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P</a:t>
            </a:r>
            <a:r>
              <a:rPr lang="en-US" sz="1600" baseline="-25000" dirty="0" smtClean="0"/>
              <a:t>0,3</a:t>
            </a:r>
            <a:endParaRPr lang="en-US" sz="1600" baseline="-25000" dirty="0"/>
          </a:p>
        </p:txBody>
      </p:sp>
      <p:sp>
        <p:nvSpPr>
          <p:cNvPr id="23569" name="Rectangle 15"/>
          <p:cNvSpPr>
            <a:spLocks noChangeArrowheads="1"/>
          </p:cNvSpPr>
          <p:nvPr/>
        </p:nvSpPr>
        <p:spPr bwMode="auto">
          <a:xfrm>
            <a:off x="76200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Rectangle 16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Rectangle 17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Rectangle 18"/>
          <p:cNvSpPr>
            <a:spLocks noChangeArrowheads="1"/>
          </p:cNvSpPr>
          <p:nvPr/>
        </p:nvSpPr>
        <p:spPr bwMode="auto">
          <a:xfrm>
            <a:off x="71628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1,1</a:t>
            </a:r>
          </a:p>
        </p:txBody>
      </p:sp>
      <p:sp>
        <p:nvSpPr>
          <p:cNvPr id="23573" name="Rectangle 19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P</a:t>
            </a:r>
            <a:r>
              <a:rPr lang="en-US" sz="1600" baseline="-25000" dirty="0" smtClean="0"/>
              <a:t>2,0</a:t>
            </a:r>
            <a:endParaRPr lang="en-US" sz="1600" dirty="0"/>
          </a:p>
        </p:txBody>
      </p:sp>
      <p:sp>
        <p:nvSpPr>
          <p:cNvPr id="23574" name="Rectangle 20"/>
          <p:cNvSpPr>
            <a:spLocks noChangeArrowheads="1"/>
          </p:cNvSpPr>
          <p:nvPr/>
        </p:nvSpPr>
        <p:spPr bwMode="auto">
          <a:xfrm>
            <a:off x="76200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2,2</a:t>
            </a:r>
          </a:p>
        </p:txBody>
      </p:sp>
      <p:sp>
        <p:nvSpPr>
          <p:cNvPr id="23575" name="Rectangle 21"/>
          <p:cNvSpPr>
            <a:spLocks noChangeArrowheads="1"/>
          </p:cNvSpPr>
          <p:nvPr/>
        </p:nvSpPr>
        <p:spPr bwMode="auto">
          <a:xfrm>
            <a:off x="80772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P</a:t>
            </a:r>
            <a:r>
              <a:rPr lang="en-US" sz="1600" baseline="-25000" dirty="0" smtClean="0"/>
              <a:t>2,3</a:t>
            </a:r>
            <a:endParaRPr lang="en-US" sz="1600" baseline="-25000" dirty="0"/>
          </a:p>
        </p:txBody>
      </p:sp>
      <p:sp>
        <p:nvSpPr>
          <p:cNvPr id="23576" name="Rectangle 22"/>
          <p:cNvSpPr>
            <a:spLocks noChangeArrowheads="1"/>
          </p:cNvSpPr>
          <p:nvPr/>
        </p:nvSpPr>
        <p:spPr bwMode="auto">
          <a:xfrm>
            <a:off x="71628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P</a:t>
            </a:r>
            <a:r>
              <a:rPr lang="en-US" sz="1600" baseline="-25000" dirty="0" smtClean="0"/>
              <a:t>2,1</a:t>
            </a:r>
            <a:endParaRPr lang="en-US" sz="1600" baseline="-25000" dirty="0"/>
          </a:p>
        </p:txBody>
      </p:sp>
      <p:sp>
        <p:nvSpPr>
          <p:cNvPr id="23577" name="Rectangle 23"/>
          <p:cNvSpPr>
            <a:spLocks noChangeArrowheads="1"/>
          </p:cNvSpPr>
          <p:nvPr/>
        </p:nvSpPr>
        <p:spPr bwMode="auto">
          <a:xfrm>
            <a:off x="80772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P</a:t>
            </a:r>
            <a:r>
              <a:rPr lang="en-US" sz="1600" baseline="-25000" dirty="0" smtClean="0"/>
              <a:t>1,3</a:t>
            </a:r>
            <a:endParaRPr lang="en-US" sz="1600" baseline="-25000" dirty="0"/>
          </a:p>
        </p:txBody>
      </p:sp>
      <p:sp>
        <p:nvSpPr>
          <p:cNvPr id="23578" name="Rectangle 24"/>
          <p:cNvSpPr>
            <a:spLocks noChangeArrowheads="1"/>
          </p:cNvSpPr>
          <p:nvPr/>
        </p:nvSpPr>
        <p:spPr bwMode="auto">
          <a:xfrm>
            <a:off x="76200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P</a:t>
            </a:r>
            <a:r>
              <a:rPr lang="en-US" sz="1600" baseline="-25000" dirty="0" smtClean="0"/>
              <a:t>1,2</a:t>
            </a:r>
            <a:endParaRPr lang="en-US" sz="1600" baseline="-25000" dirty="0"/>
          </a:p>
        </p:txBody>
      </p:sp>
      <p:sp>
        <p:nvSpPr>
          <p:cNvPr id="23579" name="Rectangle 25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Rectangle 26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Rectangle 27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Rectangle 28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3" name="Rectangle 29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P</a:t>
            </a:r>
            <a:r>
              <a:rPr lang="en-US" sz="1600" baseline="-25000" dirty="0" smtClean="0"/>
              <a:t>3,0</a:t>
            </a:r>
            <a:endParaRPr lang="en-US" sz="1600" dirty="0"/>
          </a:p>
        </p:txBody>
      </p:sp>
      <p:sp>
        <p:nvSpPr>
          <p:cNvPr id="23584" name="Rectangle 30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P</a:t>
            </a:r>
            <a:r>
              <a:rPr lang="en-US" sz="1600" baseline="-25000" dirty="0" smtClean="0"/>
              <a:t>3,2</a:t>
            </a:r>
            <a:endParaRPr lang="en-US" sz="1600" baseline="-25000" dirty="0"/>
          </a:p>
        </p:txBody>
      </p:sp>
      <p:sp>
        <p:nvSpPr>
          <p:cNvPr id="23585" name="Rectangle 31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3,3</a:t>
            </a:r>
          </a:p>
        </p:txBody>
      </p:sp>
      <p:sp>
        <p:nvSpPr>
          <p:cNvPr id="23586" name="Rectangle 32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P</a:t>
            </a:r>
            <a:r>
              <a:rPr lang="en-US" sz="1600" baseline="-25000" dirty="0" smtClean="0"/>
              <a:t>3,1</a:t>
            </a:r>
            <a:endParaRPr lang="en-US" sz="1600" baseline="-25000" dirty="0"/>
          </a:p>
        </p:txBody>
      </p:sp>
      <p:sp>
        <p:nvSpPr>
          <p:cNvPr id="23587" name="Rectangle 33"/>
          <p:cNvSpPr>
            <a:spLocks noChangeArrowheads="1"/>
          </p:cNvSpPr>
          <p:nvPr/>
        </p:nvSpPr>
        <p:spPr bwMode="auto">
          <a:xfrm>
            <a:off x="6705600" y="4572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8" name="Rectangle 37"/>
          <p:cNvSpPr>
            <a:spLocks noChangeArrowheads="1"/>
          </p:cNvSpPr>
          <p:nvPr/>
        </p:nvSpPr>
        <p:spPr bwMode="auto">
          <a:xfrm>
            <a:off x="7620000" y="4572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9" name="Rectangle 39"/>
          <p:cNvSpPr>
            <a:spLocks noChangeArrowheads="1"/>
          </p:cNvSpPr>
          <p:nvPr/>
        </p:nvSpPr>
        <p:spPr bwMode="auto">
          <a:xfrm>
            <a:off x="6705600" y="5486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Rectangle 40"/>
          <p:cNvSpPr>
            <a:spLocks noChangeArrowheads="1"/>
          </p:cNvSpPr>
          <p:nvPr/>
        </p:nvSpPr>
        <p:spPr bwMode="auto">
          <a:xfrm>
            <a:off x="7620000" y="5486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1" name="Line 61"/>
          <p:cNvSpPr>
            <a:spLocks noChangeShapeType="1"/>
          </p:cNvSpPr>
          <p:nvPr/>
        </p:nvSpPr>
        <p:spPr bwMode="auto">
          <a:xfrm>
            <a:off x="4648200" y="4724400"/>
            <a:ext cx="30480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2" name="Line 60"/>
          <p:cNvSpPr>
            <a:spLocks noChangeShapeType="1"/>
          </p:cNvSpPr>
          <p:nvPr/>
        </p:nvSpPr>
        <p:spPr bwMode="auto">
          <a:xfrm>
            <a:off x="7772400" y="2514600"/>
            <a:ext cx="0" cy="2209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3" name="Line 60"/>
          <p:cNvSpPr>
            <a:spLocks noChangeShapeType="1"/>
          </p:cNvSpPr>
          <p:nvPr/>
        </p:nvSpPr>
        <p:spPr bwMode="auto">
          <a:xfrm>
            <a:off x="7884099" y="2516981"/>
            <a:ext cx="0" cy="27432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4" name="Line 61"/>
          <p:cNvSpPr>
            <a:spLocks noChangeShapeType="1"/>
          </p:cNvSpPr>
          <p:nvPr/>
        </p:nvSpPr>
        <p:spPr bwMode="auto">
          <a:xfrm>
            <a:off x="4648200" y="5181600"/>
            <a:ext cx="31242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5" name="Line 61"/>
          <p:cNvSpPr>
            <a:spLocks noChangeShapeType="1"/>
          </p:cNvSpPr>
          <p:nvPr/>
        </p:nvSpPr>
        <p:spPr bwMode="auto">
          <a:xfrm>
            <a:off x="4635795" y="4876800"/>
            <a:ext cx="35814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6" name="Line 61"/>
          <p:cNvSpPr>
            <a:spLocks noChangeShapeType="1"/>
          </p:cNvSpPr>
          <p:nvPr/>
        </p:nvSpPr>
        <p:spPr bwMode="auto">
          <a:xfrm>
            <a:off x="4648200" y="5334000"/>
            <a:ext cx="35814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7" name="Line 60"/>
          <p:cNvSpPr>
            <a:spLocks noChangeShapeType="1"/>
          </p:cNvSpPr>
          <p:nvPr/>
        </p:nvSpPr>
        <p:spPr bwMode="auto">
          <a:xfrm>
            <a:off x="8229600" y="2514600"/>
            <a:ext cx="0" cy="2209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8" name="Line 60"/>
          <p:cNvSpPr>
            <a:spLocks noChangeShapeType="1"/>
          </p:cNvSpPr>
          <p:nvPr/>
        </p:nvSpPr>
        <p:spPr bwMode="auto">
          <a:xfrm>
            <a:off x="8329448" y="2514600"/>
            <a:ext cx="0" cy="27432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9" name="TextBox 116"/>
          <p:cNvSpPr txBox="1">
            <a:spLocks noChangeArrowheads="1"/>
          </p:cNvSpPr>
          <p:nvPr/>
        </p:nvSpPr>
        <p:spPr bwMode="auto">
          <a:xfrm>
            <a:off x="2514600" y="4572000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/>
              <a:t>Row = 0</a:t>
            </a:r>
          </a:p>
        </p:txBody>
      </p:sp>
      <p:sp>
        <p:nvSpPr>
          <p:cNvPr id="23600" name="TextBox 117"/>
          <p:cNvSpPr txBox="1">
            <a:spLocks noChangeArrowheads="1"/>
          </p:cNvSpPr>
          <p:nvPr/>
        </p:nvSpPr>
        <p:spPr bwMode="auto">
          <a:xfrm>
            <a:off x="2514600" y="5029200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/>
              <a:t>Row = 1</a:t>
            </a:r>
          </a:p>
        </p:txBody>
      </p:sp>
      <p:sp>
        <p:nvSpPr>
          <p:cNvPr id="23601" name="TextBox 118"/>
          <p:cNvSpPr txBox="1">
            <a:spLocks noChangeArrowheads="1"/>
          </p:cNvSpPr>
          <p:nvPr/>
        </p:nvSpPr>
        <p:spPr bwMode="auto">
          <a:xfrm rot="5400000">
            <a:off x="7088982" y="1674018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/>
              <a:t>Col = 2</a:t>
            </a:r>
          </a:p>
        </p:txBody>
      </p:sp>
      <p:sp>
        <p:nvSpPr>
          <p:cNvPr id="23602" name="TextBox 119"/>
          <p:cNvSpPr txBox="1">
            <a:spLocks noChangeArrowheads="1"/>
          </p:cNvSpPr>
          <p:nvPr/>
        </p:nvSpPr>
        <p:spPr bwMode="auto">
          <a:xfrm rot="5400000">
            <a:off x="7546182" y="1674018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/>
              <a:t>Col = 3</a:t>
            </a:r>
          </a:p>
        </p:txBody>
      </p:sp>
      <p:sp>
        <p:nvSpPr>
          <p:cNvPr id="23603" name="TextBox 120"/>
          <p:cNvSpPr txBox="1">
            <a:spLocks noChangeArrowheads="1"/>
          </p:cNvSpPr>
          <p:nvPr/>
        </p:nvSpPr>
        <p:spPr bwMode="auto">
          <a:xfrm>
            <a:off x="457200" y="1905000"/>
            <a:ext cx="34612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dirty="0"/>
              <a:t>Col   = 1 * 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err="1"/>
              <a:t>threadIdx.x</a:t>
            </a:r>
            <a:endParaRPr lang="en-US" dirty="0"/>
          </a:p>
          <a:p>
            <a:pPr eaLnBrk="1" hangingPunct="1"/>
            <a:r>
              <a:rPr lang="en-US" dirty="0"/>
              <a:t>Row = 0 * 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err="1"/>
              <a:t>threadIdx.y</a:t>
            </a:r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609600" y="31242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blockIdx.x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2819400" y="31242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blockIdx.y</a:t>
            </a:r>
            <a:endParaRPr lang="en-US" dirty="0"/>
          </a:p>
        </p:txBody>
      </p:sp>
      <p:cxnSp>
        <p:nvCxnSpPr>
          <p:cNvPr id="127" name="Straight Arrow Connector 126"/>
          <p:cNvCxnSpPr/>
          <p:nvPr/>
        </p:nvCxnSpPr>
        <p:spPr>
          <a:xfrm rot="5400000" flipH="1" flipV="1">
            <a:off x="914400" y="2438400"/>
            <a:ext cx="91440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10800000">
            <a:off x="1676400" y="2667000"/>
            <a:ext cx="16002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08" name="Rectangle 2"/>
          <p:cNvSpPr>
            <a:spLocks noChangeArrowheads="1"/>
          </p:cNvSpPr>
          <p:nvPr/>
        </p:nvSpPr>
        <p:spPr bwMode="auto">
          <a:xfrm>
            <a:off x="48768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M</a:t>
            </a:r>
            <a:r>
              <a:rPr lang="en-US" sz="1600" baseline="-25000" dirty="0" smtClean="0"/>
              <a:t>0,1</a:t>
            </a:r>
            <a:endParaRPr lang="en-US" sz="1600" dirty="0"/>
          </a:p>
        </p:txBody>
      </p:sp>
      <p:sp>
        <p:nvSpPr>
          <p:cNvPr id="23609" name="Rectangle 3"/>
          <p:cNvSpPr>
            <a:spLocks noChangeArrowheads="1"/>
          </p:cNvSpPr>
          <p:nvPr/>
        </p:nvSpPr>
        <p:spPr bwMode="auto">
          <a:xfrm>
            <a:off x="44196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0,0</a:t>
            </a:r>
            <a:endParaRPr lang="en-US" sz="1600"/>
          </a:p>
        </p:txBody>
      </p:sp>
      <p:sp>
        <p:nvSpPr>
          <p:cNvPr id="23610" name="Rectangle 4"/>
          <p:cNvSpPr>
            <a:spLocks noChangeArrowheads="1"/>
          </p:cNvSpPr>
          <p:nvPr/>
        </p:nvSpPr>
        <p:spPr bwMode="auto">
          <a:xfrm>
            <a:off x="44196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M</a:t>
            </a:r>
            <a:r>
              <a:rPr lang="en-US" sz="1600" baseline="-25000" dirty="0" smtClean="0"/>
              <a:t>1,0</a:t>
            </a:r>
            <a:endParaRPr lang="en-US" sz="1600" baseline="-25000" dirty="0"/>
          </a:p>
        </p:txBody>
      </p:sp>
      <p:sp>
        <p:nvSpPr>
          <p:cNvPr id="23611" name="Rectangle 5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2" name="Rectangle 6"/>
          <p:cNvSpPr>
            <a:spLocks noChangeArrowheads="1"/>
          </p:cNvSpPr>
          <p:nvPr/>
        </p:nvSpPr>
        <p:spPr bwMode="auto">
          <a:xfrm>
            <a:off x="4419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3" name="Rectangle 7"/>
          <p:cNvSpPr>
            <a:spLocks noChangeArrowheads="1"/>
          </p:cNvSpPr>
          <p:nvPr/>
        </p:nvSpPr>
        <p:spPr bwMode="auto">
          <a:xfrm>
            <a:off x="48768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4" name="Rectangle 8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5" name="Rectangle 9"/>
          <p:cNvSpPr>
            <a:spLocks noChangeArrowheads="1"/>
          </p:cNvSpPr>
          <p:nvPr/>
        </p:nvSpPr>
        <p:spPr bwMode="auto">
          <a:xfrm>
            <a:off x="4876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6" name="Rectangle 10"/>
          <p:cNvSpPr>
            <a:spLocks noChangeArrowheads="1"/>
          </p:cNvSpPr>
          <p:nvPr/>
        </p:nvSpPr>
        <p:spPr bwMode="auto">
          <a:xfrm>
            <a:off x="53340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M</a:t>
            </a:r>
            <a:r>
              <a:rPr lang="en-US" sz="1600" baseline="-25000" dirty="0" smtClean="0"/>
              <a:t>0,2</a:t>
            </a:r>
            <a:endParaRPr lang="en-US" sz="1600" baseline="-25000" dirty="0"/>
          </a:p>
        </p:txBody>
      </p:sp>
      <p:sp>
        <p:nvSpPr>
          <p:cNvPr id="23617" name="Rectangle 11"/>
          <p:cNvSpPr>
            <a:spLocks noChangeArrowheads="1"/>
          </p:cNvSpPr>
          <p:nvPr/>
        </p:nvSpPr>
        <p:spPr bwMode="auto">
          <a:xfrm>
            <a:off x="53340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8" name="Rectangle 12"/>
          <p:cNvSpPr>
            <a:spLocks noChangeArrowheads="1"/>
          </p:cNvSpPr>
          <p:nvPr/>
        </p:nvSpPr>
        <p:spPr bwMode="auto">
          <a:xfrm>
            <a:off x="57912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9" name="Rectangle 13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20" name="Rectangle 14"/>
          <p:cNvSpPr>
            <a:spLocks noChangeArrowheads="1"/>
          </p:cNvSpPr>
          <p:nvPr/>
        </p:nvSpPr>
        <p:spPr bwMode="auto">
          <a:xfrm>
            <a:off x="57912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M</a:t>
            </a:r>
            <a:r>
              <a:rPr lang="en-US" sz="1600" baseline="-25000" dirty="0" smtClean="0"/>
              <a:t>0,3</a:t>
            </a:r>
            <a:endParaRPr lang="en-US" sz="1600" baseline="-25000" dirty="0"/>
          </a:p>
        </p:txBody>
      </p:sp>
      <p:sp>
        <p:nvSpPr>
          <p:cNvPr id="23621" name="Rectangle 15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22" name="Rectangle 16"/>
          <p:cNvSpPr>
            <a:spLocks noChangeArrowheads="1"/>
          </p:cNvSpPr>
          <p:nvPr/>
        </p:nvSpPr>
        <p:spPr bwMode="auto">
          <a:xfrm>
            <a:off x="5334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23" name="Rectangle 17"/>
          <p:cNvSpPr>
            <a:spLocks noChangeArrowheads="1"/>
          </p:cNvSpPr>
          <p:nvPr/>
        </p:nvSpPr>
        <p:spPr bwMode="auto">
          <a:xfrm>
            <a:off x="5791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24" name="Rectangle 18"/>
          <p:cNvSpPr>
            <a:spLocks noChangeArrowheads="1"/>
          </p:cNvSpPr>
          <p:nvPr/>
        </p:nvSpPr>
        <p:spPr bwMode="auto">
          <a:xfrm>
            <a:off x="48768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1,1</a:t>
            </a:r>
          </a:p>
        </p:txBody>
      </p:sp>
      <p:sp>
        <p:nvSpPr>
          <p:cNvPr id="23625" name="Rectangle 19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M</a:t>
            </a:r>
            <a:r>
              <a:rPr lang="en-US" sz="1600" baseline="-25000" dirty="0" smtClean="0"/>
              <a:t>2,0</a:t>
            </a:r>
            <a:endParaRPr lang="en-US" sz="1600" dirty="0"/>
          </a:p>
        </p:txBody>
      </p:sp>
      <p:sp>
        <p:nvSpPr>
          <p:cNvPr id="23626" name="Rectangle 20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2,2</a:t>
            </a:r>
          </a:p>
        </p:txBody>
      </p:sp>
      <p:sp>
        <p:nvSpPr>
          <p:cNvPr id="23627" name="Rectangle 21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M</a:t>
            </a:r>
            <a:r>
              <a:rPr lang="en-US" sz="1600" baseline="-25000" dirty="0" smtClean="0"/>
              <a:t>2,3</a:t>
            </a:r>
            <a:endParaRPr lang="en-US" sz="1600" baseline="-25000" dirty="0"/>
          </a:p>
        </p:txBody>
      </p:sp>
      <p:sp>
        <p:nvSpPr>
          <p:cNvPr id="23628" name="Rectangle 22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M</a:t>
            </a:r>
            <a:r>
              <a:rPr lang="en-US" sz="1600" baseline="-25000" dirty="0" smtClean="0"/>
              <a:t>2,1</a:t>
            </a:r>
            <a:endParaRPr lang="en-US" sz="1600" baseline="-25000" dirty="0"/>
          </a:p>
        </p:txBody>
      </p:sp>
      <p:sp>
        <p:nvSpPr>
          <p:cNvPr id="23629" name="Rectangle 23"/>
          <p:cNvSpPr>
            <a:spLocks noChangeArrowheads="1"/>
          </p:cNvSpPr>
          <p:nvPr/>
        </p:nvSpPr>
        <p:spPr bwMode="auto">
          <a:xfrm>
            <a:off x="57912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M</a:t>
            </a:r>
            <a:r>
              <a:rPr lang="en-US" sz="1600" baseline="-25000" dirty="0" smtClean="0"/>
              <a:t>1,3</a:t>
            </a:r>
            <a:endParaRPr lang="en-US" sz="1600" baseline="-25000" dirty="0"/>
          </a:p>
        </p:txBody>
      </p:sp>
      <p:sp>
        <p:nvSpPr>
          <p:cNvPr id="23630" name="Rectangle 24"/>
          <p:cNvSpPr>
            <a:spLocks noChangeArrowheads="1"/>
          </p:cNvSpPr>
          <p:nvPr/>
        </p:nvSpPr>
        <p:spPr bwMode="auto">
          <a:xfrm>
            <a:off x="53340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M</a:t>
            </a:r>
            <a:r>
              <a:rPr lang="en-US" sz="1600" baseline="-25000" dirty="0" smtClean="0"/>
              <a:t>1,2</a:t>
            </a:r>
            <a:endParaRPr lang="en-US" sz="1600" baseline="-25000" dirty="0"/>
          </a:p>
        </p:txBody>
      </p:sp>
      <p:sp>
        <p:nvSpPr>
          <p:cNvPr id="23631" name="Rectangle 25"/>
          <p:cNvSpPr>
            <a:spLocks noChangeArrowheads="1"/>
          </p:cNvSpPr>
          <p:nvPr/>
        </p:nvSpPr>
        <p:spPr bwMode="auto">
          <a:xfrm>
            <a:off x="4419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32" name="Rectangle 26"/>
          <p:cNvSpPr>
            <a:spLocks noChangeArrowheads="1"/>
          </p:cNvSpPr>
          <p:nvPr/>
        </p:nvSpPr>
        <p:spPr bwMode="auto">
          <a:xfrm>
            <a:off x="4876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33" name="Rectangle 27"/>
          <p:cNvSpPr>
            <a:spLocks noChangeArrowheads="1"/>
          </p:cNvSpPr>
          <p:nvPr/>
        </p:nvSpPr>
        <p:spPr bwMode="auto">
          <a:xfrm>
            <a:off x="5791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34" name="Rectangle 28"/>
          <p:cNvSpPr>
            <a:spLocks noChangeArrowheads="1"/>
          </p:cNvSpPr>
          <p:nvPr/>
        </p:nvSpPr>
        <p:spPr bwMode="auto">
          <a:xfrm>
            <a:off x="5334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35" name="Rectangle 29"/>
          <p:cNvSpPr>
            <a:spLocks noChangeArrowheads="1"/>
          </p:cNvSpPr>
          <p:nvPr/>
        </p:nvSpPr>
        <p:spPr bwMode="auto">
          <a:xfrm>
            <a:off x="4419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M</a:t>
            </a:r>
            <a:r>
              <a:rPr lang="en-US" sz="1600" baseline="-25000" dirty="0" smtClean="0"/>
              <a:t>3,0</a:t>
            </a:r>
            <a:endParaRPr lang="en-US" sz="1600" dirty="0"/>
          </a:p>
        </p:txBody>
      </p:sp>
      <p:sp>
        <p:nvSpPr>
          <p:cNvPr id="23636" name="Rectangle 30"/>
          <p:cNvSpPr>
            <a:spLocks noChangeArrowheads="1"/>
          </p:cNvSpPr>
          <p:nvPr/>
        </p:nvSpPr>
        <p:spPr bwMode="auto">
          <a:xfrm>
            <a:off x="5334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M</a:t>
            </a:r>
            <a:r>
              <a:rPr lang="en-US" sz="1600" baseline="-25000" dirty="0" smtClean="0"/>
              <a:t>3,2</a:t>
            </a:r>
            <a:endParaRPr lang="en-US" sz="1600" baseline="-25000" dirty="0"/>
          </a:p>
        </p:txBody>
      </p:sp>
      <p:sp>
        <p:nvSpPr>
          <p:cNvPr id="23637" name="Rectangle 31"/>
          <p:cNvSpPr>
            <a:spLocks noChangeArrowheads="1"/>
          </p:cNvSpPr>
          <p:nvPr/>
        </p:nvSpPr>
        <p:spPr bwMode="auto">
          <a:xfrm>
            <a:off x="5791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3,3</a:t>
            </a:r>
          </a:p>
        </p:txBody>
      </p:sp>
      <p:sp>
        <p:nvSpPr>
          <p:cNvPr id="23638" name="Rectangle 32"/>
          <p:cNvSpPr>
            <a:spLocks noChangeArrowheads="1"/>
          </p:cNvSpPr>
          <p:nvPr/>
        </p:nvSpPr>
        <p:spPr bwMode="auto">
          <a:xfrm>
            <a:off x="4876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M</a:t>
            </a:r>
            <a:r>
              <a:rPr lang="en-US" sz="1600" baseline="-25000" dirty="0" smtClean="0"/>
              <a:t>3,1</a:t>
            </a:r>
            <a:endParaRPr lang="en-US" sz="1600" baseline="-25000" dirty="0"/>
          </a:p>
        </p:txBody>
      </p:sp>
      <p:sp>
        <p:nvSpPr>
          <p:cNvPr id="23639" name="Rectangle 2"/>
          <p:cNvSpPr>
            <a:spLocks noChangeArrowheads="1"/>
          </p:cNvSpPr>
          <p:nvPr/>
        </p:nvSpPr>
        <p:spPr bwMode="auto">
          <a:xfrm>
            <a:off x="7162800" y="2362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N</a:t>
            </a:r>
            <a:r>
              <a:rPr lang="en-US" sz="1600" baseline="-25000" dirty="0" smtClean="0"/>
              <a:t>0,1</a:t>
            </a:r>
            <a:endParaRPr lang="en-US" sz="1600" dirty="0"/>
          </a:p>
        </p:txBody>
      </p:sp>
      <p:sp>
        <p:nvSpPr>
          <p:cNvPr id="23640" name="Rectangle 3"/>
          <p:cNvSpPr>
            <a:spLocks noChangeArrowheads="1"/>
          </p:cNvSpPr>
          <p:nvPr/>
        </p:nvSpPr>
        <p:spPr bwMode="auto">
          <a:xfrm>
            <a:off x="6705600" y="2362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0,0</a:t>
            </a:r>
            <a:endParaRPr lang="en-US" sz="1600"/>
          </a:p>
        </p:txBody>
      </p:sp>
      <p:sp>
        <p:nvSpPr>
          <p:cNvPr id="23641" name="Rectangle 4"/>
          <p:cNvSpPr>
            <a:spLocks noChangeArrowheads="1"/>
          </p:cNvSpPr>
          <p:nvPr/>
        </p:nvSpPr>
        <p:spPr bwMode="auto">
          <a:xfrm>
            <a:off x="6705600" y="2819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N</a:t>
            </a:r>
            <a:r>
              <a:rPr lang="en-US" sz="1600" baseline="-25000" dirty="0" smtClean="0"/>
              <a:t>1,0</a:t>
            </a:r>
            <a:endParaRPr lang="en-US" sz="1600" baseline="-25000" dirty="0"/>
          </a:p>
        </p:txBody>
      </p:sp>
      <p:sp>
        <p:nvSpPr>
          <p:cNvPr id="23642" name="Rectangle 5"/>
          <p:cNvSpPr>
            <a:spLocks noChangeArrowheads="1"/>
          </p:cNvSpPr>
          <p:nvPr/>
        </p:nvSpPr>
        <p:spPr bwMode="auto">
          <a:xfrm>
            <a:off x="6705600" y="3276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3" name="Rectangle 6"/>
          <p:cNvSpPr>
            <a:spLocks noChangeArrowheads="1"/>
          </p:cNvSpPr>
          <p:nvPr/>
        </p:nvSpPr>
        <p:spPr bwMode="auto">
          <a:xfrm>
            <a:off x="67056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4" name="Rectangle 7"/>
          <p:cNvSpPr>
            <a:spLocks noChangeArrowheads="1"/>
          </p:cNvSpPr>
          <p:nvPr/>
        </p:nvSpPr>
        <p:spPr bwMode="auto">
          <a:xfrm>
            <a:off x="7162800" y="2819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5" name="Rectangle 8"/>
          <p:cNvSpPr>
            <a:spLocks noChangeArrowheads="1"/>
          </p:cNvSpPr>
          <p:nvPr/>
        </p:nvSpPr>
        <p:spPr bwMode="auto">
          <a:xfrm>
            <a:off x="7162800" y="3276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6" name="Rectangle 9"/>
          <p:cNvSpPr>
            <a:spLocks noChangeArrowheads="1"/>
          </p:cNvSpPr>
          <p:nvPr/>
        </p:nvSpPr>
        <p:spPr bwMode="auto">
          <a:xfrm>
            <a:off x="71628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7" name="Rectangle 10"/>
          <p:cNvSpPr>
            <a:spLocks noChangeArrowheads="1"/>
          </p:cNvSpPr>
          <p:nvPr/>
        </p:nvSpPr>
        <p:spPr bwMode="auto">
          <a:xfrm>
            <a:off x="7620000" y="2362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N</a:t>
            </a:r>
            <a:r>
              <a:rPr lang="en-US" sz="1600" baseline="-25000" dirty="0" smtClean="0"/>
              <a:t>0,2</a:t>
            </a:r>
            <a:endParaRPr lang="en-US" sz="1600" baseline="-25000" dirty="0"/>
          </a:p>
        </p:txBody>
      </p:sp>
      <p:sp>
        <p:nvSpPr>
          <p:cNvPr id="23648" name="Rectangle 11"/>
          <p:cNvSpPr>
            <a:spLocks noChangeArrowheads="1"/>
          </p:cNvSpPr>
          <p:nvPr/>
        </p:nvSpPr>
        <p:spPr bwMode="auto">
          <a:xfrm>
            <a:off x="7620000" y="2819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9" name="Rectangle 12"/>
          <p:cNvSpPr>
            <a:spLocks noChangeArrowheads="1"/>
          </p:cNvSpPr>
          <p:nvPr/>
        </p:nvSpPr>
        <p:spPr bwMode="auto">
          <a:xfrm>
            <a:off x="8077200" y="2819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0" name="Rectangle 13"/>
          <p:cNvSpPr>
            <a:spLocks noChangeArrowheads="1"/>
          </p:cNvSpPr>
          <p:nvPr/>
        </p:nvSpPr>
        <p:spPr bwMode="auto">
          <a:xfrm>
            <a:off x="8077200" y="3276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1" name="Rectangle 14"/>
          <p:cNvSpPr>
            <a:spLocks noChangeArrowheads="1"/>
          </p:cNvSpPr>
          <p:nvPr/>
        </p:nvSpPr>
        <p:spPr bwMode="auto">
          <a:xfrm>
            <a:off x="8077200" y="2362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N</a:t>
            </a:r>
            <a:r>
              <a:rPr lang="en-US" sz="1600" baseline="-25000" dirty="0" smtClean="0"/>
              <a:t>0,3</a:t>
            </a:r>
            <a:endParaRPr lang="en-US" sz="1600" baseline="-25000" dirty="0"/>
          </a:p>
        </p:txBody>
      </p:sp>
      <p:sp>
        <p:nvSpPr>
          <p:cNvPr id="23652" name="Rectangle 15"/>
          <p:cNvSpPr>
            <a:spLocks noChangeArrowheads="1"/>
          </p:cNvSpPr>
          <p:nvPr/>
        </p:nvSpPr>
        <p:spPr bwMode="auto">
          <a:xfrm>
            <a:off x="7620000" y="3276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3" name="Rectangle 16"/>
          <p:cNvSpPr>
            <a:spLocks noChangeArrowheads="1"/>
          </p:cNvSpPr>
          <p:nvPr/>
        </p:nvSpPr>
        <p:spPr bwMode="auto">
          <a:xfrm>
            <a:off x="76200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4" name="Rectangle 17"/>
          <p:cNvSpPr>
            <a:spLocks noChangeArrowheads="1"/>
          </p:cNvSpPr>
          <p:nvPr/>
        </p:nvSpPr>
        <p:spPr bwMode="auto">
          <a:xfrm>
            <a:off x="80772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5" name="Rectangle 18"/>
          <p:cNvSpPr>
            <a:spLocks noChangeArrowheads="1"/>
          </p:cNvSpPr>
          <p:nvPr/>
        </p:nvSpPr>
        <p:spPr bwMode="auto">
          <a:xfrm>
            <a:off x="7162800" y="2819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1,1</a:t>
            </a:r>
          </a:p>
        </p:txBody>
      </p:sp>
      <p:sp>
        <p:nvSpPr>
          <p:cNvPr id="23656" name="Rectangle 19"/>
          <p:cNvSpPr>
            <a:spLocks noChangeArrowheads="1"/>
          </p:cNvSpPr>
          <p:nvPr/>
        </p:nvSpPr>
        <p:spPr bwMode="auto">
          <a:xfrm>
            <a:off x="6705600" y="3276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N</a:t>
            </a:r>
            <a:r>
              <a:rPr lang="en-US" sz="1600" baseline="-25000" dirty="0" smtClean="0"/>
              <a:t>2,0</a:t>
            </a:r>
            <a:endParaRPr lang="en-US" sz="1600" dirty="0"/>
          </a:p>
        </p:txBody>
      </p:sp>
      <p:sp>
        <p:nvSpPr>
          <p:cNvPr id="23657" name="Rectangle 20"/>
          <p:cNvSpPr>
            <a:spLocks noChangeArrowheads="1"/>
          </p:cNvSpPr>
          <p:nvPr/>
        </p:nvSpPr>
        <p:spPr bwMode="auto">
          <a:xfrm>
            <a:off x="7620000" y="3276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2,2</a:t>
            </a:r>
          </a:p>
        </p:txBody>
      </p:sp>
      <p:sp>
        <p:nvSpPr>
          <p:cNvPr id="23658" name="Rectangle 21"/>
          <p:cNvSpPr>
            <a:spLocks noChangeArrowheads="1"/>
          </p:cNvSpPr>
          <p:nvPr/>
        </p:nvSpPr>
        <p:spPr bwMode="auto">
          <a:xfrm>
            <a:off x="8077200" y="3276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N</a:t>
            </a:r>
            <a:r>
              <a:rPr lang="en-US" sz="1600" baseline="-25000" dirty="0" smtClean="0"/>
              <a:t>2,3</a:t>
            </a:r>
            <a:endParaRPr lang="en-US" sz="1600" baseline="-25000" dirty="0"/>
          </a:p>
        </p:txBody>
      </p:sp>
      <p:sp>
        <p:nvSpPr>
          <p:cNvPr id="23659" name="Rectangle 22"/>
          <p:cNvSpPr>
            <a:spLocks noChangeArrowheads="1"/>
          </p:cNvSpPr>
          <p:nvPr/>
        </p:nvSpPr>
        <p:spPr bwMode="auto">
          <a:xfrm>
            <a:off x="7162800" y="3276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N</a:t>
            </a:r>
            <a:r>
              <a:rPr lang="en-US" sz="1600" baseline="-25000" dirty="0" smtClean="0"/>
              <a:t>2,1</a:t>
            </a:r>
            <a:endParaRPr lang="en-US" sz="1600" baseline="-25000" dirty="0"/>
          </a:p>
        </p:txBody>
      </p:sp>
      <p:sp>
        <p:nvSpPr>
          <p:cNvPr id="23660" name="Rectangle 23"/>
          <p:cNvSpPr>
            <a:spLocks noChangeArrowheads="1"/>
          </p:cNvSpPr>
          <p:nvPr/>
        </p:nvSpPr>
        <p:spPr bwMode="auto">
          <a:xfrm>
            <a:off x="8077200" y="2819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N</a:t>
            </a:r>
            <a:r>
              <a:rPr lang="en-US" sz="1600" baseline="-25000" dirty="0" smtClean="0"/>
              <a:t>1,3</a:t>
            </a:r>
            <a:endParaRPr lang="en-US" sz="1600" baseline="-25000" dirty="0"/>
          </a:p>
        </p:txBody>
      </p:sp>
      <p:sp>
        <p:nvSpPr>
          <p:cNvPr id="23661" name="Rectangle 24"/>
          <p:cNvSpPr>
            <a:spLocks noChangeArrowheads="1"/>
          </p:cNvSpPr>
          <p:nvPr/>
        </p:nvSpPr>
        <p:spPr bwMode="auto">
          <a:xfrm>
            <a:off x="7620000" y="2819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N</a:t>
            </a:r>
            <a:r>
              <a:rPr lang="en-US" sz="1600" baseline="-25000" dirty="0" smtClean="0"/>
              <a:t>1,2</a:t>
            </a:r>
            <a:endParaRPr lang="en-US" sz="1600" baseline="-25000" dirty="0"/>
          </a:p>
        </p:txBody>
      </p:sp>
      <p:sp>
        <p:nvSpPr>
          <p:cNvPr id="23662" name="Rectangle 25"/>
          <p:cNvSpPr>
            <a:spLocks noChangeArrowheads="1"/>
          </p:cNvSpPr>
          <p:nvPr/>
        </p:nvSpPr>
        <p:spPr bwMode="auto">
          <a:xfrm>
            <a:off x="67056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3" name="Rectangle 26"/>
          <p:cNvSpPr>
            <a:spLocks noChangeArrowheads="1"/>
          </p:cNvSpPr>
          <p:nvPr/>
        </p:nvSpPr>
        <p:spPr bwMode="auto">
          <a:xfrm>
            <a:off x="71628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4" name="Rectangle 27"/>
          <p:cNvSpPr>
            <a:spLocks noChangeArrowheads="1"/>
          </p:cNvSpPr>
          <p:nvPr/>
        </p:nvSpPr>
        <p:spPr bwMode="auto">
          <a:xfrm>
            <a:off x="80772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5" name="Rectangle 28"/>
          <p:cNvSpPr>
            <a:spLocks noChangeArrowheads="1"/>
          </p:cNvSpPr>
          <p:nvPr/>
        </p:nvSpPr>
        <p:spPr bwMode="auto">
          <a:xfrm>
            <a:off x="76200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6" name="Rectangle 29"/>
          <p:cNvSpPr>
            <a:spLocks noChangeArrowheads="1"/>
          </p:cNvSpPr>
          <p:nvPr/>
        </p:nvSpPr>
        <p:spPr bwMode="auto">
          <a:xfrm>
            <a:off x="67056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N</a:t>
            </a:r>
            <a:r>
              <a:rPr lang="en-US" sz="1600" baseline="-25000" dirty="0" smtClean="0"/>
              <a:t>3,0</a:t>
            </a:r>
            <a:endParaRPr lang="en-US" sz="1600" dirty="0"/>
          </a:p>
        </p:txBody>
      </p:sp>
      <p:sp>
        <p:nvSpPr>
          <p:cNvPr id="23667" name="Rectangle 30"/>
          <p:cNvSpPr>
            <a:spLocks noChangeArrowheads="1"/>
          </p:cNvSpPr>
          <p:nvPr/>
        </p:nvSpPr>
        <p:spPr bwMode="auto">
          <a:xfrm>
            <a:off x="76200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N</a:t>
            </a:r>
            <a:r>
              <a:rPr lang="en-US" sz="1600" baseline="-25000" dirty="0"/>
              <a:t>2,3</a:t>
            </a:r>
          </a:p>
        </p:txBody>
      </p:sp>
      <p:sp>
        <p:nvSpPr>
          <p:cNvPr id="23668" name="Rectangle 31"/>
          <p:cNvSpPr>
            <a:spLocks noChangeArrowheads="1"/>
          </p:cNvSpPr>
          <p:nvPr/>
        </p:nvSpPr>
        <p:spPr bwMode="auto">
          <a:xfrm>
            <a:off x="80772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3,3</a:t>
            </a:r>
          </a:p>
        </p:txBody>
      </p:sp>
      <p:sp>
        <p:nvSpPr>
          <p:cNvPr id="23669" name="Rectangle 32"/>
          <p:cNvSpPr>
            <a:spLocks noChangeArrowheads="1"/>
          </p:cNvSpPr>
          <p:nvPr/>
        </p:nvSpPr>
        <p:spPr bwMode="auto">
          <a:xfrm>
            <a:off x="71628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N</a:t>
            </a:r>
            <a:r>
              <a:rPr lang="en-US" sz="1600" baseline="-25000" dirty="0" smtClean="0"/>
              <a:t>3,1</a:t>
            </a:r>
            <a:endParaRPr lang="en-US" sz="1600" baseline="-2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15393-53E7-4F09-809A-6D8C8236906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0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1066800"/>
          </a:xfrm>
        </p:spPr>
        <p:txBody>
          <a:bodyPr/>
          <a:lstStyle/>
          <a:p>
            <a:r>
              <a:rPr lang="en-US" smtClean="0"/>
              <a:t>A Simple Matrix Multiplication Kernel</a:t>
            </a:r>
            <a:endParaRPr lang="en-US" sz="320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91600" cy="5486400"/>
          </a:xfrm>
          <a:solidFill>
            <a:schemeClr val="bg1"/>
          </a:solidFill>
        </p:spPr>
        <p:txBody>
          <a:bodyPr/>
          <a:lstStyle/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000" smtClean="0"/>
              <a:t>__global__ void MatrixMulKernel(float* d_M, float* d_N, float* d_P, int Width)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000" smtClean="0"/>
              <a:t>{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 Calculate the row index of the d_P element and d_M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int Row = blockIdx.y*blockDim.y+threadIdx.y;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 Calculate the column idenx of d_P and d_N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int Col = blockIdx.x*blockDim.x+threadIdx.x;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sz="2400" smtClean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if ((Row &lt; Width) &amp;&amp; (Col &lt; Width)) {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float Pvalue = 0;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 each thread computes one element of the block sub-matrix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for (int k = 0; k &lt; Width; ++k)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Pvalue += d_M[Row*Width+k] *      			         d_N[k*Width+Col];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d_P[Row*Width+Col] = Pvalue;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}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 smtClean="0"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66800" y="6375400"/>
            <a:ext cx="4876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de-DE" sz="1200" smtClean="0">
                <a:ea typeface="PMingLiU" pitchFamily="18" charset="-120"/>
              </a:rPr>
              <a:t>© David Kirk/NVIDIA and Wen-mei W. Hwu, ECE408/CS483/ 2007-2016</a:t>
            </a:r>
            <a:endParaRPr lang="en-US" sz="1200" smtClean="0">
              <a:ea typeface="PMingLiU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9C8549-3A9E-4B97-809C-4B1D18C92F4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91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C2244841-9FE7-4D6C-BF01-85984A11B294}" type="slidenum">
              <a:rPr lang="en-US" sz="1400" smtClean="0">
                <a:latin typeface="Times New Roman" pitchFamily="18" charset="0"/>
              </a:rPr>
              <a:pPr eaLnBrk="1" hangingPunct="1"/>
              <a:t>18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35843" name="Oval 41"/>
          <p:cNvSpPr>
            <a:spLocks noChangeArrowheads="1"/>
          </p:cNvSpPr>
          <p:nvPr/>
        </p:nvSpPr>
        <p:spPr bwMode="auto">
          <a:xfrm>
            <a:off x="5486400" y="4267200"/>
            <a:ext cx="26670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5326063" y="1751013"/>
            <a:ext cx="3706812" cy="3963987"/>
          </a:xfrm>
          <a:prstGeom prst="rect">
            <a:avLst/>
          </a:prstGeom>
          <a:solidFill>
            <a:srgbClr val="99CCFF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3300"/>
                </a:solidFill>
                <a:latin typeface="Arial" pitchFamily="34" charset="0"/>
              </a:rPr>
              <a:t>Grid</a:t>
            </a:r>
          </a:p>
        </p:txBody>
      </p:sp>
      <p:sp>
        <p:nvSpPr>
          <p:cNvPr id="35845" name="Text Box 9"/>
          <p:cNvSpPr txBox="1">
            <a:spLocks noChangeArrowheads="1"/>
          </p:cNvSpPr>
          <p:nvPr/>
        </p:nvSpPr>
        <p:spPr bwMode="auto">
          <a:xfrm>
            <a:off x="5386388" y="4519613"/>
            <a:ext cx="3605212" cy="425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3300"/>
                </a:solidFill>
                <a:latin typeface="Arial" pitchFamily="34" charset="0"/>
              </a:rPr>
              <a:t>Global Memory</a:t>
            </a:r>
            <a:endParaRPr lang="en-US" sz="12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46" name="Text Box 12"/>
          <p:cNvSpPr txBox="1">
            <a:spLocks noChangeArrowheads="1"/>
          </p:cNvSpPr>
          <p:nvPr/>
        </p:nvSpPr>
        <p:spPr bwMode="auto">
          <a:xfrm>
            <a:off x="5375275" y="2244725"/>
            <a:ext cx="1771650" cy="2160588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3300"/>
                </a:solidFill>
                <a:latin typeface="Arial" pitchFamily="34" charset="0"/>
              </a:rPr>
              <a:t>Block (0, 0)</a:t>
            </a:r>
          </a:p>
        </p:txBody>
      </p:sp>
      <p:sp>
        <p:nvSpPr>
          <p:cNvPr id="35847" name="Text Box 13"/>
          <p:cNvSpPr txBox="1">
            <a:spLocks noChangeArrowheads="1"/>
          </p:cNvSpPr>
          <p:nvPr/>
        </p:nvSpPr>
        <p:spPr bwMode="auto">
          <a:xfrm>
            <a:off x="5424488" y="2754313"/>
            <a:ext cx="1682750" cy="3492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  <a:latin typeface="Arial" pitchFamily="34" charset="0"/>
              </a:rPr>
              <a:t>Shared Memory</a:t>
            </a:r>
            <a:endParaRPr lang="en-US" sz="10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48" name="Text Box 16"/>
          <p:cNvSpPr txBox="1">
            <a:spLocks noChangeArrowheads="1"/>
          </p:cNvSpPr>
          <p:nvPr/>
        </p:nvSpPr>
        <p:spPr bwMode="auto">
          <a:xfrm>
            <a:off x="5414963" y="3783013"/>
            <a:ext cx="820737" cy="487362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46304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  <a:latin typeface="Arial" pitchFamily="34" charset="0"/>
              </a:rPr>
              <a:t>Thread (0, 0)</a:t>
            </a:r>
            <a:endParaRPr lang="en-US" sz="10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49" name="Text Box 17"/>
          <p:cNvSpPr txBox="1">
            <a:spLocks noChangeArrowheads="1"/>
          </p:cNvSpPr>
          <p:nvPr/>
        </p:nvSpPr>
        <p:spPr bwMode="auto">
          <a:xfrm>
            <a:off x="5414963" y="3257550"/>
            <a:ext cx="622300" cy="298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  <a:latin typeface="Arial" pitchFamily="34" charset="0"/>
              </a:rPr>
              <a:t>Registers</a:t>
            </a:r>
            <a:endParaRPr lang="en-US" sz="10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50" name="Line 18"/>
          <p:cNvSpPr>
            <a:spLocks noChangeShapeType="1"/>
          </p:cNvSpPr>
          <p:nvPr/>
        </p:nvSpPr>
        <p:spPr bwMode="auto">
          <a:xfrm flipV="1">
            <a:off x="6134100" y="3105150"/>
            <a:ext cx="3175" cy="668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Line 19"/>
          <p:cNvSpPr>
            <a:spLocks noChangeShapeType="1"/>
          </p:cNvSpPr>
          <p:nvPr/>
        </p:nvSpPr>
        <p:spPr bwMode="auto">
          <a:xfrm flipV="1">
            <a:off x="5726113" y="3551238"/>
            <a:ext cx="0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Line 21"/>
          <p:cNvSpPr>
            <a:spLocks noChangeShapeType="1"/>
          </p:cNvSpPr>
          <p:nvPr/>
        </p:nvSpPr>
        <p:spPr bwMode="auto">
          <a:xfrm>
            <a:off x="6013450" y="4275138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3" name="Text Box 26"/>
          <p:cNvSpPr txBox="1">
            <a:spLocks noChangeArrowheads="1"/>
          </p:cNvSpPr>
          <p:nvPr/>
        </p:nvSpPr>
        <p:spPr bwMode="auto">
          <a:xfrm>
            <a:off x="6286500" y="3783013"/>
            <a:ext cx="820738" cy="487362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46304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  <a:latin typeface="Arial" pitchFamily="34" charset="0"/>
              </a:rPr>
              <a:t>Thread (1, 0)</a:t>
            </a:r>
            <a:endParaRPr lang="en-US" sz="10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54" name="Text Box 27"/>
          <p:cNvSpPr txBox="1">
            <a:spLocks noChangeArrowheads="1"/>
          </p:cNvSpPr>
          <p:nvPr/>
        </p:nvSpPr>
        <p:spPr bwMode="auto">
          <a:xfrm>
            <a:off x="6286500" y="3257550"/>
            <a:ext cx="620713" cy="298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  <a:latin typeface="Arial" pitchFamily="34" charset="0"/>
              </a:rPr>
              <a:t>Registers</a:t>
            </a:r>
            <a:endParaRPr lang="en-US" sz="10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55" name="Line 28"/>
          <p:cNvSpPr>
            <a:spLocks noChangeShapeType="1"/>
          </p:cNvSpPr>
          <p:nvPr/>
        </p:nvSpPr>
        <p:spPr bwMode="auto">
          <a:xfrm flipV="1">
            <a:off x="7004050" y="3105150"/>
            <a:ext cx="3175" cy="668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Line 29"/>
          <p:cNvSpPr>
            <a:spLocks noChangeShapeType="1"/>
          </p:cNvSpPr>
          <p:nvPr/>
        </p:nvSpPr>
        <p:spPr bwMode="auto">
          <a:xfrm flipV="1">
            <a:off x="6597650" y="3551238"/>
            <a:ext cx="0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Line 31"/>
          <p:cNvSpPr>
            <a:spLocks noChangeShapeType="1"/>
          </p:cNvSpPr>
          <p:nvPr/>
        </p:nvSpPr>
        <p:spPr bwMode="auto">
          <a:xfrm>
            <a:off x="6884988" y="4275138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8" name="Text Box 35"/>
          <p:cNvSpPr txBox="1">
            <a:spLocks noChangeArrowheads="1"/>
          </p:cNvSpPr>
          <p:nvPr/>
        </p:nvSpPr>
        <p:spPr bwMode="auto">
          <a:xfrm>
            <a:off x="7212013" y="2244725"/>
            <a:ext cx="1771650" cy="2160588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3300"/>
                </a:solidFill>
                <a:latin typeface="Arial" pitchFamily="34" charset="0"/>
              </a:rPr>
              <a:t>Block (1, 0)</a:t>
            </a:r>
            <a:endParaRPr lang="en-US" sz="18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59" name="Text Box 36"/>
          <p:cNvSpPr txBox="1">
            <a:spLocks noChangeArrowheads="1"/>
          </p:cNvSpPr>
          <p:nvPr/>
        </p:nvSpPr>
        <p:spPr bwMode="auto">
          <a:xfrm>
            <a:off x="7259638" y="2754313"/>
            <a:ext cx="1684337" cy="3492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  <a:latin typeface="Arial" pitchFamily="34" charset="0"/>
              </a:rPr>
              <a:t>Shared Memory</a:t>
            </a:r>
            <a:endParaRPr lang="en-US" sz="10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60" name="Text Box 39"/>
          <p:cNvSpPr txBox="1">
            <a:spLocks noChangeArrowheads="1"/>
          </p:cNvSpPr>
          <p:nvPr/>
        </p:nvSpPr>
        <p:spPr bwMode="auto">
          <a:xfrm>
            <a:off x="7251700" y="3783013"/>
            <a:ext cx="820738" cy="487362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46304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  <a:latin typeface="Arial" pitchFamily="34" charset="0"/>
              </a:rPr>
              <a:t>Thread (0, 0)</a:t>
            </a:r>
            <a:endParaRPr lang="en-US" sz="10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61" name="Text Box 40"/>
          <p:cNvSpPr txBox="1">
            <a:spLocks noChangeArrowheads="1"/>
          </p:cNvSpPr>
          <p:nvPr/>
        </p:nvSpPr>
        <p:spPr bwMode="auto">
          <a:xfrm>
            <a:off x="7251700" y="3257550"/>
            <a:ext cx="620713" cy="298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  <a:latin typeface="Arial" pitchFamily="34" charset="0"/>
              </a:rPr>
              <a:t>Registers</a:t>
            </a:r>
            <a:endParaRPr lang="en-US" sz="10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62" name="Line 41"/>
          <p:cNvSpPr>
            <a:spLocks noChangeShapeType="1"/>
          </p:cNvSpPr>
          <p:nvPr/>
        </p:nvSpPr>
        <p:spPr bwMode="auto">
          <a:xfrm flipV="1">
            <a:off x="7969250" y="3105150"/>
            <a:ext cx="3175" cy="668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3" name="Line 42"/>
          <p:cNvSpPr>
            <a:spLocks noChangeShapeType="1"/>
          </p:cNvSpPr>
          <p:nvPr/>
        </p:nvSpPr>
        <p:spPr bwMode="auto">
          <a:xfrm flipV="1">
            <a:off x="7562850" y="3551238"/>
            <a:ext cx="0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4" name="Line 44"/>
          <p:cNvSpPr>
            <a:spLocks noChangeShapeType="1"/>
          </p:cNvSpPr>
          <p:nvPr/>
        </p:nvSpPr>
        <p:spPr bwMode="auto">
          <a:xfrm>
            <a:off x="7850188" y="4275138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5" name="Text Box 49"/>
          <p:cNvSpPr txBox="1">
            <a:spLocks noChangeArrowheads="1"/>
          </p:cNvSpPr>
          <p:nvPr/>
        </p:nvSpPr>
        <p:spPr bwMode="auto">
          <a:xfrm>
            <a:off x="8123238" y="3783013"/>
            <a:ext cx="820737" cy="487362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46304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  <a:latin typeface="Arial" pitchFamily="34" charset="0"/>
              </a:rPr>
              <a:t>Thread (1, 0)</a:t>
            </a:r>
            <a:endParaRPr lang="en-US" sz="10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66" name="Text Box 50"/>
          <p:cNvSpPr txBox="1">
            <a:spLocks noChangeArrowheads="1"/>
          </p:cNvSpPr>
          <p:nvPr/>
        </p:nvSpPr>
        <p:spPr bwMode="auto">
          <a:xfrm>
            <a:off x="8123238" y="3257550"/>
            <a:ext cx="620712" cy="298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  <a:latin typeface="Arial" pitchFamily="34" charset="0"/>
              </a:rPr>
              <a:t>Registers</a:t>
            </a:r>
            <a:endParaRPr lang="en-US" sz="10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67" name="Line 51"/>
          <p:cNvSpPr>
            <a:spLocks noChangeShapeType="1"/>
          </p:cNvSpPr>
          <p:nvPr/>
        </p:nvSpPr>
        <p:spPr bwMode="auto">
          <a:xfrm flipV="1">
            <a:off x="8840788" y="3105150"/>
            <a:ext cx="3175" cy="668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8" name="Line 52"/>
          <p:cNvSpPr>
            <a:spLocks noChangeShapeType="1"/>
          </p:cNvSpPr>
          <p:nvPr/>
        </p:nvSpPr>
        <p:spPr bwMode="auto">
          <a:xfrm flipV="1">
            <a:off x="8432800" y="3551238"/>
            <a:ext cx="0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9" name="Line 54"/>
          <p:cNvSpPr>
            <a:spLocks noChangeShapeType="1"/>
          </p:cNvSpPr>
          <p:nvPr/>
        </p:nvSpPr>
        <p:spPr bwMode="auto">
          <a:xfrm>
            <a:off x="8721725" y="4275138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0" name="Text Box 58"/>
          <p:cNvSpPr txBox="1">
            <a:spLocks noChangeArrowheads="1"/>
          </p:cNvSpPr>
          <p:nvPr/>
        </p:nvSpPr>
        <p:spPr bwMode="auto">
          <a:xfrm>
            <a:off x="4495800" y="4514850"/>
            <a:ext cx="563563" cy="819150"/>
          </a:xfrm>
          <a:prstGeom prst="rect">
            <a:avLst/>
          </a:prstGeom>
          <a:solidFill>
            <a:srgbClr val="99CCFF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3300"/>
                </a:solidFill>
                <a:latin typeface="Arial" pitchFamily="34" charset="0"/>
              </a:rPr>
              <a:t>Host</a:t>
            </a:r>
          </a:p>
        </p:txBody>
      </p:sp>
      <p:sp>
        <p:nvSpPr>
          <p:cNvPr id="35871" name="Line 60"/>
          <p:cNvSpPr>
            <a:spLocks noChangeShapeType="1"/>
          </p:cNvSpPr>
          <p:nvPr/>
        </p:nvSpPr>
        <p:spPr bwMode="auto">
          <a:xfrm flipV="1">
            <a:off x="5059363" y="4727575"/>
            <a:ext cx="3159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2" name="Text Box 9"/>
          <p:cNvSpPr txBox="1">
            <a:spLocks noChangeArrowheads="1"/>
          </p:cNvSpPr>
          <p:nvPr/>
        </p:nvSpPr>
        <p:spPr bwMode="auto">
          <a:xfrm>
            <a:off x="5386388" y="5029200"/>
            <a:ext cx="3605212" cy="425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3300"/>
                </a:solidFill>
                <a:latin typeface="Arial" pitchFamily="34" charset="0"/>
              </a:rPr>
              <a:t>Constant Memory</a:t>
            </a:r>
            <a:endParaRPr lang="en-US" sz="12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73" name="Line 60"/>
          <p:cNvSpPr>
            <a:spLocks noChangeShapeType="1"/>
          </p:cNvSpPr>
          <p:nvPr/>
        </p:nvSpPr>
        <p:spPr bwMode="auto">
          <a:xfrm flipV="1">
            <a:off x="5059363" y="5181600"/>
            <a:ext cx="3159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9629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How about performance on a device with 150 GB/s memory bandwidth?</a:t>
            </a:r>
          </a:p>
        </p:txBody>
      </p:sp>
      <p:sp>
        <p:nvSpPr>
          <p:cNvPr id="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4451350" cy="4572000"/>
          </a:xfrm>
        </p:spPr>
        <p:txBody>
          <a:bodyPr/>
          <a:lstStyle/>
          <a:p>
            <a:pPr marL="228600" indent="-228600" eaLnBrk="1" hangingPunct="1">
              <a:lnSpc>
                <a:spcPct val="90000"/>
              </a:lnSpc>
            </a:pPr>
            <a:r>
              <a:rPr lang="en-US" sz="2000" dirty="0" smtClean="0"/>
              <a:t>All threads access global memory for their input matrix elements</a:t>
            </a:r>
          </a:p>
          <a:p>
            <a:pPr marL="974725" lvl="1" indent="-403225" eaLnBrk="1" hangingPunct="1">
              <a:lnSpc>
                <a:spcPct val="90000"/>
              </a:lnSpc>
            </a:pPr>
            <a:r>
              <a:rPr lang="en-US" sz="1800" dirty="0" smtClean="0"/>
              <a:t>Two memory accesses (8 bytes) per floating point multiply-add</a:t>
            </a:r>
          </a:p>
          <a:p>
            <a:pPr marL="974725" lvl="1" indent="-403225" eaLnBrk="1" hangingPunct="1">
              <a:lnSpc>
                <a:spcPct val="90000"/>
              </a:lnSpc>
            </a:pPr>
            <a:r>
              <a:rPr lang="en-US" sz="1800" dirty="0" smtClean="0"/>
              <a:t>4B/s of memory bandwidth/FLOPS</a:t>
            </a:r>
          </a:p>
          <a:p>
            <a:pPr marL="974725" lvl="1" indent="-403225" eaLnBrk="1" hangingPunct="1">
              <a:lnSpc>
                <a:spcPct val="90000"/>
              </a:lnSpc>
            </a:pPr>
            <a:r>
              <a:rPr lang="en-US" sz="1800" dirty="0" smtClean="0"/>
              <a:t>150 GB/s limits the code at 37.5 GFLOPS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sz="2000" dirty="0" smtClean="0"/>
              <a:t>The actual code runs at about 25 GFLOPS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sz="2000" dirty="0" smtClean="0"/>
              <a:t>Need to drastically cut down memory accesses to get closer to the peak of more than 1,000 GFLOPS</a:t>
            </a:r>
          </a:p>
        </p:txBody>
      </p:sp>
      <p:sp>
        <p:nvSpPr>
          <p:cNvPr id="35876" name="Line 42"/>
          <p:cNvSpPr>
            <a:spLocks noChangeShapeType="1"/>
          </p:cNvSpPr>
          <p:nvPr/>
        </p:nvSpPr>
        <p:spPr bwMode="auto">
          <a:xfrm>
            <a:off x="3733800" y="2057400"/>
            <a:ext cx="2209800" cy="2362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4191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Hwu, ECE408/CS483/ 2007-2016</a:t>
            </a:r>
          </a:p>
        </p:txBody>
      </p:sp>
    </p:spTree>
    <p:extLst>
      <p:ext uri="{BB962C8B-B14F-4D97-AF65-F5344CB8AC3E}">
        <p14:creationId xmlns:p14="http://schemas.microsoft.com/office/powerpoint/2010/main" val="27892152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E12572AD-A0BD-4D21-8B8A-5BC58A62007D}" type="slidenum">
              <a:rPr lang="en-US" sz="1400" smtClean="0">
                <a:latin typeface="Times New Roman" pitchFamily="18" charset="0"/>
              </a:rPr>
              <a:pPr eaLnBrk="1" hangingPunct="1"/>
              <a:t>19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Matrix-Matrix Multiplication using </a:t>
            </a:r>
            <a:br>
              <a:rPr lang="en-US" dirty="0" smtClean="0"/>
            </a:br>
            <a:r>
              <a:rPr lang="en-US" dirty="0" smtClean="0"/>
              <a:t>Shared Memory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17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553200"/>
            <a:ext cx="5105400" cy="30797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Hwu, ECE408/CS483/ 2007-2016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35A92C18-71D3-4A4D-92BD-5421FCA77A81}" type="slidenum">
              <a:rPr lang="en-US" sz="1400" smtClean="0">
                <a:latin typeface="Times New Roman" pitchFamily="18" charset="0"/>
              </a:rPr>
              <a:pPr eaLnBrk="1" hangingPunct="1"/>
              <a:t>2</a:t>
            </a:fld>
            <a:endParaRPr lang="en-US" sz="1400" dirty="0" smtClean="0">
              <a:latin typeface="Times New Roman" pitchFamily="18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1066800"/>
          </a:xfrm>
        </p:spPr>
        <p:txBody>
          <a:bodyPr/>
          <a:lstStyle/>
          <a:p>
            <a:pPr eaLnBrk="1" hangingPunct="1"/>
            <a:r>
              <a:rPr lang="en-US" sz="3600" smtClean="0"/>
              <a:t>Programmer View of  CUDA Memories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4267200" cy="2741613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Each thread can:</a:t>
            </a:r>
          </a:p>
          <a:p>
            <a:pPr marL="974725" lvl="1" indent="-403225" eaLnBrk="1" hangingPunct="1"/>
            <a:r>
              <a:rPr lang="en-US" sz="2100" smtClean="0"/>
              <a:t>Read/write per-thread </a:t>
            </a:r>
            <a:r>
              <a:rPr lang="en-US" sz="2100" b="1" smtClean="0">
                <a:solidFill>
                  <a:schemeClr val="accent2"/>
                </a:solidFill>
              </a:rPr>
              <a:t>registers (~1 cycle)</a:t>
            </a:r>
          </a:p>
          <a:p>
            <a:pPr marL="974725" lvl="1" indent="-403225" eaLnBrk="1" hangingPunct="1"/>
            <a:r>
              <a:rPr lang="en-US" sz="2100" smtClean="0"/>
              <a:t>Read/write per-block </a:t>
            </a:r>
            <a:r>
              <a:rPr lang="en-US" sz="2100" b="1" smtClean="0">
                <a:solidFill>
                  <a:schemeClr val="accent2"/>
                </a:solidFill>
              </a:rPr>
              <a:t>shared memory (~5 cycles)</a:t>
            </a:r>
          </a:p>
          <a:p>
            <a:pPr marL="974725" lvl="1" indent="-403225" eaLnBrk="1" hangingPunct="1"/>
            <a:r>
              <a:rPr lang="en-US" sz="2100" smtClean="0"/>
              <a:t>Read/write per-grid </a:t>
            </a:r>
            <a:r>
              <a:rPr lang="en-US" sz="2100" b="1" smtClean="0">
                <a:solidFill>
                  <a:schemeClr val="accent2"/>
                </a:solidFill>
              </a:rPr>
              <a:t>global memory (~500 cycles)</a:t>
            </a:r>
          </a:p>
          <a:p>
            <a:pPr marL="974725" lvl="1" indent="-403225" eaLnBrk="1" hangingPunct="1"/>
            <a:r>
              <a:rPr lang="en-US" sz="2100" smtClean="0"/>
              <a:t>Read/only per-grid</a:t>
            </a:r>
            <a:r>
              <a:rPr lang="en-US" sz="2100" smtClean="0">
                <a:solidFill>
                  <a:schemeClr val="accent2"/>
                </a:solidFill>
              </a:rPr>
              <a:t> </a:t>
            </a:r>
            <a:r>
              <a:rPr lang="en-US" sz="2100" b="1" smtClean="0">
                <a:solidFill>
                  <a:schemeClr val="accent2"/>
                </a:solidFill>
              </a:rPr>
              <a:t>constant memory (~5 cycles with caching)</a:t>
            </a:r>
          </a:p>
        </p:txBody>
      </p:sp>
      <p:grpSp>
        <p:nvGrpSpPr>
          <p:cNvPr id="4101" name="Group 86"/>
          <p:cNvGrpSpPr>
            <a:grpSpLocks/>
          </p:cNvGrpSpPr>
          <p:nvPr/>
        </p:nvGrpSpPr>
        <p:grpSpPr bwMode="auto">
          <a:xfrm>
            <a:off x="4572000" y="1751013"/>
            <a:ext cx="4537075" cy="3963987"/>
            <a:chOff x="2880" y="1103"/>
            <a:chExt cx="2858" cy="2497"/>
          </a:xfrm>
        </p:grpSpPr>
        <p:sp>
          <p:nvSpPr>
            <p:cNvPr id="4103" name="Text Box 6"/>
            <p:cNvSpPr txBox="1">
              <a:spLocks noChangeArrowheads="1"/>
            </p:cNvSpPr>
            <p:nvPr/>
          </p:nvSpPr>
          <p:spPr bwMode="auto">
            <a:xfrm>
              <a:off x="3403" y="1103"/>
              <a:ext cx="2335" cy="249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  <a:latin typeface="Arial" pitchFamily="34" charset="0"/>
                </a:rPr>
                <a:t>Grid</a:t>
              </a:r>
            </a:p>
          </p:txBody>
        </p:sp>
        <p:sp>
          <p:nvSpPr>
            <p:cNvPr id="4104" name="Text Box 9"/>
            <p:cNvSpPr txBox="1">
              <a:spLocks noChangeArrowheads="1"/>
            </p:cNvSpPr>
            <p:nvPr/>
          </p:nvSpPr>
          <p:spPr bwMode="auto">
            <a:xfrm>
              <a:off x="3441" y="2847"/>
              <a:ext cx="2271" cy="26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  <a:latin typeface="Arial" pitchFamily="34" charset="0"/>
                </a:rPr>
                <a:t>Global Memory</a:t>
              </a:r>
              <a:endParaRPr lang="en-US" sz="12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05" name="Text Box 12"/>
            <p:cNvSpPr txBox="1">
              <a:spLocks noChangeArrowheads="1"/>
            </p:cNvSpPr>
            <p:nvPr/>
          </p:nvSpPr>
          <p:spPr bwMode="auto">
            <a:xfrm>
              <a:off x="3434" y="1414"/>
              <a:ext cx="1116" cy="136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  <a:latin typeface="Arial" pitchFamily="34" charset="0"/>
                </a:rPr>
                <a:t>Block (0, 0)</a:t>
              </a:r>
            </a:p>
          </p:txBody>
        </p:sp>
        <p:sp>
          <p:nvSpPr>
            <p:cNvPr id="4106" name="Text Box 13"/>
            <p:cNvSpPr txBox="1">
              <a:spLocks noChangeArrowheads="1"/>
            </p:cNvSpPr>
            <p:nvPr/>
          </p:nvSpPr>
          <p:spPr bwMode="auto">
            <a:xfrm>
              <a:off x="3465" y="1735"/>
              <a:ext cx="1060" cy="22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pitchFamily="34" charset="0"/>
                </a:rPr>
                <a:t>Shared Memory</a:t>
              </a:r>
              <a:endParaRPr lang="en-US" sz="10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07" name="Text Box 16"/>
            <p:cNvSpPr txBox="1">
              <a:spLocks noChangeArrowheads="1"/>
            </p:cNvSpPr>
            <p:nvPr/>
          </p:nvSpPr>
          <p:spPr bwMode="auto">
            <a:xfrm>
              <a:off x="3459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pitchFamily="34" charset="0"/>
                </a:rPr>
                <a:t>Thread (0, 0)</a:t>
              </a:r>
              <a:endParaRPr lang="en-US" sz="10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08" name="Text Box 17"/>
            <p:cNvSpPr txBox="1">
              <a:spLocks noChangeArrowheads="1"/>
            </p:cNvSpPr>
            <p:nvPr/>
          </p:nvSpPr>
          <p:spPr bwMode="auto">
            <a:xfrm>
              <a:off x="3459" y="2052"/>
              <a:ext cx="392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pitchFamily="34" charset="0"/>
                </a:rPr>
                <a:t>Registers</a:t>
              </a:r>
              <a:endParaRPr lang="en-US" sz="10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09" name="Line 18"/>
            <p:cNvSpPr>
              <a:spLocks noChangeShapeType="1"/>
            </p:cNvSpPr>
            <p:nvPr/>
          </p:nvSpPr>
          <p:spPr bwMode="auto">
            <a:xfrm flipV="1">
              <a:off x="3912" y="1956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" name="Line 19"/>
            <p:cNvSpPr>
              <a:spLocks noChangeShapeType="1"/>
            </p:cNvSpPr>
            <p:nvPr/>
          </p:nvSpPr>
          <p:spPr bwMode="auto">
            <a:xfrm flipV="1">
              <a:off x="3655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1" name="Line 21"/>
            <p:cNvSpPr>
              <a:spLocks noChangeShapeType="1"/>
            </p:cNvSpPr>
            <p:nvPr/>
          </p:nvSpPr>
          <p:spPr bwMode="auto">
            <a:xfrm>
              <a:off x="3836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2" name="Text Box 26"/>
            <p:cNvSpPr txBox="1">
              <a:spLocks noChangeArrowheads="1"/>
            </p:cNvSpPr>
            <p:nvPr/>
          </p:nvSpPr>
          <p:spPr bwMode="auto">
            <a:xfrm>
              <a:off x="4008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pitchFamily="34" charset="0"/>
                </a:rPr>
                <a:t>Thread (1, 0)</a:t>
              </a:r>
              <a:endParaRPr lang="en-US" sz="10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13" name="Text Box 27"/>
            <p:cNvSpPr txBox="1">
              <a:spLocks noChangeArrowheads="1"/>
            </p:cNvSpPr>
            <p:nvPr/>
          </p:nvSpPr>
          <p:spPr bwMode="auto">
            <a:xfrm>
              <a:off x="4008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pitchFamily="34" charset="0"/>
                </a:rPr>
                <a:t>Registers</a:t>
              </a:r>
              <a:endParaRPr lang="en-US" sz="10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14" name="Line 28"/>
            <p:cNvSpPr>
              <a:spLocks noChangeShapeType="1"/>
            </p:cNvSpPr>
            <p:nvPr/>
          </p:nvSpPr>
          <p:spPr bwMode="auto">
            <a:xfrm flipV="1">
              <a:off x="4460" y="1956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Line 29"/>
            <p:cNvSpPr>
              <a:spLocks noChangeShapeType="1"/>
            </p:cNvSpPr>
            <p:nvPr/>
          </p:nvSpPr>
          <p:spPr bwMode="auto">
            <a:xfrm flipV="1">
              <a:off x="4204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6" name="Line 31"/>
            <p:cNvSpPr>
              <a:spLocks noChangeShapeType="1"/>
            </p:cNvSpPr>
            <p:nvPr/>
          </p:nvSpPr>
          <p:spPr bwMode="auto">
            <a:xfrm>
              <a:off x="4385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Text Box 35"/>
            <p:cNvSpPr txBox="1">
              <a:spLocks noChangeArrowheads="1"/>
            </p:cNvSpPr>
            <p:nvPr/>
          </p:nvSpPr>
          <p:spPr bwMode="auto">
            <a:xfrm>
              <a:off x="4591" y="1414"/>
              <a:ext cx="1116" cy="136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  <a:latin typeface="Arial" pitchFamily="34" charset="0"/>
                </a:rPr>
                <a:t>Block (1, 0)</a:t>
              </a:r>
              <a:endParaRPr lang="en-US" sz="18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18" name="Text Box 36"/>
            <p:cNvSpPr txBox="1">
              <a:spLocks noChangeArrowheads="1"/>
            </p:cNvSpPr>
            <p:nvPr/>
          </p:nvSpPr>
          <p:spPr bwMode="auto">
            <a:xfrm>
              <a:off x="4621" y="1735"/>
              <a:ext cx="1061" cy="22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pitchFamily="34" charset="0"/>
                </a:rPr>
                <a:t>Shared Memory</a:t>
              </a:r>
              <a:endParaRPr lang="en-US" sz="10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19" name="Text Box 39"/>
            <p:cNvSpPr txBox="1">
              <a:spLocks noChangeArrowheads="1"/>
            </p:cNvSpPr>
            <p:nvPr/>
          </p:nvSpPr>
          <p:spPr bwMode="auto">
            <a:xfrm>
              <a:off x="4616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pitchFamily="34" charset="0"/>
                </a:rPr>
                <a:t>Thread (0, 0)</a:t>
              </a:r>
              <a:endParaRPr lang="en-US" sz="10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20" name="Text Box 40"/>
            <p:cNvSpPr txBox="1">
              <a:spLocks noChangeArrowheads="1"/>
            </p:cNvSpPr>
            <p:nvPr/>
          </p:nvSpPr>
          <p:spPr bwMode="auto">
            <a:xfrm>
              <a:off x="4616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pitchFamily="34" charset="0"/>
                </a:rPr>
                <a:t>Registers</a:t>
              </a:r>
              <a:endParaRPr lang="en-US" sz="10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21" name="Line 41"/>
            <p:cNvSpPr>
              <a:spLocks noChangeShapeType="1"/>
            </p:cNvSpPr>
            <p:nvPr/>
          </p:nvSpPr>
          <p:spPr bwMode="auto">
            <a:xfrm flipV="1">
              <a:off x="5068" y="1956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2" name="Line 42"/>
            <p:cNvSpPr>
              <a:spLocks noChangeShapeType="1"/>
            </p:cNvSpPr>
            <p:nvPr/>
          </p:nvSpPr>
          <p:spPr bwMode="auto">
            <a:xfrm flipV="1">
              <a:off x="4812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3" name="Line 44"/>
            <p:cNvSpPr>
              <a:spLocks noChangeShapeType="1"/>
            </p:cNvSpPr>
            <p:nvPr/>
          </p:nvSpPr>
          <p:spPr bwMode="auto">
            <a:xfrm>
              <a:off x="4993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4" name="Text Box 49"/>
            <p:cNvSpPr txBox="1">
              <a:spLocks noChangeArrowheads="1"/>
            </p:cNvSpPr>
            <p:nvPr/>
          </p:nvSpPr>
          <p:spPr bwMode="auto">
            <a:xfrm>
              <a:off x="5165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pitchFamily="34" charset="0"/>
                </a:rPr>
                <a:t>Thread (1, 0)</a:t>
              </a:r>
              <a:endParaRPr lang="en-US" sz="10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25" name="Text Box 50"/>
            <p:cNvSpPr txBox="1">
              <a:spLocks noChangeArrowheads="1"/>
            </p:cNvSpPr>
            <p:nvPr/>
          </p:nvSpPr>
          <p:spPr bwMode="auto">
            <a:xfrm>
              <a:off x="5165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pitchFamily="34" charset="0"/>
                </a:rPr>
                <a:t>Registers</a:t>
              </a:r>
              <a:endParaRPr lang="en-US" sz="10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26" name="Line 51"/>
            <p:cNvSpPr>
              <a:spLocks noChangeShapeType="1"/>
            </p:cNvSpPr>
            <p:nvPr/>
          </p:nvSpPr>
          <p:spPr bwMode="auto">
            <a:xfrm flipV="1">
              <a:off x="5617" y="1956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7" name="Line 52"/>
            <p:cNvSpPr>
              <a:spLocks noChangeShapeType="1"/>
            </p:cNvSpPr>
            <p:nvPr/>
          </p:nvSpPr>
          <p:spPr bwMode="auto">
            <a:xfrm flipV="1">
              <a:off x="5360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8" name="Line 54"/>
            <p:cNvSpPr>
              <a:spLocks noChangeShapeType="1"/>
            </p:cNvSpPr>
            <p:nvPr/>
          </p:nvSpPr>
          <p:spPr bwMode="auto">
            <a:xfrm>
              <a:off x="5542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9" name="Text Box 58"/>
            <p:cNvSpPr txBox="1">
              <a:spLocks noChangeArrowheads="1"/>
            </p:cNvSpPr>
            <p:nvPr/>
          </p:nvSpPr>
          <p:spPr bwMode="auto">
            <a:xfrm>
              <a:off x="2880" y="2844"/>
              <a:ext cx="355" cy="51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  <a:latin typeface="Arial" pitchFamily="34" charset="0"/>
                </a:rPr>
                <a:t>Host</a:t>
              </a:r>
            </a:p>
          </p:txBody>
        </p:sp>
        <p:sp>
          <p:nvSpPr>
            <p:cNvPr id="4130" name="Line 60"/>
            <p:cNvSpPr>
              <a:spLocks noChangeShapeType="1"/>
            </p:cNvSpPr>
            <p:nvPr/>
          </p:nvSpPr>
          <p:spPr bwMode="auto">
            <a:xfrm flipV="1">
              <a:off x="3235" y="2978"/>
              <a:ext cx="1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1" name="Text Box 9"/>
            <p:cNvSpPr txBox="1">
              <a:spLocks noChangeArrowheads="1"/>
            </p:cNvSpPr>
            <p:nvPr/>
          </p:nvSpPr>
          <p:spPr bwMode="auto">
            <a:xfrm>
              <a:off x="3441" y="3168"/>
              <a:ext cx="2271" cy="26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  <a:latin typeface="Arial" pitchFamily="34" charset="0"/>
                </a:rPr>
                <a:t>Constant Memory</a:t>
              </a:r>
              <a:endParaRPr lang="en-US" sz="12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32" name="Line 60"/>
            <p:cNvSpPr>
              <a:spLocks noChangeShapeType="1"/>
            </p:cNvSpPr>
            <p:nvPr/>
          </p:nvSpPr>
          <p:spPr bwMode="auto">
            <a:xfrm flipV="1">
              <a:off x="3235" y="3264"/>
              <a:ext cx="1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477000"/>
            <a:ext cx="5345113" cy="30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Hwu, ECE408/CS483/ 2007-2016</a:t>
            </a:r>
            <a:endParaRPr 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62FFAA5E-0514-4B97-9256-A96821479202}" type="slidenum">
              <a:rPr lang="en-US" sz="1400" smtClean="0">
                <a:latin typeface="Times New Roman" pitchFamily="18" charset="0"/>
              </a:rPr>
              <a:pPr eaLnBrk="1" hangingPunct="1"/>
              <a:t>20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A Common Programming Strategy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143000"/>
            <a:ext cx="8724900" cy="4572000"/>
          </a:xfrm>
        </p:spPr>
        <p:txBody>
          <a:bodyPr/>
          <a:lstStyle/>
          <a:p>
            <a:pPr marL="457200" indent="-457200" eaLnBrk="1" hangingPunct="1"/>
            <a:r>
              <a:rPr lang="en-US" dirty="0" smtClean="0"/>
              <a:t>Global memory resides in device memory (DRAM) </a:t>
            </a:r>
          </a:p>
          <a:p>
            <a:pPr marL="457200" indent="-457200" eaLnBrk="1" hangingPunct="1"/>
            <a:r>
              <a:rPr lang="en-US" dirty="0"/>
              <a:t>A</a:t>
            </a:r>
            <a:r>
              <a:rPr lang="en-US" dirty="0" smtClean="0"/>
              <a:t> profitable way of performing computation on the device is to </a:t>
            </a:r>
            <a:r>
              <a:rPr lang="en-US" dirty="0" smtClean="0">
                <a:solidFill>
                  <a:schemeClr val="accent2"/>
                </a:solidFill>
              </a:rPr>
              <a:t>tile the input data</a:t>
            </a:r>
            <a:r>
              <a:rPr lang="en-US" dirty="0" smtClean="0"/>
              <a:t> to take advantage of fast shared memory:</a:t>
            </a:r>
          </a:p>
          <a:p>
            <a:pPr marL="974725" lvl="1" indent="-403225" eaLnBrk="1" hangingPunct="1"/>
            <a:r>
              <a:rPr lang="en-US" dirty="0" smtClean="0">
                <a:solidFill>
                  <a:schemeClr val="accent2"/>
                </a:solidFill>
              </a:rPr>
              <a:t>Partition </a:t>
            </a:r>
            <a:r>
              <a:rPr lang="en-US" dirty="0" smtClean="0"/>
              <a:t>data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into</a:t>
            </a:r>
            <a:r>
              <a:rPr lang="en-US" dirty="0" smtClean="0">
                <a:solidFill>
                  <a:schemeClr val="accent2"/>
                </a:solidFill>
              </a:rPr>
              <a:t> subsets</a:t>
            </a:r>
            <a:r>
              <a:rPr lang="en-US" dirty="0" smtClean="0"/>
              <a:t> (tiles) that fit into shared memory</a:t>
            </a:r>
          </a:p>
          <a:p>
            <a:pPr marL="974725" lvl="1" indent="-403225" eaLnBrk="1" hangingPunct="1"/>
            <a:r>
              <a:rPr lang="en-US" dirty="0" smtClean="0"/>
              <a:t>Handle </a:t>
            </a:r>
            <a:r>
              <a:rPr lang="en-US" dirty="0" smtClean="0">
                <a:solidFill>
                  <a:schemeClr val="accent2"/>
                </a:solidFill>
              </a:rPr>
              <a:t>each data subset with one thread block</a:t>
            </a:r>
            <a:r>
              <a:rPr lang="en-US" dirty="0" smtClean="0"/>
              <a:t> by:</a:t>
            </a:r>
          </a:p>
          <a:p>
            <a:pPr marL="1431925" lvl="2" indent="-342900" eaLnBrk="1" hangingPunct="1"/>
            <a:r>
              <a:rPr lang="en-US" dirty="0" smtClean="0"/>
              <a:t>Loading the subset from global memory to shared memory, </a:t>
            </a:r>
            <a:r>
              <a:rPr lang="en-US" dirty="0" smtClean="0">
                <a:solidFill>
                  <a:srgbClr val="FF0000"/>
                </a:solidFill>
              </a:rPr>
              <a:t>using multiple threads to exploit memory-level parallelism</a:t>
            </a:r>
          </a:p>
          <a:p>
            <a:pPr marL="1431925" lvl="2" indent="-342900" eaLnBrk="1" hangingPunct="1"/>
            <a:r>
              <a:rPr lang="en-US" dirty="0" smtClean="0"/>
              <a:t>Performing the computation on the subset from shared memory; each thread can efficiently multi-pass over any data element</a:t>
            </a:r>
          </a:p>
          <a:p>
            <a:pPr marL="1431925" lvl="2" indent="-342900" eaLnBrk="1" hangingPunct="1"/>
            <a:r>
              <a:rPr lang="en-US" dirty="0" smtClean="0"/>
              <a:t>Copying results from shared memory to global memory</a:t>
            </a:r>
          </a:p>
        </p:txBody>
      </p:sp>
      <p:sp>
        <p:nvSpPr>
          <p:cNvPr id="614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477000"/>
            <a:ext cx="5334000" cy="30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Hwu, ECE408/CS483/ 2007-2016</a:t>
            </a:r>
            <a:endParaRPr lang="en-US" sz="12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Hwu, ECE408/CS483/ 2007-2016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B81EAAF4-0DB3-44B1-B7C2-884667B2F017}" type="slidenum">
              <a:rPr lang="en-US" sz="1400" smtClean="0">
                <a:latin typeface="Times New Roman" pitchFamily="18" charset="0"/>
              </a:rPr>
              <a:pPr eaLnBrk="1" hangingPunct="1"/>
              <a:t>21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457200" y="2546350"/>
            <a:ext cx="8610600" cy="961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533400" indent="-533400">
              <a:lnSpc>
                <a:spcPct val="80000"/>
              </a:lnSpc>
            </a:pPr>
            <a:r>
              <a:rPr lang="en-US" sz="1400" dirty="0">
                <a:latin typeface="Courier New"/>
                <a:cs typeface="Courier New"/>
              </a:rPr>
              <a:t>__global__ void </a:t>
            </a:r>
            <a:r>
              <a:rPr lang="en-US" sz="1400" dirty="0" err="1">
                <a:latin typeface="Courier New"/>
                <a:cs typeface="Courier New"/>
              </a:rPr>
              <a:t>MatrixMulKernel</a:t>
            </a:r>
            <a:r>
              <a:rPr lang="en-US" sz="1400" dirty="0">
                <a:latin typeface="Courier New"/>
                <a:cs typeface="Courier New"/>
              </a:rPr>
              <a:t>(float* </a:t>
            </a:r>
            <a:r>
              <a:rPr lang="en-US" sz="1400" dirty="0" smtClean="0">
                <a:latin typeface="Courier New"/>
                <a:cs typeface="Courier New"/>
              </a:rPr>
              <a:t>M</a:t>
            </a:r>
            <a:r>
              <a:rPr lang="en-US" sz="1400" dirty="0">
                <a:latin typeface="Courier New"/>
                <a:cs typeface="Courier New"/>
              </a:rPr>
              <a:t>, float* </a:t>
            </a:r>
            <a:r>
              <a:rPr lang="en-US" sz="1400" dirty="0" smtClean="0">
                <a:latin typeface="Courier New"/>
                <a:cs typeface="Courier New"/>
              </a:rPr>
              <a:t>N</a:t>
            </a:r>
            <a:r>
              <a:rPr lang="en-US" sz="1400" dirty="0">
                <a:latin typeface="Courier New"/>
                <a:cs typeface="Courier New"/>
              </a:rPr>
              <a:t>, float* </a:t>
            </a:r>
            <a:r>
              <a:rPr lang="en-US" sz="1400" dirty="0" smtClean="0">
                <a:latin typeface="Courier New"/>
                <a:cs typeface="Courier New"/>
              </a:rPr>
              <a:t>P</a:t>
            </a:r>
            <a:r>
              <a:rPr lang="en-US" sz="1400" dirty="0">
                <a:latin typeface="Courier New"/>
                <a:cs typeface="Courier New"/>
              </a:rPr>
              <a:t>, </a:t>
            </a:r>
            <a:r>
              <a:rPr lang="en-US" sz="1400" dirty="0" err="1">
                <a:latin typeface="Courier New"/>
                <a:cs typeface="Courier New"/>
              </a:rPr>
              <a:t>int</a:t>
            </a:r>
            <a:r>
              <a:rPr lang="en-US" sz="1400" dirty="0">
                <a:latin typeface="Courier New"/>
                <a:cs typeface="Courier New"/>
              </a:rPr>
              <a:t> Width)</a:t>
            </a:r>
          </a:p>
          <a:p>
            <a:pPr marL="533400" indent="-533400">
              <a:lnSpc>
                <a:spcPct val="80000"/>
              </a:lnSpc>
            </a:pPr>
            <a:r>
              <a:rPr lang="en-US" sz="1400" dirty="0">
                <a:latin typeface="Courier New"/>
                <a:cs typeface="Courier New"/>
              </a:rPr>
              <a:t>{</a:t>
            </a:r>
          </a:p>
          <a:p>
            <a:pPr marL="533400" indent="-533400">
              <a:lnSpc>
                <a:spcPct val="80000"/>
              </a:lnSpc>
            </a:pPr>
            <a:endParaRPr lang="en-US" sz="1400" dirty="0">
              <a:latin typeface="Courier New"/>
              <a:ea typeface="Times New Roman" pitchFamily="18" charset="0"/>
              <a:cs typeface="Courier New"/>
            </a:endParaRPr>
          </a:p>
          <a:p>
            <a:pPr marL="533400" indent="-533400">
              <a:lnSpc>
                <a:spcPct val="80000"/>
              </a:lnSpc>
            </a:pPr>
            <a:r>
              <a:rPr lang="en-US" sz="1400" dirty="0">
                <a:solidFill>
                  <a:srgbClr val="FF0000"/>
                </a:solidFill>
                <a:latin typeface="Courier New"/>
                <a:ea typeface="Times New Roman" pitchFamily="18" charset="0"/>
                <a:cs typeface="Courier New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/>
                <a:ea typeface="Times New Roman" pitchFamily="18" charset="0"/>
                <a:cs typeface="Courier New"/>
              </a:rPr>
              <a:t>  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 pitchFamily="18" charset="0"/>
                <a:cs typeface="Courier New"/>
              </a:rPr>
              <a:t>__shared__ </a:t>
            </a:r>
            <a:r>
              <a:rPr lang="en-US" sz="1400" dirty="0">
                <a:latin typeface="Courier New"/>
                <a:ea typeface="Times New Roman" pitchFamily="18" charset="0"/>
                <a:cs typeface="Courier New"/>
              </a:rPr>
              <a:t>float </a:t>
            </a:r>
            <a:r>
              <a:rPr lang="en-US" sz="1400" dirty="0" err="1" smtClean="0">
                <a:latin typeface="Courier New"/>
                <a:ea typeface="Times New Roman" pitchFamily="18" charset="0"/>
                <a:cs typeface="Courier New"/>
              </a:rPr>
              <a:t>subTileM</a:t>
            </a:r>
            <a:r>
              <a:rPr lang="en-US" sz="1400" dirty="0">
                <a:latin typeface="Courier New"/>
                <a:ea typeface="Times New Roman" pitchFamily="18" charset="0"/>
                <a:cs typeface="Courier New"/>
              </a:rPr>
              <a:t>[TILE_WIDTH][TILE_WIDTH];</a:t>
            </a:r>
          </a:p>
          <a:p>
            <a:pPr marL="533400" indent="-533400">
              <a:lnSpc>
                <a:spcPct val="80000"/>
              </a:lnSpc>
            </a:pPr>
            <a:r>
              <a:rPr lang="en-US" sz="1400" dirty="0">
                <a:solidFill>
                  <a:srgbClr val="FF0000"/>
                </a:solidFill>
                <a:latin typeface="Courier New"/>
                <a:ea typeface="Times New Roman" pitchFamily="18" charset="0"/>
                <a:cs typeface="Courier New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/>
                <a:ea typeface="Times New Roman" pitchFamily="18" charset="0"/>
                <a:cs typeface="Courier New"/>
              </a:rPr>
              <a:t>   __shared__ </a:t>
            </a:r>
            <a:r>
              <a:rPr lang="en-US" sz="1400" dirty="0">
                <a:latin typeface="Courier New"/>
                <a:ea typeface="Times New Roman" pitchFamily="18" charset="0"/>
                <a:cs typeface="Courier New"/>
              </a:rPr>
              <a:t>float </a:t>
            </a:r>
            <a:r>
              <a:rPr lang="en-US" sz="1400" dirty="0" err="1" smtClean="0">
                <a:latin typeface="Courier New"/>
                <a:ea typeface="Times New Roman" pitchFamily="18" charset="0"/>
                <a:cs typeface="Courier New"/>
              </a:rPr>
              <a:t>subTileN</a:t>
            </a:r>
            <a:r>
              <a:rPr lang="en-US" sz="1400" dirty="0">
                <a:latin typeface="Courier New"/>
                <a:ea typeface="Times New Roman" pitchFamily="18" charset="0"/>
                <a:cs typeface="Courier New"/>
              </a:rPr>
              <a:t>[TILE_WIDTH][TILE_WIDTH];</a:t>
            </a:r>
          </a:p>
        </p:txBody>
      </p:sp>
    </p:spTree>
    <p:extLst>
      <p:ext uri="{BB962C8B-B14F-4D97-AF65-F5344CB8AC3E}">
        <p14:creationId xmlns:p14="http://schemas.microsoft.com/office/powerpoint/2010/main" val="347443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610350"/>
            <a:ext cx="5507038" cy="2476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David Kirk/NVIDIA and Wen-mei W. Hwu, ECE408/CS483/ 2007-2016</a:t>
            </a:r>
            <a:endParaRPr lang="en-US" dirty="0"/>
          </a:p>
        </p:txBody>
      </p:sp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501650" y="0"/>
            <a:ext cx="8642350" cy="685800"/>
          </a:xfrm>
        </p:spPr>
        <p:txBody>
          <a:bodyPr/>
          <a:lstStyle/>
          <a:p>
            <a:r>
              <a:rPr lang="en-US" smtClean="0"/>
              <a:t>Shared Memory Blocking Basic Idea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078038" y="9144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535238" y="9144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992438" y="9144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3449638" y="9144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3906838" y="9144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4364038" y="9144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4821238" y="9144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5278438" y="9144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5735638" y="9144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6192838" y="9144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6650038" y="9144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7107238" y="9144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5" name="Oval 22"/>
          <p:cNvSpPr>
            <a:spLocks noChangeArrowheads="1"/>
          </p:cNvSpPr>
          <p:nvPr/>
        </p:nvSpPr>
        <p:spPr bwMode="auto">
          <a:xfrm>
            <a:off x="2763838" y="2209800"/>
            <a:ext cx="1447800" cy="1447800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 dirty="0"/>
          </a:p>
          <a:p>
            <a:r>
              <a:rPr lang="en-US" dirty="0"/>
              <a:t>Thread 1</a:t>
            </a:r>
          </a:p>
        </p:txBody>
      </p:sp>
      <p:sp>
        <p:nvSpPr>
          <p:cNvPr id="10256" name="Oval 23"/>
          <p:cNvSpPr>
            <a:spLocks noChangeArrowheads="1"/>
          </p:cNvSpPr>
          <p:nvPr/>
        </p:nvSpPr>
        <p:spPr bwMode="auto">
          <a:xfrm>
            <a:off x="4668838" y="2209800"/>
            <a:ext cx="1447800" cy="1447800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 dirty="0"/>
          </a:p>
          <a:p>
            <a:r>
              <a:rPr lang="en-US" dirty="0"/>
              <a:t>Thread 2</a:t>
            </a:r>
          </a:p>
        </p:txBody>
      </p:sp>
      <p:cxnSp>
        <p:nvCxnSpPr>
          <p:cNvPr id="10257" name="Straight Arrow Connector 25"/>
          <p:cNvCxnSpPr>
            <a:cxnSpLocks noChangeShapeType="1"/>
            <a:stCxn id="10243" idx="2"/>
            <a:endCxn id="10255" idx="1"/>
          </p:cNvCxnSpPr>
          <p:nvPr/>
        </p:nvCxnSpPr>
        <p:spPr bwMode="auto">
          <a:xfrm rot="16200000" flipH="1">
            <a:off x="2116138" y="1562100"/>
            <a:ext cx="1050925" cy="6699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58" name="Straight Arrow Connector 37"/>
          <p:cNvCxnSpPr>
            <a:cxnSpLocks noChangeShapeType="1"/>
          </p:cNvCxnSpPr>
          <p:nvPr/>
        </p:nvCxnSpPr>
        <p:spPr bwMode="auto">
          <a:xfrm rot="16200000" flipH="1">
            <a:off x="2497138" y="1714500"/>
            <a:ext cx="9906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59" name="TextBox 72"/>
          <p:cNvSpPr txBox="1">
            <a:spLocks noChangeArrowheads="1"/>
          </p:cNvSpPr>
          <p:nvPr/>
        </p:nvSpPr>
        <p:spPr bwMode="auto">
          <a:xfrm>
            <a:off x="6497638" y="2133600"/>
            <a:ext cx="1524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6000"/>
              <a:t>…</a:t>
            </a:r>
          </a:p>
        </p:txBody>
      </p:sp>
      <p:sp>
        <p:nvSpPr>
          <p:cNvPr id="10260" name="TextBox 73"/>
          <p:cNvSpPr txBox="1">
            <a:spLocks noChangeArrowheads="1"/>
          </p:cNvSpPr>
          <p:nvPr/>
        </p:nvSpPr>
        <p:spPr bwMode="auto">
          <a:xfrm>
            <a:off x="1392238" y="914400"/>
            <a:ext cx="45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/>
              <a:t>in</a:t>
            </a:r>
          </a:p>
        </p:txBody>
      </p:sp>
      <p:cxnSp>
        <p:nvCxnSpPr>
          <p:cNvPr id="10261" name="Straight Arrow Connector 48"/>
          <p:cNvCxnSpPr>
            <a:cxnSpLocks noChangeShapeType="1"/>
            <a:stCxn id="10245" idx="2"/>
          </p:cNvCxnSpPr>
          <p:nvPr/>
        </p:nvCxnSpPr>
        <p:spPr bwMode="auto">
          <a:xfrm rot="16200000" flipH="1">
            <a:off x="2840038" y="1752600"/>
            <a:ext cx="8382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62" name="Straight Arrow Connector 50"/>
          <p:cNvCxnSpPr>
            <a:cxnSpLocks noChangeShapeType="1"/>
            <a:stCxn id="10246" idx="2"/>
            <a:endCxn id="10255" idx="0"/>
          </p:cNvCxnSpPr>
          <p:nvPr/>
        </p:nvCxnSpPr>
        <p:spPr bwMode="auto">
          <a:xfrm rot="5400000">
            <a:off x="3163888" y="1695450"/>
            <a:ext cx="838200" cy="190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63" name="Straight Arrow Connector 52"/>
          <p:cNvCxnSpPr>
            <a:cxnSpLocks noChangeShapeType="1"/>
            <a:stCxn id="10247" idx="2"/>
          </p:cNvCxnSpPr>
          <p:nvPr/>
        </p:nvCxnSpPr>
        <p:spPr bwMode="auto">
          <a:xfrm rot="5400000">
            <a:off x="3449638" y="1524000"/>
            <a:ext cx="8382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Straight Arrow Connector 54"/>
          <p:cNvCxnSpPr>
            <a:cxnSpLocks noChangeShapeType="1"/>
            <a:stCxn id="10248" idx="2"/>
          </p:cNvCxnSpPr>
          <p:nvPr/>
        </p:nvCxnSpPr>
        <p:spPr bwMode="auto">
          <a:xfrm rot="5400000">
            <a:off x="3754438" y="1371600"/>
            <a:ext cx="838200" cy="838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65" name="Straight Arrow Connector 56"/>
          <p:cNvCxnSpPr>
            <a:cxnSpLocks noChangeShapeType="1"/>
            <a:stCxn id="10249" idx="2"/>
          </p:cNvCxnSpPr>
          <p:nvPr/>
        </p:nvCxnSpPr>
        <p:spPr bwMode="auto">
          <a:xfrm rot="5400000">
            <a:off x="4021138" y="1257300"/>
            <a:ext cx="914400" cy="1143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66" name="Straight Arrow Connector 59"/>
          <p:cNvCxnSpPr>
            <a:cxnSpLocks noChangeShapeType="1"/>
            <a:stCxn id="10250" idx="2"/>
            <a:endCxn id="10255" idx="7"/>
          </p:cNvCxnSpPr>
          <p:nvPr/>
        </p:nvCxnSpPr>
        <p:spPr bwMode="auto">
          <a:xfrm rot="5400000">
            <a:off x="4227513" y="1143000"/>
            <a:ext cx="1050925" cy="1508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67" name="Straight Arrow Connector 61"/>
          <p:cNvCxnSpPr>
            <a:cxnSpLocks noChangeShapeType="1"/>
            <a:stCxn id="10251" idx="2"/>
          </p:cNvCxnSpPr>
          <p:nvPr/>
        </p:nvCxnSpPr>
        <p:spPr bwMode="auto">
          <a:xfrm rot="5400000">
            <a:off x="4478338" y="1028700"/>
            <a:ext cx="1143000" cy="1828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68" name="Straight Arrow Connector 64"/>
          <p:cNvCxnSpPr>
            <a:cxnSpLocks noChangeShapeType="1"/>
            <a:stCxn id="10252" idx="2"/>
          </p:cNvCxnSpPr>
          <p:nvPr/>
        </p:nvCxnSpPr>
        <p:spPr bwMode="auto">
          <a:xfrm rot="5400000">
            <a:off x="4668838" y="838200"/>
            <a:ext cx="1219200" cy="2286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69" name="Straight Arrow Connector 68"/>
          <p:cNvCxnSpPr>
            <a:cxnSpLocks noChangeShapeType="1"/>
            <a:stCxn id="10243" idx="2"/>
          </p:cNvCxnSpPr>
          <p:nvPr/>
        </p:nvCxnSpPr>
        <p:spPr bwMode="auto">
          <a:xfrm rot="16200000" flipH="1">
            <a:off x="3221038" y="457200"/>
            <a:ext cx="914400" cy="2743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70" name="Straight Arrow Connector 75"/>
          <p:cNvCxnSpPr>
            <a:cxnSpLocks noChangeShapeType="1"/>
            <a:stCxn id="10244" idx="2"/>
          </p:cNvCxnSpPr>
          <p:nvPr/>
        </p:nvCxnSpPr>
        <p:spPr bwMode="auto">
          <a:xfrm rot="16200000" flipH="1">
            <a:off x="3563938" y="571500"/>
            <a:ext cx="838200" cy="2438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71" name="Straight Arrow Connector 78"/>
          <p:cNvCxnSpPr>
            <a:cxnSpLocks noChangeShapeType="1"/>
            <a:stCxn id="10245" idx="2"/>
            <a:endCxn id="10256" idx="0"/>
          </p:cNvCxnSpPr>
          <p:nvPr/>
        </p:nvCxnSpPr>
        <p:spPr bwMode="auto">
          <a:xfrm rot="16200000" flipH="1">
            <a:off x="3887788" y="704850"/>
            <a:ext cx="838200" cy="2171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72" name="Straight Arrow Connector 81"/>
          <p:cNvCxnSpPr>
            <a:cxnSpLocks noChangeShapeType="1"/>
            <a:stCxn id="10246" idx="2"/>
            <a:endCxn id="10256" idx="0"/>
          </p:cNvCxnSpPr>
          <p:nvPr/>
        </p:nvCxnSpPr>
        <p:spPr bwMode="auto">
          <a:xfrm rot="16200000" flipH="1">
            <a:off x="4116388" y="933450"/>
            <a:ext cx="838200" cy="1714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73" name="Straight Arrow Connector 83"/>
          <p:cNvCxnSpPr>
            <a:cxnSpLocks noChangeShapeType="1"/>
            <a:stCxn id="10247" idx="2"/>
            <a:endCxn id="10256" idx="0"/>
          </p:cNvCxnSpPr>
          <p:nvPr/>
        </p:nvCxnSpPr>
        <p:spPr bwMode="auto">
          <a:xfrm rot="16200000" flipH="1">
            <a:off x="4344988" y="1162050"/>
            <a:ext cx="838200" cy="1257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74" name="Straight Arrow Connector 85"/>
          <p:cNvCxnSpPr>
            <a:cxnSpLocks noChangeShapeType="1"/>
            <a:stCxn id="10248" idx="2"/>
          </p:cNvCxnSpPr>
          <p:nvPr/>
        </p:nvCxnSpPr>
        <p:spPr bwMode="auto">
          <a:xfrm rot="16200000" flipH="1">
            <a:off x="4630738" y="1333500"/>
            <a:ext cx="762000" cy="838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75" name="Straight Arrow Connector 87"/>
          <p:cNvCxnSpPr>
            <a:cxnSpLocks noChangeShapeType="1"/>
            <a:stCxn id="10249" idx="2"/>
          </p:cNvCxnSpPr>
          <p:nvPr/>
        </p:nvCxnSpPr>
        <p:spPr bwMode="auto">
          <a:xfrm rot="16200000" flipH="1">
            <a:off x="4859338" y="1562100"/>
            <a:ext cx="7620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76" name="Straight Arrow Connector 89"/>
          <p:cNvCxnSpPr>
            <a:cxnSpLocks noChangeShapeType="1"/>
            <a:stCxn id="10250" idx="2"/>
            <a:endCxn id="10256" idx="0"/>
          </p:cNvCxnSpPr>
          <p:nvPr/>
        </p:nvCxnSpPr>
        <p:spPr bwMode="auto">
          <a:xfrm rot="5400000">
            <a:off x="5030788" y="1733550"/>
            <a:ext cx="838200" cy="114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77" name="Straight Arrow Connector 91"/>
          <p:cNvCxnSpPr>
            <a:cxnSpLocks noChangeShapeType="1"/>
            <a:stCxn id="10251" idx="2"/>
          </p:cNvCxnSpPr>
          <p:nvPr/>
        </p:nvCxnSpPr>
        <p:spPr bwMode="auto">
          <a:xfrm rot="5400000">
            <a:off x="5316538" y="1485900"/>
            <a:ext cx="7620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78" name="Straight Arrow Connector 93"/>
          <p:cNvCxnSpPr>
            <a:cxnSpLocks noChangeShapeType="1"/>
            <a:stCxn id="10253" idx="2"/>
          </p:cNvCxnSpPr>
          <p:nvPr/>
        </p:nvCxnSpPr>
        <p:spPr bwMode="auto">
          <a:xfrm rot="5400000">
            <a:off x="4973638" y="609600"/>
            <a:ext cx="1143000" cy="2667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79" name="Straight Arrow Connector 95"/>
          <p:cNvCxnSpPr>
            <a:cxnSpLocks noChangeShapeType="1"/>
            <a:stCxn id="10254" idx="2"/>
          </p:cNvCxnSpPr>
          <p:nvPr/>
        </p:nvCxnSpPr>
        <p:spPr bwMode="auto">
          <a:xfrm rot="5400000">
            <a:off x="5164138" y="419100"/>
            <a:ext cx="1219200" cy="3124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80" name="Straight Arrow Connector 97"/>
          <p:cNvCxnSpPr>
            <a:cxnSpLocks noChangeShapeType="1"/>
            <a:stCxn id="10252" idx="2"/>
            <a:endCxn id="10256" idx="0"/>
          </p:cNvCxnSpPr>
          <p:nvPr/>
        </p:nvCxnSpPr>
        <p:spPr bwMode="auto">
          <a:xfrm rot="5400000">
            <a:off x="5487988" y="1276350"/>
            <a:ext cx="838200" cy="1028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81" name="Straight Arrow Connector 99"/>
          <p:cNvCxnSpPr>
            <a:cxnSpLocks noChangeShapeType="1"/>
            <a:stCxn id="10253" idx="2"/>
          </p:cNvCxnSpPr>
          <p:nvPr/>
        </p:nvCxnSpPr>
        <p:spPr bwMode="auto">
          <a:xfrm rot="5400000">
            <a:off x="5811838" y="1143000"/>
            <a:ext cx="83820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82" name="Straight Arrow Connector 101"/>
          <p:cNvCxnSpPr>
            <a:cxnSpLocks noChangeShapeType="1"/>
            <a:stCxn id="10254" idx="2"/>
          </p:cNvCxnSpPr>
          <p:nvPr/>
        </p:nvCxnSpPr>
        <p:spPr bwMode="auto">
          <a:xfrm rot="5400000">
            <a:off x="6078538" y="1028700"/>
            <a:ext cx="914400" cy="1600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4" name="TextBox 53"/>
          <p:cNvSpPr txBox="1"/>
          <p:nvPr/>
        </p:nvSpPr>
        <p:spPr>
          <a:xfrm>
            <a:off x="325438" y="1431925"/>
            <a:ext cx="2157412" cy="461963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Palatino" pitchFamily="18" charset="0"/>
              </a:rPr>
              <a:t>Global Memory</a:t>
            </a:r>
          </a:p>
        </p:txBody>
      </p:sp>
      <p:sp>
        <p:nvSpPr>
          <p:cNvPr id="10284" name="Rectangle 3"/>
          <p:cNvSpPr>
            <a:spLocks noChangeArrowheads="1"/>
          </p:cNvSpPr>
          <p:nvPr/>
        </p:nvSpPr>
        <p:spPr bwMode="auto">
          <a:xfrm>
            <a:off x="1925638" y="41148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5" name="Rectangle 4"/>
          <p:cNvSpPr>
            <a:spLocks noChangeArrowheads="1"/>
          </p:cNvSpPr>
          <p:nvPr/>
        </p:nvSpPr>
        <p:spPr bwMode="auto">
          <a:xfrm>
            <a:off x="2382838" y="41148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6" name="Rectangle 5"/>
          <p:cNvSpPr>
            <a:spLocks noChangeArrowheads="1"/>
          </p:cNvSpPr>
          <p:nvPr/>
        </p:nvSpPr>
        <p:spPr bwMode="auto">
          <a:xfrm>
            <a:off x="2840038" y="41148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7" name="Rectangle 6"/>
          <p:cNvSpPr>
            <a:spLocks noChangeArrowheads="1"/>
          </p:cNvSpPr>
          <p:nvPr/>
        </p:nvSpPr>
        <p:spPr bwMode="auto">
          <a:xfrm>
            <a:off x="3297238" y="41148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8" name="Rectangle 7"/>
          <p:cNvSpPr>
            <a:spLocks noChangeArrowheads="1"/>
          </p:cNvSpPr>
          <p:nvPr/>
        </p:nvSpPr>
        <p:spPr bwMode="auto">
          <a:xfrm>
            <a:off x="3754438" y="41148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9" name="Rectangle 8"/>
          <p:cNvSpPr>
            <a:spLocks noChangeArrowheads="1"/>
          </p:cNvSpPr>
          <p:nvPr/>
        </p:nvSpPr>
        <p:spPr bwMode="auto">
          <a:xfrm>
            <a:off x="4211638" y="41148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0" name="Rectangle 9"/>
          <p:cNvSpPr>
            <a:spLocks noChangeArrowheads="1"/>
          </p:cNvSpPr>
          <p:nvPr/>
        </p:nvSpPr>
        <p:spPr bwMode="auto">
          <a:xfrm>
            <a:off x="4668838" y="41148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1" name="Rectangle 10"/>
          <p:cNvSpPr>
            <a:spLocks noChangeArrowheads="1"/>
          </p:cNvSpPr>
          <p:nvPr/>
        </p:nvSpPr>
        <p:spPr bwMode="auto">
          <a:xfrm>
            <a:off x="5126038" y="41148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2" name="Rectangle 11"/>
          <p:cNvSpPr>
            <a:spLocks noChangeArrowheads="1"/>
          </p:cNvSpPr>
          <p:nvPr/>
        </p:nvSpPr>
        <p:spPr bwMode="auto">
          <a:xfrm>
            <a:off x="5583238" y="41148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3" name="Rectangle 12"/>
          <p:cNvSpPr>
            <a:spLocks noChangeArrowheads="1"/>
          </p:cNvSpPr>
          <p:nvPr/>
        </p:nvSpPr>
        <p:spPr bwMode="auto">
          <a:xfrm>
            <a:off x="6040438" y="41148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4" name="Rectangle 13"/>
          <p:cNvSpPr>
            <a:spLocks noChangeArrowheads="1"/>
          </p:cNvSpPr>
          <p:nvPr/>
        </p:nvSpPr>
        <p:spPr bwMode="auto">
          <a:xfrm>
            <a:off x="6497638" y="41148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5" name="Rectangle 14"/>
          <p:cNvSpPr>
            <a:spLocks noChangeArrowheads="1"/>
          </p:cNvSpPr>
          <p:nvPr/>
        </p:nvSpPr>
        <p:spPr bwMode="auto">
          <a:xfrm>
            <a:off x="6954838" y="41148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6" name="Oval 22"/>
          <p:cNvSpPr>
            <a:spLocks noChangeArrowheads="1"/>
          </p:cNvSpPr>
          <p:nvPr/>
        </p:nvSpPr>
        <p:spPr bwMode="auto">
          <a:xfrm>
            <a:off x="2382838" y="5410200"/>
            <a:ext cx="1447800" cy="1447800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 dirty="0"/>
          </a:p>
          <a:p>
            <a:r>
              <a:rPr lang="en-US" dirty="0"/>
              <a:t>Thread 1</a:t>
            </a:r>
          </a:p>
        </p:txBody>
      </p:sp>
      <p:sp>
        <p:nvSpPr>
          <p:cNvPr id="10297" name="Oval 23"/>
          <p:cNvSpPr>
            <a:spLocks noChangeArrowheads="1"/>
          </p:cNvSpPr>
          <p:nvPr/>
        </p:nvSpPr>
        <p:spPr bwMode="auto">
          <a:xfrm>
            <a:off x="4935538" y="5410200"/>
            <a:ext cx="1447800" cy="1447800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 dirty="0"/>
          </a:p>
          <a:p>
            <a:r>
              <a:rPr lang="en-US" dirty="0"/>
              <a:t>Thread 2</a:t>
            </a:r>
          </a:p>
        </p:txBody>
      </p:sp>
      <p:sp>
        <p:nvSpPr>
          <p:cNvPr id="10298" name="TextBox 72"/>
          <p:cNvSpPr txBox="1">
            <a:spLocks noChangeArrowheads="1"/>
          </p:cNvSpPr>
          <p:nvPr/>
        </p:nvSpPr>
        <p:spPr bwMode="auto">
          <a:xfrm>
            <a:off x="6116638" y="5334000"/>
            <a:ext cx="1524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6000"/>
              <a:t>…</a:t>
            </a:r>
          </a:p>
        </p:txBody>
      </p:sp>
      <p:sp>
        <p:nvSpPr>
          <p:cNvPr id="10299" name="Rectangle 3"/>
          <p:cNvSpPr>
            <a:spLocks noChangeArrowheads="1"/>
          </p:cNvSpPr>
          <p:nvPr/>
        </p:nvSpPr>
        <p:spPr bwMode="auto">
          <a:xfrm>
            <a:off x="3525838" y="4876800"/>
            <a:ext cx="457200" cy="457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00" name="Rectangle 4"/>
          <p:cNvSpPr>
            <a:spLocks noChangeArrowheads="1"/>
          </p:cNvSpPr>
          <p:nvPr/>
        </p:nvSpPr>
        <p:spPr bwMode="auto">
          <a:xfrm>
            <a:off x="3983038" y="4876800"/>
            <a:ext cx="457200" cy="457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01" name="Rectangle 5"/>
          <p:cNvSpPr>
            <a:spLocks noChangeArrowheads="1"/>
          </p:cNvSpPr>
          <p:nvPr/>
        </p:nvSpPr>
        <p:spPr bwMode="auto">
          <a:xfrm>
            <a:off x="4440238" y="4876800"/>
            <a:ext cx="457200" cy="457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02" name="Rectangle 6"/>
          <p:cNvSpPr>
            <a:spLocks noChangeArrowheads="1"/>
          </p:cNvSpPr>
          <p:nvPr/>
        </p:nvSpPr>
        <p:spPr bwMode="auto">
          <a:xfrm>
            <a:off x="4897438" y="4876800"/>
            <a:ext cx="457200" cy="457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0303" name="Straight Arrow Connector 74"/>
          <p:cNvCxnSpPr>
            <a:cxnSpLocks noChangeShapeType="1"/>
            <a:stCxn id="10284" idx="2"/>
            <a:endCxn id="10299" idx="0"/>
          </p:cNvCxnSpPr>
          <p:nvPr/>
        </p:nvCxnSpPr>
        <p:spPr bwMode="auto">
          <a:xfrm rot="16200000" flipH="1">
            <a:off x="2801938" y="3924300"/>
            <a:ext cx="304800" cy="1600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304" name="Straight Arrow Connector 76"/>
          <p:cNvCxnSpPr>
            <a:cxnSpLocks noChangeShapeType="1"/>
            <a:stCxn id="10285" idx="2"/>
            <a:endCxn id="10300" idx="0"/>
          </p:cNvCxnSpPr>
          <p:nvPr/>
        </p:nvCxnSpPr>
        <p:spPr bwMode="auto">
          <a:xfrm rot="16200000" flipH="1">
            <a:off x="3259138" y="3924300"/>
            <a:ext cx="304800" cy="1600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305" name="Straight Arrow Connector 78"/>
          <p:cNvCxnSpPr>
            <a:cxnSpLocks noChangeShapeType="1"/>
            <a:stCxn id="10286" idx="2"/>
            <a:endCxn id="10301" idx="0"/>
          </p:cNvCxnSpPr>
          <p:nvPr/>
        </p:nvCxnSpPr>
        <p:spPr bwMode="auto">
          <a:xfrm rot="16200000" flipH="1">
            <a:off x="3716338" y="3924300"/>
            <a:ext cx="304800" cy="1600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306" name="Straight Arrow Connector 80"/>
          <p:cNvCxnSpPr>
            <a:cxnSpLocks noChangeShapeType="1"/>
            <a:endCxn id="10302" idx="0"/>
          </p:cNvCxnSpPr>
          <p:nvPr/>
        </p:nvCxnSpPr>
        <p:spPr bwMode="auto">
          <a:xfrm>
            <a:off x="3678238" y="4572000"/>
            <a:ext cx="1447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307" name="Straight Arrow Connector 82"/>
          <p:cNvCxnSpPr>
            <a:cxnSpLocks noChangeShapeType="1"/>
            <a:stCxn id="10288" idx="2"/>
            <a:endCxn id="10299" idx="0"/>
          </p:cNvCxnSpPr>
          <p:nvPr/>
        </p:nvCxnSpPr>
        <p:spPr bwMode="auto">
          <a:xfrm rot="5400000">
            <a:off x="3716338" y="46101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308" name="Straight Arrow Connector 84"/>
          <p:cNvCxnSpPr>
            <a:cxnSpLocks noChangeShapeType="1"/>
            <a:stCxn id="10289" idx="2"/>
            <a:endCxn id="10300" idx="0"/>
          </p:cNvCxnSpPr>
          <p:nvPr/>
        </p:nvCxnSpPr>
        <p:spPr bwMode="auto">
          <a:xfrm rot="5400000">
            <a:off x="4173538" y="46101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309" name="Straight Arrow Connector 86"/>
          <p:cNvCxnSpPr>
            <a:cxnSpLocks noChangeShapeType="1"/>
            <a:stCxn id="10290" idx="2"/>
            <a:endCxn id="10301" idx="0"/>
          </p:cNvCxnSpPr>
          <p:nvPr/>
        </p:nvCxnSpPr>
        <p:spPr bwMode="auto">
          <a:xfrm rot="5400000">
            <a:off x="4630738" y="46101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310" name="Straight Arrow Connector 88"/>
          <p:cNvCxnSpPr>
            <a:cxnSpLocks noChangeShapeType="1"/>
            <a:stCxn id="10291" idx="2"/>
            <a:endCxn id="10302" idx="0"/>
          </p:cNvCxnSpPr>
          <p:nvPr/>
        </p:nvCxnSpPr>
        <p:spPr bwMode="auto">
          <a:xfrm rot="5400000">
            <a:off x="5087938" y="46101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311" name="Straight Arrow Connector 90"/>
          <p:cNvCxnSpPr>
            <a:cxnSpLocks noChangeShapeType="1"/>
            <a:stCxn id="10299" idx="2"/>
          </p:cNvCxnSpPr>
          <p:nvPr/>
        </p:nvCxnSpPr>
        <p:spPr bwMode="auto">
          <a:xfrm rot="5400000">
            <a:off x="3525838" y="5257800"/>
            <a:ext cx="1524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312" name="Straight Arrow Connector 92"/>
          <p:cNvCxnSpPr>
            <a:cxnSpLocks noChangeShapeType="1"/>
            <a:stCxn id="10300" idx="2"/>
            <a:endCxn id="10296" idx="7"/>
          </p:cNvCxnSpPr>
          <p:nvPr/>
        </p:nvCxnSpPr>
        <p:spPr bwMode="auto">
          <a:xfrm rot="5400000">
            <a:off x="3770313" y="5181600"/>
            <a:ext cx="288925" cy="593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313" name="Straight Arrow Connector 94"/>
          <p:cNvCxnSpPr>
            <a:cxnSpLocks noChangeShapeType="1"/>
            <a:stCxn id="10301" idx="2"/>
          </p:cNvCxnSpPr>
          <p:nvPr/>
        </p:nvCxnSpPr>
        <p:spPr bwMode="auto">
          <a:xfrm rot="5400000">
            <a:off x="3944938" y="5067300"/>
            <a:ext cx="4572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314" name="Straight Arrow Connector 97"/>
          <p:cNvCxnSpPr>
            <a:cxnSpLocks noChangeShapeType="1"/>
            <a:stCxn id="10302" idx="2"/>
          </p:cNvCxnSpPr>
          <p:nvPr/>
        </p:nvCxnSpPr>
        <p:spPr bwMode="auto">
          <a:xfrm rot="5400000">
            <a:off x="4211638" y="4953000"/>
            <a:ext cx="53340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315" name="Straight Arrow Connector 99"/>
          <p:cNvCxnSpPr>
            <a:cxnSpLocks noChangeShapeType="1"/>
            <a:stCxn id="10299" idx="2"/>
          </p:cNvCxnSpPr>
          <p:nvPr/>
        </p:nvCxnSpPr>
        <p:spPr bwMode="auto">
          <a:xfrm rot="16200000" flipH="1">
            <a:off x="4068763" y="5019675"/>
            <a:ext cx="552450" cy="1181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316" name="Straight Arrow Connector 101"/>
          <p:cNvCxnSpPr>
            <a:cxnSpLocks noChangeShapeType="1"/>
            <a:stCxn id="10300" idx="2"/>
          </p:cNvCxnSpPr>
          <p:nvPr/>
        </p:nvCxnSpPr>
        <p:spPr bwMode="auto">
          <a:xfrm rot="16200000" flipH="1">
            <a:off x="4412457" y="5133181"/>
            <a:ext cx="438150" cy="8397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317" name="Straight Arrow Connector 103"/>
          <p:cNvCxnSpPr>
            <a:cxnSpLocks noChangeShapeType="1"/>
            <a:stCxn id="10301" idx="2"/>
            <a:endCxn id="10297" idx="1"/>
          </p:cNvCxnSpPr>
          <p:nvPr/>
        </p:nvCxnSpPr>
        <p:spPr bwMode="auto">
          <a:xfrm rot="16200000" flipH="1">
            <a:off x="4764088" y="5238750"/>
            <a:ext cx="288925" cy="479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318" name="Straight Arrow Connector 105"/>
          <p:cNvCxnSpPr>
            <a:cxnSpLocks noChangeShapeType="1"/>
          </p:cNvCxnSpPr>
          <p:nvPr/>
        </p:nvCxnSpPr>
        <p:spPr bwMode="auto">
          <a:xfrm rot="16200000" flipH="1">
            <a:off x="5176044" y="5436394"/>
            <a:ext cx="246063" cy="412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7" name="TextBox 106"/>
          <p:cNvSpPr txBox="1"/>
          <p:nvPr/>
        </p:nvSpPr>
        <p:spPr>
          <a:xfrm>
            <a:off x="325438" y="3581400"/>
            <a:ext cx="2157412" cy="461963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Palatino" pitchFamily="18" charset="0"/>
              </a:rPr>
              <a:t>Global Memory</a:t>
            </a:r>
          </a:p>
        </p:txBody>
      </p:sp>
      <p:sp>
        <p:nvSpPr>
          <p:cNvPr id="10320" name="TextBox 73"/>
          <p:cNvSpPr txBox="1">
            <a:spLocks noChangeArrowheads="1"/>
          </p:cNvSpPr>
          <p:nvPr/>
        </p:nvSpPr>
        <p:spPr bwMode="auto">
          <a:xfrm>
            <a:off x="1392238" y="4114800"/>
            <a:ext cx="45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/>
              <a:t>in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58838" y="4876800"/>
            <a:ext cx="2406650" cy="461963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Palatino" pitchFamily="18" charset="0"/>
              </a:rPr>
              <a:t>On-chip Memory</a:t>
            </a:r>
          </a:p>
        </p:txBody>
      </p:sp>
      <p:sp>
        <p:nvSpPr>
          <p:cNvPr id="10322" name="Down Arrow 109"/>
          <p:cNvSpPr>
            <a:spLocks noChangeArrowheads="1"/>
          </p:cNvSpPr>
          <p:nvPr/>
        </p:nvSpPr>
        <p:spPr bwMode="auto">
          <a:xfrm>
            <a:off x="4287838" y="3505200"/>
            <a:ext cx="533400" cy="533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3" name="Slide Number Placeholder 8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48A3758E-D1D8-4DEB-90EE-F1B2C0212217}" type="slidenum">
              <a:rPr lang="en-US" sz="1400" smtClean="0">
                <a:latin typeface="Times New Roman" pitchFamily="18" charset="0"/>
              </a:rPr>
              <a:pPr eaLnBrk="1" hangingPunct="1"/>
              <a:t>22</a:t>
            </a:fld>
            <a:endParaRPr lang="en-US" sz="14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 of Technique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a tile of global data that are accessed by multiple threads</a:t>
            </a:r>
          </a:p>
          <a:p>
            <a:r>
              <a:rPr lang="en-US" dirty="0" smtClean="0"/>
              <a:t>Load the tile from global memory into on-chip memory</a:t>
            </a:r>
          </a:p>
          <a:p>
            <a:r>
              <a:rPr lang="en-US" dirty="0" smtClean="0"/>
              <a:t>Have the multiple threads to access their data from the on-chip memory</a:t>
            </a:r>
          </a:p>
          <a:p>
            <a:r>
              <a:rPr lang="en-US" dirty="0" smtClean="0"/>
              <a:t>Move on to the next block/tile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553200"/>
            <a:ext cx="5410200" cy="30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 smtClean="0"/>
              <a:t>© David Kirk/NVIDIA and Wen-mei W. Hwu, ECE408/CS483/ 2007-2016</a:t>
            </a:r>
            <a:endParaRPr lang="en-US" sz="1200" dirty="0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12FF247A-3280-4619-877B-3E9C99B72D4A}" type="slidenum">
              <a:rPr lang="en-US" sz="1400" smtClean="0">
                <a:latin typeface="Times New Roman" pitchFamily="18" charset="0"/>
              </a:rPr>
              <a:pPr eaLnBrk="1" hangingPunct="1"/>
              <a:t>23</a:t>
            </a:fld>
            <a:endParaRPr lang="en-US" sz="14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3FB300DF-88F9-43A2-B27E-581E44FF8818}" type="slidenum">
              <a:rPr lang="en-US" sz="1400" smtClean="0">
                <a:latin typeface="Times New Roman" pitchFamily="18" charset="0"/>
              </a:rPr>
              <a:pPr eaLnBrk="1" hangingPunct="1"/>
              <a:t>24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Idea: </a:t>
            </a:r>
            <a:r>
              <a:rPr lang="en-US" sz="3600" dirty="0" smtClean="0"/>
              <a:t>Place global </a:t>
            </a:r>
            <a:r>
              <a:rPr lang="en-US" sz="3600" dirty="0" smtClean="0"/>
              <a:t>memory data into </a:t>
            </a:r>
            <a:r>
              <a:rPr lang="en-US" sz="3600" dirty="0" smtClean="0"/>
              <a:t>Shared </a:t>
            </a:r>
            <a:r>
              <a:rPr lang="en-US" sz="3600" dirty="0" smtClean="0"/>
              <a:t>Memory </a:t>
            </a:r>
            <a:r>
              <a:rPr lang="en-US" sz="3600" dirty="0" smtClean="0"/>
              <a:t>for</a:t>
            </a:r>
            <a:r>
              <a:rPr lang="en-US" sz="3600" dirty="0" smtClean="0"/>
              <a:t> reuse</a:t>
            </a:r>
            <a:endParaRPr lang="en-US" sz="3600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42672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Each input element is read by </a:t>
            </a:r>
            <a:r>
              <a:rPr lang="en-US" dirty="0" smtClean="0"/>
              <a:t>Width </a:t>
            </a:r>
            <a:r>
              <a:rPr lang="en-US" dirty="0" smtClean="0"/>
              <a:t>threads.</a:t>
            </a:r>
          </a:p>
          <a:p>
            <a:pPr eaLnBrk="1" hangingPunct="1"/>
            <a:r>
              <a:rPr lang="en-US" dirty="0" smtClean="0"/>
              <a:t>Load each element into Shared Memory and have several threads use the local version to reduce the memory bandwidth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4162425" y="4038600"/>
            <a:ext cx="2468563" cy="24685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bg1"/>
                </a:solidFill>
                <a:latin typeface="Arial" pitchFamily="34" charset="0"/>
              </a:rPr>
              <a:t>M</a:t>
            </a:r>
            <a:endParaRPr lang="en-US" sz="2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6675438" y="1676400"/>
            <a:ext cx="2468562" cy="24685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bg1"/>
                </a:solidFill>
                <a:latin typeface="Arial" pitchFamily="34" charset="0"/>
              </a:rPr>
              <a:t>N</a:t>
            </a:r>
            <a:endParaRPr lang="en-US" sz="2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6675438" y="4038600"/>
            <a:ext cx="2468562" cy="2468563"/>
          </a:xfrm>
          <a:prstGeom prst="rect">
            <a:avLst/>
          </a:prstGeom>
          <a:solidFill>
            <a:srgbClr val="99FF66"/>
          </a:soli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bg1"/>
                </a:solidFill>
                <a:latin typeface="Arial" pitchFamily="34" charset="0"/>
              </a:rPr>
              <a:t>P</a:t>
            </a:r>
            <a:endParaRPr lang="en-US" sz="2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8047038" y="1676400"/>
            <a:ext cx="45719" cy="2362199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endParaRPr lang="en-US" sz="1800">
              <a:latin typeface="Arial" pitchFamily="34" charset="0"/>
            </a:endParaRPr>
          </a:p>
        </p:txBody>
      </p:sp>
      <p:sp>
        <p:nvSpPr>
          <p:cNvPr id="16393" name="Line 8"/>
          <p:cNvSpPr>
            <a:spLocks noChangeShapeType="1"/>
          </p:cNvSpPr>
          <p:nvPr/>
        </p:nvSpPr>
        <p:spPr bwMode="auto">
          <a:xfrm>
            <a:off x="8077200" y="4038600"/>
            <a:ext cx="26988" cy="1524001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Line 9"/>
          <p:cNvSpPr>
            <a:spLocks noChangeShapeType="1"/>
          </p:cNvSpPr>
          <p:nvPr/>
        </p:nvSpPr>
        <p:spPr bwMode="auto">
          <a:xfrm>
            <a:off x="8001000" y="4038600"/>
            <a:ext cx="46038" cy="1493838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 flipH="1" flipV="1">
            <a:off x="6675438" y="6510338"/>
            <a:ext cx="246856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Text Box 11"/>
          <p:cNvSpPr txBox="1">
            <a:spLocks noChangeArrowheads="1"/>
          </p:cNvSpPr>
          <p:nvPr/>
        </p:nvSpPr>
        <p:spPr bwMode="auto">
          <a:xfrm>
            <a:off x="4162425" y="5562600"/>
            <a:ext cx="2468563" cy="55563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endParaRPr lang="en-US" sz="1800">
              <a:latin typeface="Arial" pitchFamily="34" charset="0"/>
            </a:endParaRPr>
          </a:p>
        </p:txBody>
      </p:sp>
      <p:sp>
        <p:nvSpPr>
          <p:cNvPr id="16397" name="Text Box 12"/>
          <p:cNvSpPr txBox="1">
            <a:spLocks noChangeArrowheads="1"/>
          </p:cNvSpPr>
          <p:nvPr/>
        </p:nvSpPr>
        <p:spPr bwMode="auto">
          <a:xfrm>
            <a:off x="8047038" y="5562600"/>
            <a:ext cx="55562" cy="53975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endParaRPr lang="en-US" sz="1200">
              <a:latin typeface="Times New Roman" pitchFamily="18" charset="0"/>
            </a:endParaRPr>
          </a:p>
          <a:p>
            <a:pPr eaLnBrk="1" hangingPunct="1"/>
            <a:endParaRPr lang="en-US" sz="1200">
              <a:latin typeface="Times New Roman" pitchFamily="18" charset="0"/>
            </a:endParaRPr>
          </a:p>
          <a:p>
            <a:pPr eaLnBrk="1" hangingPunct="1"/>
            <a:endParaRPr lang="en-US" sz="1800">
              <a:latin typeface="Arial" pitchFamily="34" charset="0"/>
            </a:endParaRPr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6619875" y="5562600"/>
            <a:ext cx="1417638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Line 14"/>
          <p:cNvSpPr>
            <a:spLocks noChangeShapeType="1"/>
          </p:cNvSpPr>
          <p:nvPr/>
        </p:nvSpPr>
        <p:spPr bwMode="auto">
          <a:xfrm>
            <a:off x="6619875" y="5616575"/>
            <a:ext cx="138112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Line 15"/>
          <p:cNvSpPr>
            <a:spLocks noChangeShapeType="1"/>
          </p:cNvSpPr>
          <p:nvPr/>
        </p:nvSpPr>
        <p:spPr bwMode="auto">
          <a:xfrm rot="10800000">
            <a:off x="8991600" y="1676399"/>
            <a:ext cx="6350" cy="23923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Line 16"/>
          <p:cNvSpPr>
            <a:spLocks noChangeShapeType="1"/>
          </p:cNvSpPr>
          <p:nvPr/>
        </p:nvSpPr>
        <p:spPr bwMode="auto">
          <a:xfrm rot="10800000">
            <a:off x="8993188" y="4038600"/>
            <a:ext cx="4762" cy="2468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Line 17"/>
          <p:cNvSpPr>
            <a:spLocks noChangeShapeType="1"/>
          </p:cNvSpPr>
          <p:nvPr/>
        </p:nvSpPr>
        <p:spPr bwMode="auto">
          <a:xfrm flipH="1" flipV="1">
            <a:off x="4162425" y="6510338"/>
            <a:ext cx="2468563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3" name="Text Box 18"/>
          <p:cNvSpPr txBox="1">
            <a:spLocks noChangeArrowheads="1"/>
          </p:cNvSpPr>
          <p:nvPr/>
        </p:nvSpPr>
        <p:spPr bwMode="auto">
          <a:xfrm rot="-5400000">
            <a:off x="8658226" y="2835275"/>
            <a:ext cx="406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900" b="1">
                <a:solidFill>
                  <a:schemeClr val="bg1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16404" name="Text Box 19"/>
          <p:cNvSpPr txBox="1">
            <a:spLocks noChangeArrowheads="1"/>
          </p:cNvSpPr>
          <p:nvPr/>
        </p:nvSpPr>
        <p:spPr bwMode="auto">
          <a:xfrm rot="-5400000">
            <a:off x="8658226" y="5349875"/>
            <a:ext cx="406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900" b="1">
                <a:solidFill>
                  <a:schemeClr val="bg1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16405" name="Text Box 20"/>
          <p:cNvSpPr txBox="1">
            <a:spLocks noChangeArrowheads="1"/>
          </p:cNvSpPr>
          <p:nvPr/>
        </p:nvSpPr>
        <p:spPr bwMode="auto">
          <a:xfrm>
            <a:off x="5183188" y="6321425"/>
            <a:ext cx="406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900" b="1">
                <a:solidFill>
                  <a:schemeClr val="bg1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16406" name="Text Box 21"/>
          <p:cNvSpPr txBox="1">
            <a:spLocks noChangeArrowheads="1"/>
          </p:cNvSpPr>
          <p:nvPr/>
        </p:nvSpPr>
        <p:spPr bwMode="auto">
          <a:xfrm>
            <a:off x="7640638" y="6319838"/>
            <a:ext cx="406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900" b="1">
                <a:solidFill>
                  <a:schemeClr val="bg1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16407" name="Text Box 22"/>
          <p:cNvSpPr txBox="1">
            <a:spLocks noChangeArrowheads="1"/>
          </p:cNvSpPr>
          <p:nvPr/>
        </p:nvSpPr>
        <p:spPr bwMode="auto">
          <a:xfrm>
            <a:off x="8213725" y="4551363"/>
            <a:ext cx="454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2400"/>
              <a:t>ty</a:t>
            </a:r>
          </a:p>
        </p:txBody>
      </p:sp>
      <p:sp>
        <p:nvSpPr>
          <p:cNvPr id="16408" name="Text Box 23"/>
          <p:cNvSpPr txBox="1">
            <a:spLocks noChangeArrowheads="1"/>
          </p:cNvSpPr>
          <p:nvPr/>
        </p:nvSpPr>
        <p:spPr bwMode="auto">
          <a:xfrm>
            <a:off x="7070725" y="5541963"/>
            <a:ext cx="441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2400"/>
              <a:t>tx</a:t>
            </a:r>
          </a:p>
        </p:txBody>
      </p:sp>
      <p:sp>
        <p:nvSpPr>
          <p:cNvPr id="16409" name="Text Box 24"/>
          <p:cNvSpPr txBox="1">
            <a:spLocks noChangeArrowheads="1"/>
          </p:cNvSpPr>
          <p:nvPr/>
        </p:nvSpPr>
        <p:spPr bwMode="auto">
          <a:xfrm>
            <a:off x="4162425" y="5334000"/>
            <a:ext cx="2468563" cy="55563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endParaRPr lang="en-US" sz="1800">
              <a:latin typeface="Arial" pitchFamily="34" charset="0"/>
            </a:endParaRPr>
          </a:p>
        </p:txBody>
      </p:sp>
      <p:sp>
        <p:nvSpPr>
          <p:cNvPr id="16410" name="Line 25"/>
          <p:cNvSpPr>
            <a:spLocks noChangeShapeType="1"/>
          </p:cNvSpPr>
          <p:nvPr/>
        </p:nvSpPr>
        <p:spPr bwMode="auto">
          <a:xfrm>
            <a:off x="6705600" y="5410200"/>
            <a:ext cx="138112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1" name="Line 26"/>
          <p:cNvSpPr>
            <a:spLocks noChangeShapeType="1"/>
          </p:cNvSpPr>
          <p:nvPr/>
        </p:nvSpPr>
        <p:spPr bwMode="auto">
          <a:xfrm>
            <a:off x="6705600" y="5334000"/>
            <a:ext cx="138112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2" name="Text Box 27"/>
          <p:cNvSpPr txBox="1">
            <a:spLocks noChangeArrowheads="1"/>
          </p:cNvSpPr>
          <p:nvPr/>
        </p:nvSpPr>
        <p:spPr bwMode="auto">
          <a:xfrm>
            <a:off x="8047038" y="5334000"/>
            <a:ext cx="55562" cy="53975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endParaRPr lang="en-US" sz="1200">
              <a:latin typeface="Times New Roman" pitchFamily="18" charset="0"/>
            </a:endParaRPr>
          </a:p>
          <a:p>
            <a:pPr eaLnBrk="1" hangingPunct="1"/>
            <a:endParaRPr lang="en-US" sz="1200">
              <a:latin typeface="Times New Roman" pitchFamily="18" charset="0"/>
            </a:endParaRPr>
          </a:p>
          <a:p>
            <a:pPr eaLnBrk="1" hangingPunct="1"/>
            <a:endParaRPr lang="en-US" sz="1800">
              <a:latin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David Kirk/NVIDIA and Wen-mei W. Hwu, ECE408/CS483/ 2007-2016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07B0A17F-3822-40F7-ADDE-D20C42B292F6}" type="slidenum">
              <a:rPr lang="en-US" sz="1400" smtClean="0">
                <a:latin typeface="Times New Roman" pitchFamily="18" charset="0"/>
              </a:rPr>
              <a:pPr eaLnBrk="1" hangingPunct="1"/>
              <a:t>25</a:t>
            </a:fld>
            <a:endParaRPr lang="en-US" sz="1400" smtClean="0">
              <a:latin typeface="Times New Roman" pitchFamily="18" charset="0"/>
            </a:endParaRPr>
          </a:p>
        </p:txBody>
      </p:sp>
      <p:grpSp>
        <p:nvGrpSpPr>
          <p:cNvPr id="18435" name="Group 92"/>
          <p:cNvGrpSpPr>
            <a:grpSpLocks/>
          </p:cNvGrpSpPr>
          <p:nvPr/>
        </p:nvGrpSpPr>
        <p:grpSpPr bwMode="auto">
          <a:xfrm>
            <a:off x="2209800" y="228600"/>
            <a:ext cx="6934200" cy="6483350"/>
            <a:chOff x="1392" y="144"/>
            <a:chExt cx="4368" cy="4084"/>
          </a:xfrm>
        </p:grpSpPr>
        <p:sp>
          <p:nvSpPr>
            <p:cNvPr id="18440" name="Text Box 5"/>
            <p:cNvSpPr txBox="1">
              <a:spLocks noChangeArrowheads="1"/>
            </p:cNvSpPr>
            <p:nvPr/>
          </p:nvSpPr>
          <p:spPr bwMode="auto">
            <a:xfrm>
              <a:off x="2544" y="2562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</a:rPr>
                <a:t>M</a:t>
              </a:r>
              <a:endParaRPr lang="en-US" sz="2000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18441" name="Text Box 6"/>
            <p:cNvSpPr txBox="1">
              <a:spLocks noChangeArrowheads="1"/>
            </p:cNvSpPr>
            <p:nvPr/>
          </p:nvSpPr>
          <p:spPr bwMode="auto">
            <a:xfrm>
              <a:off x="3072" y="3120"/>
              <a:ext cx="517" cy="50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18442" name="Text Box 7"/>
            <p:cNvSpPr txBox="1">
              <a:spLocks noChangeArrowheads="1"/>
            </p:cNvSpPr>
            <p:nvPr/>
          </p:nvSpPr>
          <p:spPr bwMode="auto">
            <a:xfrm>
              <a:off x="4128" y="1008"/>
              <a:ext cx="1632" cy="15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</a:rPr>
                <a:t>N</a:t>
              </a:r>
              <a:endParaRPr lang="en-US" sz="2000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18443" name="Text Box 8"/>
            <p:cNvSpPr txBox="1">
              <a:spLocks noChangeArrowheads="1"/>
            </p:cNvSpPr>
            <p:nvPr/>
          </p:nvSpPr>
          <p:spPr bwMode="auto">
            <a:xfrm>
              <a:off x="4656" y="1536"/>
              <a:ext cx="513" cy="55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18444" name="Text Box 9"/>
            <p:cNvSpPr txBox="1">
              <a:spLocks noChangeArrowheads="1"/>
            </p:cNvSpPr>
            <p:nvPr/>
          </p:nvSpPr>
          <p:spPr bwMode="auto">
            <a:xfrm>
              <a:off x="4128" y="2565"/>
              <a:ext cx="1632" cy="1563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</a:rPr>
                <a:t>P</a:t>
              </a:r>
              <a:endParaRPr lang="en-US" sz="2000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18445" name="Text Box 10"/>
            <p:cNvSpPr txBox="1">
              <a:spLocks noChangeArrowheads="1"/>
            </p:cNvSpPr>
            <p:nvPr/>
          </p:nvSpPr>
          <p:spPr bwMode="auto">
            <a:xfrm>
              <a:off x="4650" y="3103"/>
              <a:ext cx="519" cy="51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endParaRPr lang="en-US" sz="1800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18446" name="Line 11"/>
            <p:cNvSpPr>
              <a:spLocks noChangeShapeType="1"/>
            </p:cNvSpPr>
            <p:nvPr/>
          </p:nvSpPr>
          <p:spPr bwMode="auto">
            <a:xfrm>
              <a:off x="4650" y="2520"/>
              <a:ext cx="0" cy="577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7" name="Line 12"/>
            <p:cNvSpPr>
              <a:spLocks noChangeShapeType="1"/>
            </p:cNvSpPr>
            <p:nvPr/>
          </p:nvSpPr>
          <p:spPr bwMode="auto">
            <a:xfrm>
              <a:off x="5165" y="2526"/>
              <a:ext cx="0" cy="576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8" name="Line 13"/>
            <p:cNvSpPr>
              <a:spLocks noChangeShapeType="1"/>
            </p:cNvSpPr>
            <p:nvPr/>
          </p:nvSpPr>
          <p:spPr bwMode="auto">
            <a:xfrm>
              <a:off x="4062" y="3108"/>
              <a:ext cx="58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9" name="Line 14"/>
            <p:cNvSpPr>
              <a:spLocks noChangeShapeType="1"/>
            </p:cNvSpPr>
            <p:nvPr/>
          </p:nvSpPr>
          <p:spPr bwMode="auto">
            <a:xfrm>
              <a:off x="4062" y="3617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0" name="Line 16"/>
            <p:cNvSpPr>
              <a:spLocks noChangeShapeType="1"/>
            </p:cNvSpPr>
            <p:nvPr/>
          </p:nvSpPr>
          <p:spPr bwMode="auto">
            <a:xfrm>
              <a:off x="4968" y="2506"/>
              <a:ext cx="1" cy="985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1" name="Line 17"/>
            <p:cNvSpPr>
              <a:spLocks noChangeShapeType="1"/>
            </p:cNvSpPr>
            <p:nvPr/>
          </p:nvSpPr>
          <p:spPr bwMode="auto">
            <a:xfrm>
              <a:off x="4934" y="2503"/>
              <a:ext cx="0" cy="98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2" name="Line 18"/>
            <p:cNvSpPr>
              <a:spLocks noChangeShapeType="1"/>
            </p:cNvSpPr>
            <p:nvPr/>
          </p:nvSpPr>
          <p:spPr bwMode="auto">
            <a:xfrm flipH="1">
              <a:off x="3539" y="3099"/>
              <a:ext cx="0" cy="51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3" name="Line 19"/>
            <p:cNvSpPr>
              <a:spLocks noChangeShapeType="1"/>
            </p:cNvSpPr>
            <p:nvPr/>
          </p:nvSpPr>
          <p:spPr bwMode="auto">
            <a:xfrm flipV="1">
              <a:off x="4650" y="1980"/>
              <a:ext cx="515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Line 20"/>
            <p:cNvSpPr>
              <a:spLocks noChangeShapeType="1"/>
            </p:cNvSpPr>
            <p:nvPr/>
          </p:nvSpPr>
          <p:spPr bwMode="auto">
            <a:xfrm>
              <a:off x="5616" y="2559"/>
              <a:ext cx="3" cy="16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5" name="Line 21"/>
            <p:cNvSpPr>
              <a:spLocks noChangeShapeType="1"/>
            </p:cNvSpPr>
            <p:nvPr/>
          </p:nvSpPr>
          <p:spPr bwMode="auto">
            <a:xfrm rot="-5400000" flipH="1" flipV="1">
              <a:off x="4920" y="3240"/>
              <a:ext cx="0" cy="16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6" name="Line 22"/>
            <p:cNvSpPr>
              <a:spLocks noChangeShapeType="1"/>
            </p:cNvSpPr>
            <p:nvPr/>
          </p:nvSpPr>
          <p:spPr bwMode="auto">
            <a:xfrm>
              <a:off x="5240" y="3101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7" name="Line 23"/>
            <p:cNvSpPr>
              <a:spLocks noChangeShapeType="1"/>
            </p:cNvSpPr>
            <p:nvPr/>
          </p:nvSpPr>
          <p:spPr bwMode="auto">
            <a:xfrm rot="-5400000">
              <a:off x="4904" y="3440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8" name="Text Box 24"/>
            <p:cNvSpPr txBox="1">
              <a:spLocks noChangeArrowheads="1"/>
            </p:cNvSpPr>
            <p:nvPr/>
          </p:nvSpPr>
          <p:spPr bwMode="auto">
            <a:xfrm>
              <a:off x="4673" y="3746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</a:p>
          </p:txBody>
        </p:sp>
        <p:sp>
          <p:nvSpPr>
            <p:cNvPr id="18459" name="Text Box 25"/>
            <p:cNvSpPr txBox="1">
              <a:spLocks noChangeArrowheads="1"/>
            </p:cNvSpPr>
            <p:nvPr/>
          </p:nvSpPr>
          <p:spPr bwMode="auto">
            <a:xfrm>
              <a:off x="4777" y="3950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180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18460" name="Text Box 26"/>
            <p:cNvSpPr txBox="1">
              <a:spLocks noChangeArrowheads="1"/>
            </p:cNvSpPr>
            <p:nvPr/>
          </p:nvSpPr>
          <p:spPr bwMode="auto">
            <a:xfrm>
              <a:off x="3410" y="3957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18461" name="Line 27"/>
            <p:cNvSpPr>
              <a:spLocks noChangeShapeType="1"/>
            </p:cNvSpPr>
            <p:nvPr/>
          </p:nvSpPr>
          <p:spPr bwMode="auto">
            <a:xfrm rot="-5400000">
              <a:off x="3330" y="3438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2" name="Text Box 28"/>
            <p:cNvSpPr txBox="1">
              <a:spLocks noChangeArrowheads="1"/>
            </p:cNvSpPr>
            <p:nvPr/>
          </p:nvSpPr>
          <p:spPr bwMode="auto">
            <a:xfrm>
              <a:off x="3216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18463" name="Line 29"/>
            <p:cNvSpPr>
              <a:spLocks noChangeShapeType="1"/>
            </p:cNvSpPr>
            <p:nvPr/>
          </p:nvSpPr>
          <p:spPr bwMode="auto">
            <a:xfrm rot="-5400000">
              <a:off x="2801" y="343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4" name="Text Box 30"/>
            <p:cNvSpPr txBox="1">
              <a:spLocks noChangeArrowheads="1"/>
            </p:cNvSpPr>
            <p:nvPr/>
          </p:nvSpPr>
          <p:spPr bwMode="auto">
            <a:xfrm>
              <a:off x="2688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18465" name="Line 31"/>
            <p:cNvSpPr>
              <a:spLocks noChangeShapeType="1"/>
            </p:cNvSpPr>
            <p:nvPr/>
          </p:nvSpPr>
          <p:spPr bwMode="auto">
            <a:xfrm>
              <a:off x="5198" y="1563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6" name="Line 32"/>
            <p:cNvSpPr>
              <a:spLocks noChangeShapeType="1"/>
            </p:cNvSpPr>
            <p:nvPr/>
          </p:nvSpPr>
          <p:spPr bwMode="auto">
            <a:xfrm>
              <a:off x="5195" y="1033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7" name="Text Box 34"/>
            <p:cNvSpPr txBox="1">
              <a:spLocks noChangeArrowheads="1"/>
            </p:cNvSpPr>
            <p:nvPr/>
          </p:nvSpPr>
          <p:spPr bwMode="auto">
            <a:xfrm>
              <a:off x="4934" y="3491"/>
              <a:ext cx="35" cy="3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endParaRPr lang="en-US" sz="1200">
                <a:latin typeface="Times New Roman" pitchFamily="18" charset="0"/>
              </a:endParaRPr>
            </a:p>
            <a:p>
              <a:pPr eaLnBrk="1" hangingPunct="1"/>
              <a:endParaRPr lang="en-US" sz="1200">
                <a:latin typeface="Times New Roman" pitchFamily="18" charset="0"/>
              </a:endParaRPr>
            </a:p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18468" name="Line 35"/>
            <p:cNvSpPr>
              <a:spLocks noChangeShapeType="1"/>
            </p:cNvSpPr>
            <p:nvPr/>
          </p:nvSpPr>
          <p:spPr bwMode="auto">
            <a:xfrm>
              <a:off x="4054" y="3491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36"/>
            <p:cNvSpPr>
              <a:spLocks noChangeShapeType="1"/>
            </p:cNvSpPr>
            <p:nvPr/>
          </p:nvSpPr>
          <p:spPr bwMode="auto">
            <a:xfrm>
              <a:off x="4054" y="3525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Line 37"/>
            <p:cNvSpPr>
              <a:spLocks noChangeShapeType="1"/>
            </p:cNvSpPr>
            <p:nvPr/>
          </p:nvSpPr>
          <p:spPr bwMode="auto">
            <a:xfrm rot="-5400000">
              <a:off x="3307" y="3314"/>
              <a:ext cx="3" cy="15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1" name="Line 38"/>
            <p:cNvSpPr>
              <a:spLocks noChangeShapeType="1"/>
            </p:cNvSpPr>
            <p:nvPr/>
          </p:nvSpPr>
          <p:spPr bwMode="auto">
            <a:xfrm rot="10800000" flipH="1">
              <a:off x="5614" y="1008"/>
              <a:ext cx="2" cy="15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2" name="Rectangle 39"/>
            <p:cNvSpPr>
              <a:spLocks noChangeArrowheads="1"/>
            </p:cNvSpPr>
            <p:nvPr/>
          </p:nvSpPr>
          <p:spPr bwMode="auto">
            <a:xfrm>
              <a:off x="2574" y="3742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" name="Rectangle 40"/>
            <p:cNvSpPr>
              <a:spLocks noChangeArrowheads="1"/>
            </p:cNvSpPr>
            <p:nvPr/>
          </p:nvSpPr>
          <p:spPr bwMode="auto">
            <a:xfrm>
              <a:off x="4015" y="3107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4" name="Rectangle 41"/>
            <p:cNvSpPr>
              <a:spLocks noChangeArrowheads="1"/>
            </p:cNvSpPr>
            <p:nvPr/>
          </p:nvSpPr>
          <p:spPr bwMode="auto">
            <a:xfrm>
              <a:off x="5129" y="1348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5" name="Line 42"/>
            <p:cNvSpPr>
              <a:spLocks noChangeShapeType="1"/>
            </p:cNvSpPr>
            <p:nvPr/>
          </p:nvSpPr>
          <p:spPr bwMode="auto">
            <a:xfrm>
              <a:off x="4648" y="972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6" name="Line 43"/>
            <p:cNvSpPr>
              <a:spLocks noChangeShapeType="1"/>
            </p:cNvSpPr>
            <p:nvPr/>
          </p:nvSpPr>
          <p:spPr bwMode="auto">
            <a:xfrm>
              <a:off x="4107" y="535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7" name="Text Box 44"/>
            <p:cNvSpPr txBox="1">
              <a:spLocks noChangeArrowheads="1"/>
            </p:cNvSpPr>
            <p:nvPr/>
          </p:nvSpPr>
          <p:spPr bwMode="auto">
            <a:xfrm>
              <a:off x="4752" y="144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  <a:latin typeface="Arial" pitchFamily="34" charset="0"/>
                </a:rPr>
                <a:t>bx</a:t>
              </a:r>
            </a:p>
          </p:txBody>
        </p:sp>
        <p:sp>
          <p:nvSpPr>
            <p:cNvPr id="18478" name="Text Box 45"/>
            <p:cNvSpPr txBox="1">
              <a:spLocks noChangeArrowheads="1"/>
            </p:cNvSpPr>
            <p:nvPr/>
          </p:nvSpPr>
          <p:spPr bwMode="auto">
            <a:xfrm>
              <a:off x="4826" y="592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  <a:latin typeface="Arial" pitchFamily="34" charset="0"/>
                </a:rPr>
                <a:t>tx</a:t>
              </a:r>
            </a:p>
          </p:txBody>
        </p:sp>
        <p:sp>
          <p:nvSpPr>
            <p:cNvPr id="18479" name="Text Box 46"/>
            <p:cNvSpPr txBox="1">
              <a:spLocks noChangeArrowheads="1"/>
            </p:cNvSpPr>
            <p:nvPr/>
          </p:nvSpPr>
          <p:spPr bwMode="auto">
            <a:xfrm>
              <a:off x="4572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18480" name="Text Box 47"/>
            <p:cNvSpPr txBox="1">
              <a:spLocks noChangeArrowheads="1"/>
            </p:cNvSpPr>
            <p:nvPr/>
          </p:nvSpPr>
          <p:spPr bwMode="auto">
            <a:xfrm>
              <a:off x="4636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18481" name="Text Box 48"/>
            <p:cNvSpPr txBox="1">
              <a:spLocks noChangeArrowheads="1"/>
            </p:cNvSpPr>
            <p:nvPr/>
          </p:nvSpPr>
          <p:spPr bwMode="auto">
            <a:xfrm>
              <a:off x="4802" y="753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TILE_WIDTH-1</a:t>
              </a:r>
            </a:p>
          </p:txBody>
        </p:sp>
        <p:sp>
          <p:nvSpPr>
            <p:cNvPr id="18482" name="Text Box 49"/>
            <p:cNvSpPr txBox="1">
              <a:spLocks noChangeArrowheads="1"/>
            </p:cNvSpPr>
            <p:nvPr/>
          </p:nvSpPr>
          <p:spPr bwMode="auto">
            <a:xfrm>
              <a:off x="4700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18483" name="Line 50"/>
            <p:cNvSpPr>
              <a:spLocks noChangeShapeType="1"/>
            </p:cNvSpPr>
            <p:nvPr/>
          </p:nvSpPr>
          <p:spPr bwMode="auto">
            <a:xfrm>
              <a:off x="4656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84" name="Line 51"/>
            <p:cNvSpPr>
              <a:spLocks noChangeShapeType="1"/>
            </p:cNvSpPr>
            <p:nvPr/>
          </p:nvSpPr>
          <p:spPr bwMode="auto">
            <a:xfrm>
              <a:off x="5160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85" name="Line 52"/>
            <p:cNvSpPr>
              <a:spLocks noChangeShapeType="1"/>
            </p:cNvSpPr>
            <p:nvPr/>
          </p:nvSpPr>
          <p:spPr bwMode="auto">
            <a:xfrm>
              <a:off x="412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86" name="Line 53"/>
            <p:cNvSpPr>
              <a:spLocks noChangeShapeType="1"/>
            </p:cNvSpPr>
            <p:nvPr/>
          </p:nvSpPr>
          <p:spPr bwMode="auto">
            <a:xfrm>
              <a:off x="5168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87" name="Line 54"/>
            <p:cNvSpPr>
              <a:spLocks noChangeShapeType="1"/>
            </p:cNvSpPr>
            <p:nvPr/>
          </p:nvSpPr>
          <p:spPr bwMode="auto">
            <a:xfrm>
              <a:off x="5704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88" name="Text Box 55"/>
            <p:cNvSpPr txBox="1">
              <a:spLocks noChangeArrowheads="1"/>
            </p:cNvSpPr>
            <p:nvPr/>
          </p:nvSpPr>
          <p:spPr bwMode="auto">
            <a:xfrm>
              <a:off x="429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18489" name="Text Box 56"/>
            <p:cNvSpPr txBox="1">
              <a:spLocks noChangeArrowheads="1"/>
            </p:cNvSpPr>
            <p:nvPr/>
          </p:nvSpPr>
          <p:spPr bwMode="auto">
            <a:xfrm>
              <a:off x="4796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18490" name="Text Box 57"/>
            <p:cNvSpPr txBox="1">
              <a:spLocks noChangeArrowheads="1"/>
            </p:cNvSpPr>
            <p:nvPr/>
          </p:nvSpPr>
          <p:spPr bwMode="auto">
            <a:xfrm>
              <a:off x="533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18491" name="Line 59"/>
            <p:cNvSpPr>
              <a:spLocks noChangeShapeType="1"/>
            </p:cNvSpPr>
            <p:nvPr/>
          </p:nvSpPr>
          <p:spPr bwMode="auto">
            <a:xfrm rot="-5400000">
              <a:off x="2258" y="3386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2" name="Line 60"/>
            <p:cNvSpPr>
              <a:spLocks noChangeShapeType="1"/>
            </p:cNvSpPr>
            <p:nvPr/>
          </p:nvSpPr>
          <p:spPr bwMode="auto">
            <a:xfrm rot="-5400000">
              <a:off x="1039" y="3428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3" name="Text Box 61"/>
            <p:cNvSpPr txBox="1">
              <a:spLocks noChangeArrowheads="1"/>
            </p:cNvSpPr>
            <p:nvPr/>
          </p:nvSpPr>
          <p:spPr bwMode="auto">
            <a:xfrm>
              <a:off x="1392" y="3325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  <a:latin typeface="Arial" pitchFamily="34" charset="0"/>
                </a:rPr>
                <a:t>by</a:t>
              </a:r>
            </a:p>
          </p:txBody>
        </p:sp>
        <p:sp>
          <p:nvSpPr>
            <p:cNvPr id="18494" name="Text Box 62"/>
            <p:cNvSpPr txBox="1">
              <a:spLocks noChangeArrowheads="1"/>
            </p:cNvSpPr>
            <p:nvPr/>
          </p:nvSpPr>
          <p:spPr bwMode="auto">
            <a:xfrm>
              <a:off x="1872" y="3264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  <a:latin typeface="Arial" pitchFamily="34" charset="0"/>
                </a:rPr>
                <a:t>ty</a:t>
              </a:r>
            </a:p>
          </p:txBody>
        </p:sp>
        <p:sp>
          <p:nvSpPr>
            <p:cNvPr id="18495" name="Text Box 63"/>
            <p:cNvSpPr txBox="1">
              <a:spLocks noChangeArrowheads="1"/>
            </p:cNvSpPr>
            <p:nvPr/>
          </p:nvSpPr>
          <p:spPr bwMode="auto">
            <a:xfrm>
              <a:off x="2312" y="323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18496" name="Text Box 64"/>
            <p:cNvSpPr txBox="1">
              <a:spLocks noChangeArrowheads="1"/>
            </p:cNvSpPr>
            <p:nvPr/>
          </p:nvSpPr>
          <p:spPr bwMode="auto">
            <a:xfrm>
              <a:off x="2312" y="315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18497" name="Line 65"/>
            <p:cNvSpPr>
              <a:spLocks noChangeShapeType="1"/>
            </p:cNvSpPr>
            <p:nvPr/>
          </p:nvSpPr>
          <p:spPr bwMode="auto">
            <a:xfrm rot="-5400000">
              <a:off x="2488" y="3288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8" name="Line 66"/>
            <p:cNvSpPr>
              <a:spLocks noChangeShapeType="1"/>
            </p:cNvSpPr>
            <p:nvPr/>
          </p:nvSpPr>
          <p:spPr bwMode="auto">
            <a:xfrm rot="-5400000">
              <a:off x="2488" y="322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9" name="Text Box 67"/>
            <p:cNvSpPr txBox="1">
              <a:spLocks noChangeArrowheads="1"/>
            </p:cNvSpPr>
            <p:nvPr/>
          </p:nvSpPr>
          <p:spPr bwMode="auto">
            <a:xfrm>
              <a:off x="2304" y="307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18500" name="Line 68"/>
            <p:cNvSpPr>
              <a:spLocks noChangeShapeType="1"/>
            </p:cNvSpPr>
            <p:nvPr/>
          </p:nvSpPr>
          <p:spPr bwMode="auto">
            <a:xfrm rot="-5400000">
              <a:off x="2488" y="316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1" name="Text Box 69"/>
            <p:cNvSpPr txBox="1">
              <a:spLocks noChangeArrowheads="1"/>
            </p:cNvSpPr>
            <p:nvPr/>
          </p:nvSpPr>
          <p:spPr bwMode="auto">
            <a:xfrm>
              <a:off x="1877" y="3562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TILE_WIDTH-1</a:t>
              </a:r>
            </a:p>
          </p:txBody>
        </p:sp>
        <p:sp>
          <p:nvSpPr>
            <p:cNvPr id="18502" name="Line 70"/>
            <p:cNvSpPr>
              <a:spLocks noChangeShapeType="1"/>
            </p:cNvSpPr>
            <p:nvPr/>
          </p:nvSpPr>
          <p:spPr bwMode="auto">
            <a:xfrm rot="-5400000">
              <a:off x="2486" y="3557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3" name="Line 71"/>
            <p:cNvSpPr>
              <a:spLocks noChangeShapeType="1"/>
            </p:cNvSpPr>
            <p:nvPr/>
          </p:nvSpPr>
          <p:spPr bwMode="auto">
            <a:xfrm rot="-5400000">
              <a:off x="1808" y="4195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4" name="Line 72"/>
            <p:cNvSpPr>
              <a:spLocks noChangeShapeType="1"/>
            </p:cNvSpPr>
            <p:nvPr/>
          </p:nvSpPr>
          <p:spPr bwMode="auto">
            <a:xfrm rot="-5400000">
              <a:off x="1800" y="366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5" name="Line 73"/>
            <p:cNvSpPr>
              <a:spLocks noChangeShapeType="1"/>
            </p:cNvSpPr>
            <p:nvPr/>
          </p:nvSpPr>
          <p:spPr bwMode="auto">
            <a:xfrm rot="-5400000">
              <a:off x="1808" y="314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6" name="Text Box 74"/>
            <p:cNvSpPr txBox="1">
              <a:spLocks noChangeArrowheads="1"/>
            </p:cNvSpPr>
            <p:nvPr/>
          </p:nvSpPr>
          <p:spPr bwMode="auto">
            <a:xfrm>
              <a:off x="1636" y="388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18507" name="Text Box 75"/>
            <p:cNvSpPr txBox="1">
              <a:spLocks noChangeArrowheads="1"/>
            </p:cNvSpPr>
            <p:nvPr/>
          </p:nvSpPr>
          <p:spPr bwMode="auto">
            <a:xfrm>
              <a:off x="1636" y="3379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18508" name="Text Box 76"/>
            <p:cNvSpPr txBox="1">
              <a:spLocks noChangeArrowheads="1"/>
            </p:cNvSpPr>
            <p:nvPr/>
          </p:nvSpPr>
          <p:spPr bwMode="auto">
            <a:xfrm>
              <a:off x="1636" y="284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18509" name="Line 77"/>
            <p:cNvSpPr>
              <a:spLocks noChangeShapeType="1"/>
            </p:cNvSpPr>
            <p:nvPr/>
          </p:nvSpPr>
          <p:spPr bwMode="auto">
            <a:xfrm>
              <a:off x="464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0" name="Line 78"/>
            <p:cNvSpPr>
              <a:spLocks noChangeShapeType="1"/>
            </p:cNvSpPr>
            <p:nvPr/>
          </p:nvSpPr>
          <p:spPr bwMode="auto">
            <a:xfrm rot="-5400000">
              <a:off x="1808" y="2611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1" name="Line 79"/>
            <p:cNvSpPr>
              <a:spLocks noChangeShapeType="1"/>
            </p:cNvSpPr>
            <p:nvPr/>
          </p:nvSpPr>
          <p:spPr bwMode="auto">
            <a:xfrm>
              <a:off x="4704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2" name="Line 80"/>
            <p:cNvSpPr>
              <a:spLocks noChangeShapeType="1"/>
            </p:cNvSpPr>
            <p:nvPr/>
          </p:nvSpPr>
          <p:spPr bwMode="auto">
            <a:xfrm>
              <a:off x="475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3" name="Line 81"/>
            <p:cNvSpPr>
              <a:spLocks noChangeShapeType="1"/>
            </p:cNvSpPr>
            <p:nvPr/>
          </p:nvSpPr>
          <p:spPr bwMode="auto">
            <a:xfrm>
              <a:off x="4808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4" name="Line 82"/>
            <p:cNvSpPr>
              <a:spLocks noChangeShapeType="1"/>
            </p:cNvSpPr>
            <p:nvPr/>
          </p:nvSpPr>
          <p:spPr bwMode="auto">
            <a:xfrm>
              <a:off x="511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5" name="Line 83"/>
            <p:cNvSpPr>
              <a:spLocks noChangeShapeType="1"/>
            </p:cNvSpPr>
            <p:nvPr/>
          </p:nvSpPr>
          <p:spPr bwMode="auto">
            <a:xfrm rot="-5400000">
              <a:off x="2488" y="310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6" name="Line 84"/>
            <p:cNvSpPr>
              <a:spLocks noChangeShapeType="1"/>
            </p:cNvSpPr>
            <p:nvPr/>
          </p:nvSpPr>
          <p:spPr bwMode="auto">
            <a:xfrm rot="-5400000">
              <a:off x="2486" y="3605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7" name="Text Box 85"/>
            <p:cNvSpPr txBox="1">
              <a:spLocks noChangeArrowheads="1"/>
            </p:cNvSpPr>
            <p:nvPr/>
          </p:nvSpPr>
          <p:spPr bwMode="auto">
            <a:xfrm rot="-5400000">
              <a:off x="5043" y="1245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</a:p>
          </p:txBody>
        </p:sp>
        <p:sp>
          <p:nvSpPr>
            <p:cNvPr id="18518" name="Text Box 86"/>
            <p:cNvSpPr txBox="1">
              <a:spLocks noChangeArrowheads="1"/>
            </p:cNvSpPr>
            <p:nvPr/>
          </p:nvSpPr>
          <p:spPr bwMode="auto">
            <a:xfrm rot="-5400000">
              <a:off x="5131" y="1695"/>
              <a:ext cx="46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  <a:latin typeface="Arial" pitchFamily="34" charset="0"/>
              </a:endParaRPr>
            </a:p>
            <a:p>
              <a:pPr algn="ctr" eaLnBrk="1" hangingPunct="1"/>
              <a:endParaRPr lang="en-US" sz="180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18519" name="Text Box 87"/>
            <p:cNvSpPr txBox="1">
              <a:spLocks noChangeArrowheads="1"/>
            </p:cNvSpPr>
            <p:nvPr/>
          </p:nvSpPr>
          <p:spPr bwMode="auto">
            <a:xfrm rot="-5400000">
              <a:off x="5064" y="3309"/>
              <a:ext cx="51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TILE_WIDTHE</a:t>
              </a:r>
              <a:endParaRPr lang="en-US" sz="90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18520" name="Text Box 88"/>
            <p:cNvSpPr txBox="1">
              <a:spLocks noChangeArrowheads="1"/>
            </p:cNvSpPr>
            <p:nvPr/>
          </p:nvSpPr>
          <p:spPr bwMode="auto">
            <a:xfrm rot="-5400000">
              <a:off x="5405" y="3283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18521" name="Text Box 89"/>
            <p:cNvSpPr txBox="1">
              <a:spLocks noChangeArrowheads="1"/>
            </p:cNvSpPr>
            <p:nvPr/>
          </p:nvSpPr>
          <p:spPr bwMode="auto">
            <a:xfrm rot="-5400000">
              <a:off x="5387" y="1525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18522" name="Text Box 90"/>
            <p:cNvSpPr txBox="1">
              <a:spLocks noChangeArrowheads="1"/>
            </p:cNvSpPr>
            <p:nvPr/>
          </p:nvSpPr>
          <p:spPr bwMode="auto">
            <a:xfrm>
              <a:off x="2544" y="3120"/>
              <a:ext cx="517" cy="5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18523" name="Text Box 91"/>
            <p:cNvSpPr txBox="1">
              <a:spLocks noChangeArrowheads="1"/>
            </p:cNvSpPr>
            <p:nvPr/>
          </p:nvSpPr>
          <p:spPr bwMode="auto">
            <a:xfrm>
              <a:off x="4656" y="1008"/>
              <a:ext cx="513" cy="55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18524" name="Text Box 33"/>
            <p:cNvSpPr txBox="1">
              <a:spLocks noChangeArrowheads="1"/>
            </p:cNvSpPr>
            <p:nvPr/>
          </p:nvSpPr>
          <p:spPr bwMode="auto">
            <a:xfrm>
              <a:off x="2544" y="3456"/>
              <a:ext cx="1512" cy="7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18525" name="Text Box 15"/>
            <p:cNvSpPr txBox="1">
              <a:spLocks noChangeArrowheads="1"/>
            </p:cNvSpPr>
            <p:nvPr/>
          </p:nvSpPr>
          <p:spPr bwMode="auto">
            <a:xfrm>
              <a:off x="4944" y="1008"/>
              <a:ext cx="48" cy="15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</p:grp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34338" cy="579437"/>
          </a:xfrm>
        </p:spPr>
        <p:txBody>
          <a:bodyPr/>
          <a:lstStyle/>
          <a:p>
            <a:pPr eaLnBrk="1" hangingPunct="1"/>
            <a:r>
              <a:rPr lang="en-US" smtClean="0"/>
              <a:t>Tiled Multiply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5791200" cy="5118100"/>
          </a:xfrm>
        </p:spPr>
        <p:txBody>
          <a:bodyPr/>
          <a:lstStyle/>
          <a:p>
            <a:pPr marL="457200" indent="-457200" eaLnBrk="1" hangingPunct="1"/>
            <a:r>
              <a:rPr lang="en-US" dirty="0" smtClean="0"/>
              <a:t>Break up the execution of the kernel into phases so that the data accesses in each phase is focused on one subset (tile) of M and N</a:t>
            </a:r>
          </a:p>
        </p:txBody>
      </p:sp>
      <p:sp>
        <p:nvSpPr>
          <p:cNvPr id="18438" name="Rectangle 58"/>
          <p:cNvSpPr>
            <a:spLocks noChangeArrowheads="1"/>
          </p:cNvSpPr>
          <p:nvPr/>
        </p:nvSpPr>
        <p:spPr bwMode="auto">
          <a:xfrm rot="-5400000">
            <a:off x="4021138" y="6675438"/>
            <a:ext cx="1825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472238"/>
            <a:ext cx="4800600" cy="3095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Hwu, ECE408/CS483/ 2007-2016</a:t>
            </a:r>
            <a:endParaRPr lang="en-US" sz="12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Loading a Tile</a:t>
            </a:r>
          </a:p>
        </p:txBody>
      </p:sp>
      <p:sp>
        <p:nvSpPr>
          <p:cNvPr id="1945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threads in a block participate</a:t>
            </a:r>
          </a:p>
          <a:p>
            <a:pPr lvl="1"/>
            <a:r>
              <a:rPr lang="en-US" dirty="0" smtClean="0"/>
              <a:t>Each thread loads one </a:t>
            </a:r>
            <a:r>
              <a:rPr lang="en-US" dirty="0" smtClean="0"/>
              <a:t>M </a:t>
            </a:r>
            <a:r>
              <a:rPr lang="en-US" dirty="0" smtClean="0"/>
              <a:t>element and one </a:t>
            </a:r>
            <a:r>
              <a:rPr lang="en-US" dirty="0" smtClean="0"/>
              <a:t>N </a:t>
            </a:r>
            <a:r>
              <a:rPr lang="en-US" dirty="0" smtClean="0"/>
              <a:t>element in based tiled code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Assign the loaded element to each thread such that the accesses within each warp is coalesced (more later).</a:t>
            </a:r>
          </a:p>
        </p:txBody>
      </p:sp>
      <p:sp>
        <p:nvSpPr>
          <p:cNvPr id="1946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Hwu, ECE408/CS483/ 2007-2016</a:t>
            </a:r>
            <a:endParaRPr lang="en-US" sz="1200"/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FDD4E6EC-FAD4-4A64-891F-71620CFE6ED8}" type="slidenum">
              <a:rPr lang="en-US" sz="1400" smtClean="0">
                <a:latin typeface="Times New Roman" pitchFamily="18" charset="0"/>
              </a:rPr>
              <a:pPr eaLnBrk="1" hangingPunct="1"/>
              <a:t>26</a:t>
            </a:fld>
            <a:endParaRPr lang="en-US" sz="14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8305800" cy="1143000"/>
          </a:xfrm>
        </p:spPr>
        <p:txBody>
          <a:bodyPr/>
          <a:lstStyle/>
          <a:p>
            <a:r>
              <a:rPr lang="en-US" smtClean="0"/>
              <a:t>Work for Block (0,0)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71628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67056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67056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1,0</a:t>
            </a: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71628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71628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Rectangle 10"/>
          <p:cNvSpPr>
            <a:spLocks noChangeArrowheads="1"/>
          </p:cNvSpPr>
          <p:nvPr/>
        </p:nvSpPr>
        <p:spPr bwMode="auto">
          <a:xfrm>
            <a:off x="76200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0,2</a:t>
            </a:r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76200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Rectangle 12"/>
          <p:cNvSpPr>
            <a:spLocks noChangeArrowheads="1"/>
          </p:cNvSpPr>
          <p:nvPr/>
        </p:nvSpPr>
        <p:spPr bwMode="auto">
          <a:xfrm>
            <a:off x="80772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Rectangle 13"/>
          <p:cNvSpPr>
            <a:spLocks noChangeArrowheads="1"/>
          </p:cNvSpPr>
          <p:nvPr/>
        </p:nvSpPr>
        <p:spPr bwMode="auto">
          <a:xfrm>
            <a:off x="80772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80772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0,3</a:t>
            </a:r>
          </a:p>
        </p:txBody>
      </p:sp>
      <p:sp>
        <p:nvSpPr>
          <p:cNvPr id="20496" name="Rectangle 15"/>
          <p:cNvSpPr>
            <a:spLocks noChangeArrowheads="1"/>
          </p:cNvSpPr>
          <p:nvPr/>
        </p:nvSpPr>
        <p:spPr bwMode="auto">
          <a:xfrm>
            <a:off x="76200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Rectangle 16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Rectangle 17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Rectangle 18"/>
          <p:cNvSpPr>
            <a:spLocks noChangeArrowheads="1"/>
          </p:cNvSpPr>
          <p:nvPr/>
        </p:nvSpPr>
        <p:spPr bwMode="auto">
          <a:xfrm>
            <a:off x="71628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1,1</a:t>
            </a:r>
          </a:p>
        </p:txBody>
      </p:sp>
      <p:sp>
        <p:nvSpPr>
          <p:cNvPr id="20500" name="Rectangle 19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0501" name="Rectangle 20"/>
          <p:cNvSpPr>
            <a:spLocks noChangeArrowheads="1"/>
          </p:cNvSpPr>
          <p:nvPr/>
        </p:nvSpPr>
        <p:spPr bwMode="auto">
          <a:xfrm>
            <a:off x="76200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2,2</a:t>
            </a:r>
          </a:p>
        </p:txBody>
      </p:sp>
      <p:sp>
        <p:nvSpPr>
          <p:cNvPr id="20502" name="Rectangle 21"/>
          <p:cNvSpPr>
            <a:spLocks noChangeArrowheads="1"/>
          </p:cNvSpPr>
          <p:nvPr/>
        </p:nvSpPr>
        <p:spPr bwMode="auto">
          <a:xfrm>
            <a:off x="80772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2,3</a:t>
            </a:r>
          </a:p>
        </p:txBody>
      </p:sp>
      <p:sp>
        <p:nvSpPr>
          <p:cNvPr id="20503" name="Rectangle 22"/>
          <p:cNvSpPr>
            <a:spLocks noChangeArrowheads="1"/>
          </p:cNvSpPr>
          <p:nvPr/>
        </p:nvSpPr>
        <p:spPr bwMode="auto">
          <a:xfrm>
            <a:off x="71628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2,1</a:t>
            </a:r>
          </a:p>
        </p:txBody>
      </p:sp>
      <p:sp>
        <p:nvSpPr>
          <p:cNvPr id="20504" name="Rectangle 23"/>
          <p:cNvSpPr>
            <a:spLocks noChangeArrowheads="1"/>
          </p:cNvSpPr>
          <p:nvPr/>
        </p:nvSpPr>
        <p:spPr bwMode="auto">
          <a:xfrm>
            <a:off x="80772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1,3</a:t>
            </a:r>
          </a:p>
        </p:txBody>
      </p:sp>
      <p:sp>
        <p:nvSpPr>
          <p:cNvPr id="20505" name="Rectangle 24"/>
          <p:cNvSpPr>
            <a:spLocks noChangeArrowheads="1"/>
          </p:cNvSpPr>
          <p:nvPr/>
        </p:nvSpPr>
        <p:spPr bwMode="auto">
          <a:xfrm>
            <a:off x="76200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1,2</a:t>
            </a:r>
          </a:p>
        </p:txBody>
      </p:sp>
      <p:sp>
        <p:nvSpPr>
          <p:cNvPr id="20506" name="Rectangle 25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Rectangle 26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8" name="Rectangle 27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9" name="Rectangle 28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0" name="Rectangle 29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3,0</a:t>
            </a:r>
            <a:endParaRPr lang="en-US"/>
          </a:p>
        </p:txBody>
      </p:sp>
      <p:sp>
        <p:nvSpPr>
          <p:cNvPr id="20511" name="Rectangle 30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3,2</a:t>
            </a:r>
          </a:p>
        </p:txBody>
      </p:sp>
      <p:sp>
        <p:nvSpPr>
          <p:cNvPr id="20512" name="Rectangle 31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3,3</a:t>
            </a:r>
          </a:p>
        </p:txBody>
      </p:sp>
      <p:sp>
        <p:nvSpPr>
          <p:cNvPr id="20513" name="Rectangle 32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3,1</a:t>
            </a:r>
          </a:p>
        </p:txBody>
      </p:sp>
      <p:sp>
        <p:nvSpPr>
          <p:cNvPr id="20514" name="Rectangle 33"/>
          <p:cNvSpPr>
            <a:spLocks noChangeArrowheads="1"/>
          </p:cNvSpPr>
          <p:nvPr/>
        </p:nvSpPr>
        <p:spPr bwMode="auto">
          <a:xfrm>
            <a:off x="6705600" y="4572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5" name="Rectangle 37"/>
          <p:cNvSpPr>
            <a:spLocks noChangeArrowheads="1"/>
          </p:cNvSpPr>
          <p:nvPr/>
        </p:nvSpPr>
        <p:spPr bwMode="auto">
          <a:xfrm>
            <a:off x="7620000" y="4572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6" name="Rectangle 39"/>
          <p:cNvSpPr>
            <a:spLocks noChangeArrowheads="1"/>
          </p:cNvSpPr>
          <p:nvPr/>
        </p:nvSpPr>
        <p:spPr bwMode="auto">
          <a:xfrm>
            <a:off x="6705600" y="5486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7" name="Rectangle 40"/>
          <p:cNvSpPr>
            <a:spLocks noChangeArrowheads="1"/>
          </p:cNvSpPr>
          <p:nvPr/>
        </p:nvSpPr>
        <p:spPr bwMode="auto">
          <a:xfrm>
            <a:off x="7620000" y="5486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8" name="Rectangle 2"/>
          <p:cNvSpPr>
            <a:spLocks noChangeArrowheads="1"/>
          </p:cNvSpPr>
          <p:nvPr/>
        </p:nvSpPr>
        <p:spPr bwMode="auto">
          <a:xfrm>
            <a:off x="18288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0519" name="Rectangle 3"/>
          <p:cNvSpPr>
            <a:spLocks noChangeArrowheads="1"/>
          </p:cNvSpPr>
          <p:nvPr/>
        </p:nvSpPr>
        <p:spPr bwMode="auto">
          <a:xfrm>
            <a:off x="13716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0520" name="Rectangle 4"/>
          <p:cNvSpPr>
            <a:spLocks noChangeArrowheads="1"/>
          </p:cNvSpPr>
          <p:nvPr/>
        </p:nvSpPr>
        <p:spPr bwMode="auto">
          <a:xfrm>
            <a:off x="13716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1,0</a:t>
            </a:r>
          </a:p>
        </p:txBody>
      </p:sp>
      <p:sp>
        <p:nvSpPr>
          <p:cNvPr id="20521" name="Rectangle 5"/>
          <p:cNvSpPr>
            <a:spLocks noChangeArrowheads="1"/>
          </p:cNvSpPr>
          <p:nvPr/>
        </p:nvSpPr>
        <p:spPr bwMode="auto">
          <a:xfrm>
            <a:off x="13716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2" name="Rectangle 6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3" name="Rectangle 7"/>
          <p:cNvSpPr>
            <a:spLocks noChangeArrowheads="1"/>
          </p:cNvSpPr>
          <p:nvPr/>
        </p:nvSpPr>
        <p:spPr bwMode="auto">
          <a:xfrm>
            <a:off x="1828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4" name="Rectangle 8"/>
          <p:cNvSpPr>
            <a:spLocks noChangeArrowheads="1"/>
          </p:cNvSpPr>
          <p:nvPr/>
        </p:nvSpPr>
        <p:spPr bwMode="auto">
          <a:xfrm>
            <a:off x="18288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5" name="Rectangle 9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6" name="Rectangle 10"/>
          <p:cNvSpPr>
            <a:spLocks noChangeArrowheads="1"/>
          </p:cNvSpPr>
          <p:nvPr/>
        </p:nvSpPr>
        <p:spPr bwMode="auto">
          <a:xfrm>
            <a:off x="22860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0,2</a:t>
            </a:r>
          </a:p>
        </p:txBody>
      </p:sp>
      <p:sp>
        <p:nvSpPr>
          <p:cNvPr id="20527" name="Rectangle 11"/>
          <p:cNvSpPr>
            <a:spLocks noChangeArrowheads="1"/>
          </p:cNvSpPr>
          <p:nvPr/>
        </p:nvSpPr>
        <p:spPr bwMode="auto">
          <a:xfrm>
            <a:off x="2286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8" name="Rectangle 12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9" name="Rectangle 13"/>
          <p:cNvSpPr>
            <a:spLocks noChangeArrowheads="1"/>
          </p:cNvSpPr>
          <p:nvPr/>
        </p:nvSpPr>
        <p:spPr bwMode="auto">
          <a:xfrm>
            <a:off x="27432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0" name="Rectangle 14"/>
          <p:cNvSpPr>
            <a:spLocks noChangeArrowheads="1"/>
          </p:cNvSpPr>
          <p:nvPr/>
        </p:nvSpPr>
        <p:spPr bwMode="auto">
          <a:xfrm>
            <a:off x="27432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0,3</a:t>
            </a:r>
          </a:p>
        </p:txBody>
      </p:sp>
      <p:sp>
        <p:nvSpPr>
          <p:cNvPr id="20531" name="Rectangle 15"/>
          <p:cNvSpPr>
            <a:spLocks noChangeArrowheads="1"/>
          </p:cNvSpPr>
          <p:nvPr/>
        </p:nvSpPr>
        <p:spPr bwMode="auto">
          <a:xfrm>
            <a:off x="22860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2" name="Rectangle 16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3" name="Rectangle 17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4" name="Rectangle 18"/>
          <p:cNvSpPr>
            <a:spLocks noChangeArrowheads="1"/>
          </p:cNvSpPr>
          <p:nvPr/>
        </p:nvSpPr>
        <p:spPr bwMode="auto">
          <a:xfrm>
            <a:off x="1828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1,1</a:t>
            </a:r>
          </a:p>
        </p:txBody>
      </p:sp>
      <p:sp>
        <p:nvSpPr>
          <p:cNvPr id="20535" name="Rectangle 19"/>
          <p:cNvSpPr>
            <a:spLocks noChangeArrowheads="1"/>
          </p:cNvSpPr>
          <p:nvPr/>
        </p:nvSpPr>
        <p:spPr bwMode="auto">
          <a:xfrm>
            <a:off x="13716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0536" name="Rectangle 20"/>
          <p:cNvSpPr>
            <a:spLocks noChangeArrowheads="1"/>
          </p:cNvSpPr>
          <p:nvPr/>
        </p:nvSpPr>
        <p:spPr bwMode="auto">
          <a:xfrm>
            <a:off x="22860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2,2</a:t>
            </a:r>
          </a:p>
        </p:txBody>
      </p:sp>
      <p:sp>
        <p:nvSpPr>
          <p:cNvPr id="20537" name="Rectangle 21"/>
          <p:cNvSpPr>
            <a:spLocks noChangeArrowheads="1"/>
          </p:cNvSpPr>
          <p:nvPr/>
        </p:nvSpPr>
        <p:spPr bwMode="auto">
          <a:xfrm>
            <a:off x="27432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2,3</a:t>
            </a:r>
          </a:p>
        </p:txBody>
      </p:sp>
      <p:sp>
        <p:nvSpPr>
          <p:cNvPr id="20538" name="Rectangle 22"/>
          <p:cNvSpPr>
            <a:spLocks noChangeArrowheads="1"/>
          </p:cNvSpPr>
          <p:nvPr/>
        </p:nvSpPr>
        <p:spPr bwMode="auto">
          <a:xfrm>
            <a:off x="18288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2,1</a:t>
            </a:r>
          </a:p>
        </p:txBody>
      </p:sp>
      <p:sp>
        <p:nvSpPr>
          <p:cNvPr id="20539" name="Rectangle 23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1,3</a:t>
            </a:r>
          </a:p>
        </p:txBody>
      </p:sp>
      <p:sp>
        <p:nvSpPr>
          <p:cNvPr id="20540" name="Rectangle 24"/>
          <p:cNvSpPr>
            <a:spLocks noChangeArrowheads="1"/>
          </p:cNvSpPr>
          <p:nvPr/>
        </p:nvSpPr>
        <p:spPr bwMode="auto">
          <a:xfrm>
            <a:off x="2286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1,2</a:t>
            </a:r>
          </a:p>
        </p:txBody>
      </p:sp>
      <p:sp>
        <p:nvSpPr>
          <p:cNvPr id="20541" name="Rectangle 25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2" name="Rectangle 26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3" name="Rectangle 27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4" name="Rectangle 28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5" name="Rectangle 29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3,0</a:t>
            </a:r>
            <a:endParaRPr lang="en-US"/>
          </a:p>
        </p:txBody>
      </p:sp>
      <p:sp>
        <p:nvSpPr>
          <p:cNvPr id="20546" name="Rectangle 30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3,2</a:t>
            </a:r>
          </a:p>
        </p:txBody>
      </p:sp>
      <p:sp>
        <p:nvSpPr>
          <p:cNvPr id="20547" name="Rectangle 31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3,3</a:t>
            </a:r>
          </a:p>
        </p:txBody>
      </p:sp>
      <p:sp>
        <p:nvSpPr>
          <p:cNvPr id="20548" name="Rectangle 32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3,1</a:t>
            </a:r>
          </a:p>
        </p:txBody>
      </p:sp>
      <p:sp>
        <p:nvSpPr>
          <p:cNvPr id="20549" name="Rectangle 33"/>
          <p:cNvSpPr>
            <a:spLocks noChangeArrowheads="1"/>
          </p:cNvSpPr>
          <p:nvPr/>
        </p:nvSpPr>
        <p:spPr bwMode="auto">
          <a:xfrm>
            <a:off x="1371600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0" name="Rectangle 37"/>
          <p:cNvSpPr>
            <a:spLocks noChangeArrowheads="1"/>
          </p:cNvSpPr>
          <p:nvPr/>
        </p:nvSpPr>
        <p:spPr bwMode="auto">
          <a:xfrm>
            <a:off x="2286000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1" name="Rectangle 39"/>
          <p:cNvSpPr>
            <a:spLocks noChangeArrowheads="1"/>
          </p:cNvSpPr>
          <p:nvPr/>
        </p:nvSpPr>
        <p:spPr bwMode="auto">
          <a:xfrm>
            <a:off x="1371600" y="5410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2" name="Rectangle 40"/>
          <p:cNvSpPr>
            <a:spLocks noChangeArrowheads="1"/>
          </p:cNvSpPr>
          <p:nvPr/>
        </p:nvSpPr>
        <p:spPr bwMode="auto">
          <a:xfrm>
            <a:off x="2286000" y="5410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3" name="Rectangle 2"/>
          <p:cNvSpPr>
            <a:spLocks noChangeArrowheads="1"/>
          </p:cNvSpPr>
          <p:nvPr/>
        </p:nvSpPr>
        <p:spPr bwMode="auto">
          <a:xfrm>
            <a:off x="18288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0554" name="Rectangle 3"/>
          <p:cNvSpPr>
            <a:spLocks noChangeArrowheads="1"/>
          </p:cNvSpPr>
          <p:nvPr/>
        </p:nvSpPr>
        <p:spPr bwMode="auto">
          <a:xfrm>
            <a:off x="13716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0555" name="Rectangle 4"/>
          <p:cNvSpPr>
            <a:spLocks noChangeArrowheads="1"/>
          </p:cNvSpPr>
          <p:nvPr/>
        </p:nvSpPr>
        <p:spPr bwMode="auto">
          <a:xfrm>
            <a:off x="13716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1,0</a:t>
            </a:r>
          </a:p>
        </p:txBody>
      </p:sp>
      <p:sp>
        <p:nvSpPr>
          <p:cNvPr id="20556" name="Rectangle 5"/>
          <p:cNvSpPr>
            <a:spLocks noChangeArrowheads="1"/>
          </p:cNvSpPr>
          <p:nvPr/>
        </p:nvSpPr>
        <p:spPr bwMode="auto">
          <a:xfrm>
            <a:off x="13716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7" name="Rectangle 6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8" name="Rectangle 7"/>
          <p:cNvSpPr>
            <a:spLocks noChangeArrowheads="1"/>
          </p:cNvSpPr>
          <p:nvPr/>
        </p:nvSpPr>
        <p:spPr bwMode="auto">
          <a:xfrm>
            <a:off x="1828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9" name="Rectangle 8"/>
          <p:cNvSpPr>
            <a:spLocks noChangeArrowheads="1"/>
          </p:cNvSpPr>
          <p:nvPr/>
        </p:nvSpPr>
        <p:spPr bwMode="auto">
          <a:xfrm>
            <a:off x="18288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0" name="Rectangle 9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1" name="Rectangle 10"/>
          <p:cNvSpPr>
            <a:spLocks noChangeArrowheads="1"/>
          </p:cNvSpPr>
          <p:nvPr/>
        </p:nvSpPr>
        <p:spPr bwMode="auto">
          <a:xfrm>
            <a:off x="22860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0,2</a:t>
            </a:r>
          </a:p>
        </p:txBody>
      </p:sp>
      <p:sp>
        <p:nvSpPr>
          <p:cNvPr id="20562" name="Rectangle 11"/>
          <p:cNvSpPr>
            <a:spLocks noChangeArrowheads="1"/>
          </p:cNvSpPr>
          <p:nvPr/>
        </p:nvSpPr>
        <p:spPr bwMode="auto">
          <a:xfrm>
            <a:off x="2286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3" name="Rectangle 12"/>
          <p:cNvSpPr>
            <a:spLocks noChangeArrowheads="1"/>
          </p:cNvSpPr>
          <p:nvPr/>
        </p:nvSpPr>
        <p:spPr bwMode="auto">
          <a:xfrm>
            <a:off x="2743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4" name="Rectangle 13"/>
          <p:cNvSpPr>
            <a:spLocks noChangeArrowheads="1"/>
          </p:cNvSpPr>
          <p:nvPr/>
        </p:nvSpPr>
        <p:spPr bwMode="auto">
          <a:xfrm>
            <a:off x="27432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5" name="Rectangle 14"/>
          <p:cNvSpPr>
            <a:spLocks noChangeArrowheads="1"/>
          </p:cNvSpPr>
          <p:nvPr/>
        </p:nvSpPr>
        <p:spPr bwMode="auto">
          <a:xfrm>
            <a:off x="27432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0,3</a:t>
            </a:r>
          </a:p>
        </p:txBody>
      </p:sp>
      <p:sp>
        <p:nvSpPr>
          <p:cNvPr id="20566" name="Rectangle 15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7" name="Rectangle 16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8" name="Rectangle 17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9" name="Rectangle 18"/>
          <p:cNvSpPr>
            <a:spLocks noChangeArrowheads="1"/>
          </p:cNvSpPr>
          <p:nvPr/>
        </p:nvSpPr>
        <p:spPr bwMode="auto">
          <a:xfrm>
            <a:off x="1828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1,1</a:t>
            </a:r>
          </a:p>
        </p:txBody>
      </p:sp>
      <p:sp>
        <p:nvSpPr>
          <p:cNvPr id="20570" name="Rectangle 19"/>
          <p:cNvSpPr>
            <a:spLocks noChangeArrowheads="1"/>
          </p:cNvSpPr>
          <p:nvPr/>
        </p:nvSpPr>
        <p:spPr bwMode="auto">
          <a:xfrm>
            <a:off x="13716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0571" name="Rectangle 20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2,2</a:t>
            </a:r>
          </a:p>
        </p:txBody>
      </p:sp>
      <p:sp>
        <p:nvSpPr>
          <p:cNvPr id="20572" name="Rectangle 21"/>
          <p:cNvSpPr>
            <a:spLocks noChangeArrowheads="1"/>
          </p:cNvSpPr>
          <p:nvPr/>
        </p:nvSpPr>
        <p:spPr bwMode="auto">
          <a:xfrm>
            <a:off x="27432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2,3</a:t>
            </a:r>
          </a:p>
        </p:txBody>
      </p:sp>
      <p:sp>
        <p:nvSpPr>
          <p:cNvPr id="20573" name="Rectangle 22"/>
          <p:cNvSpPr>
            <a:spLocks noChangeArrowheads="1"/>
          </p:cNvSpPr>
          <p:nvPr/>
        </p:nvSpPr>
        <p:spPr bwMode="auto">
          <a:xfrm>
            <a:off x="18288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2,1</a:t>
            </a:r>
          </a:p>
        </p:txBody>
      </p:sp>
      <p:sp>
        <p:nvSpPr>
          <p:cNvPr id="20574" name="Rectangle 23"/>
          <p:cNvSpPr>
            <a:spLocks noChangeArrowheads="1"/>
          </p:cNvSpPr>
          <p:nvPr/>
        </p:nvSpPr>
        <p:spPr bwMode="auto">
          <a:xfrm>
            <a:off x="2743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1,3</a:t>
            </a:r>
          </a:p>
        </p:txBody>
      </p:sp>
      <p:sp>
        <p:nvSpPr>
          <p:cNvPr id="20575" name="Rectangle 24"/>
          <p:cNvSpPr>
            <a:spLocks noChangeArrowheads="1"/>
          </p:cNvSpPr>
          <p:nvPr/>
        </p:nvSpPr>
        <p:spPr bwMode="auto">
          <a:xfrm>
            <a:off x="2286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1,2</a:t>
            </a:r>
          </a:p>
        </p:txBody>
      </p:sp>
      <p:sp>
        <p:nvSpPr>
          <p:cNvPr id="20576" name="Rectangle 25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7" name="Rectangle 26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8" name="Rectangle 27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9" name="Rectangle 28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0" name="Rectangle 29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3,0</a:t>
            </a:r>
            <a:endParaRPr lang="en-US"/>
          </a:p>
        </p:txBody>
      </p:sp>
      <p:sp>
        <p:nvSpPr>
          <p:cNvPr id="20581" name="Rectangle 30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3,2</a:t>
            </a:r>
          </a:p>
        </p:txBody>
      </p:sp>
      <p:sp>
        <p:nvSpPr>
          <p:cNvPr id="20582" name="Rectangle 31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3,3</a:t>
            </a:r>
          </a:p>
        </p:txBody>
      </p:sp>
      <p:sp>
        <p:nvSpPr>
          <p:cNvPr id="20583" name="Rectangle 32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3,1</a:t>
            </a:r>
          </a:p>
        </p:txBody>
      </p:sp>
      <p:sp>
        <p:nvSpPr>
          <p:cNvPr id="20584" name="Rectangle 33"/>
          <p:cNvSpPr>
            <a:spLocks noChangeArrowheads="1"/>
          </p:cNvSpPr>
          <p:nvPr/>
        </p:nvSpPr>
        <p:spPr bwMode="auto">
          <a:xfrm>
            <a:off x="1371600" y="2286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5" name="Rectangle 37"/>
          <p:cNvSpPr>
            <a:spLocks noChangeArrowheads="1"/>
          </p:cNvSpPr>
          <p:nvPr/>
        </p:nvSpPr>
        <p:spPr bwMode="auto">
          <a:xfrm>
            <a:off x="2286000" y="2286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6" name="Rectangle 39"/>
          <p:cNvSpPr>
            <a:spLocks noChangeArrowheads="1"/>
          </p:cNvSpPr>
          <p:nvPr/>
        </p:nvSpPr>
        <p:spPr bwMode="auto">
          <a:xfrm>
            <a:off x="1371600" y="3200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7" name="Rectangle 40"/>
          <p:cNvSpPr>
            <a:spLocks noChangeArrowheads="1"/>
          </p:cNvSpPr>
          <p:nvPr/>
        </p:nvSpPr>
        <p:spPr bwMode="auto">
          <a:xfrm>
            <a:off x="2286000" y="3200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8" name="Rectangle 2"/>
          <p:cNvSpPr>
            <a:spLocks noChangeArrowheads="1"/>
          </p:cNvSpPr>
          <p:nvPr/>
        </p:nvSpPr>
        <p:spPr bwMode="auto">
          <a:xfrm>
            <a:off x="48768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0589" name="Rectangle 3"/>
          <p:cNvSpPr>
            <a:spLocks noChangeArrowheads="1"/>
          </p:cNvSpPr>
          <p:nvPr/>
        </p:nvSpPr>
        <p:spPr bwMode="auto">
          <a:xfrm>
            <a:off x="44196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0590" name="Rectangle 4"/>
          <p:cNvSpPr>
            <a:spLocks noChangeArrowheads="1"/>
          </p:cNvSpPr>
          <p:nvPr/>
        </p:nvSpPr>
        <p:spPr bwMode="auto">
          <a:xfrm>
            <a:off x="44196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1,0</a:t>
            </a:r>
          </a:p>
        </p:txBody>
      </p:sp>
      <p:sp>
        <p:nvSpPr>
          <p:cNvPr id="20591" name="Rectangle 7"/>
          <p:cNvSpPr>
            <a:spLocks noChangeArrowheads="1"/>
          </p:cNvSpPr>
          <p:nvPr/>
        </p:nvSpPr>
        <p:spPr bwMode="auto">
          <a:xfrm>
            <a:off x="4876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2" name="Rectangle 18"/>
          <p:cNvSpPr>
            <a:spLocks noChangeArrowheads="1"/>
          </p:cNvSpPr>
          <p:nvPr/>
        </p:nvSpPr>
        <p:spPr bwMode="auto">
          <a:xfrm>
            <a:off x="4876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1,1</a:t>
            </a:r>
          </a:p>
        </p:txBody>
      </p:sp>
      <p:sp>
        <p:nvSpPr>
          <p:cNvPr id="20593" name="Rectangle 33"/>
          <p:cNvSpPr>
            <a:spLocks noChangeArrowheads="1"/>
          </p:cNvSpPr>
          <p:nvPr/>
        </p:nvSpPr>
        <p:spPr bwMode="auto">
          <a:xfrm>
            <a:off x="4419600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4" name="Rectangle 2"/>
          <p:cNvSpPr>
            <a:spLocks noChangeArrowheads="1"/>
          </p:cNvSpPr>
          <p:nvPr/>
        </p:nvSpPr>
        <p:spPr bwMode="auto">
          <a:xfrm>
            <a:off x="72390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0595" name="Rectangle 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0596" name="Rectangle 4"/>
          <p:cNvSpPr>
            <a:spLocks noChangeArrowheads="1"/>
          </p:cNvSpPr>
          <p:nvPr/>
        </p:nvSpPr>
        <p:spPr bwMode="auto">
          <a:xfrm>
            <a:off x="6781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1,0</a:t>
            </a:r>
          </a:p>
        </p:txBody>
      </p:sp>
      <p:sp>
        <p:nvSpPr>
          <p:cNvPr id="20597" name="Rectangle 7"/>
          <p:cNvSpPr>
            <a:spLocks noChangeArrowheads="1"/>
          </p:cNvSpPr>
          <p:nvPr/>
        </p:nvSpPr>
        <p:spPr bwMode="auto">
          <a:xfrm>
            <a:off x="7239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8" name="Rectangle 18"/>
          <p:cNvSpPr>
            <a:spLocks noChangeArrowheads="1"/>
          </p:cNvSpPr>
          <p:nvPr/>
        </p:nvSpPr>
        <p:spPr bwMode="auto">
          <a:xfrm>
            <a:off x="7239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1,1</a:t>
            </a:r>
          </a:p>
        </p:txBody>
      </p:sp>
      <p:sp>
        <p:nvSpPr>
          <p:cNvPr id="20599" name="Rectangle 33"/>
          <p:cNvSpPr>
            <a:spLocks noChangeArrowheads="1"/>
          </p:cNvSpPr>
          <p:nvPr/>
        </p:nvSpPr>
        <p:spPr bwMode="auto">
          <a:xfrm>
            <a:off x="6781800" y="2286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1600200" y="2517775"/>
            <a:ext cx="5334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2057400" y="2670175"/>
            <a:ext cx="5334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600200" y="2974975"/>
            <a:ext cx="5334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2057400" y="3109913"/>
            <a:ext cx="5334000" cy="15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1600200" y="4640263"/>
            <a:ext cx="3048000" cy="15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2057400" y="5249863"/>
            <a:ext cx="3048000" cy="15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2057400" y="4792663"/>
            <a:ext cx="3048000" cy="15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600200" y="5097463"/>
            <a:ext cx="3048000" cy="15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08" name="TextBox 144"/>
          <p:cNvSpPr txBox="1">
            <a:spLocks noChangeArrowheads="1"/>
          </p:cNvSpPr>
          <p:nvPr/>
        </p:nvSpPr>
        <p:spPr bwMode="auto">
          <a:xfrm>
            <a:off x="7010400" y="1828800"/>
            <a:ext cx="496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/>
              <a:t>SM</a:t>
            </a:r>
          </a:p>
        </p:txBody>
      </p:sp>
      <p:sp>
        <p:nvSpPr>
          <p:cNvPr id="20609" name="TextBox 145"/>
          <p:cNvSpPr txBox="1">
            <a:spLocks noChangeArrowheads="1"/>
          </p:cNvSpPr>
          <p:nvPr/>
        </p:nvSpPr>
        <p:spPr bwMode="auto">
          <a:xfrm>
            <a:off x="4648200" y="4038600"/>
            <a:ext cx="496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/>
              <a:t>SM</a:t>
            </a:r>
          </a:p>
        </p:txBody>
      </p:sp>
      <p:sp>
        <p:nvSpPr>
          <p:cNvPr id="20610" name="Slide Number Placeholder 130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02FF24F5-F844-49EE-9B6F-1DBA9E057434}" type="slidenum">
              <a:rPr lang="en-US" sz="1400" smtClean="0">
                <a:latin typeface="Times New Roman" pitchFamily="18" charset="0"/>
              </a:rPr>
              <a:pPr eaLnBrk="1" hangingPunct="1"/>
              <a:t>27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David Kirk/NVIDIA and Wen-mei W. Hwu, ECE408/CS483/ 2007-2016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60"/>
          <p:cNvSpPr>
            <a:spLocks noChangeShapeType="1"/>
          </p:cNvSpPr>
          <p:nvPr/>
        </p:nvSpPr>
        <p:spPr bwMode="auto">
          <a:xfrm>
            <a:off x="6934200" y="2514600"/>
            <a:ext cx="0" cy="2209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7" name="Line 60"/>
          <p:cNvSpPr>
            <a:spLocks noChangeShapeType="1"/>
          </p:cNvSpPr>
          <p:nvPr/>
        </p:nvSpPr>
        <p:spPr bwMode="auto">
          <a:xfrm>
            <a:off x="7086600" y="2514600"/>
            <a:ext cx="0" cy="27432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8" name="Line 60"/>
          <p:cNvSpPr>
            <a:spLocks noChangeShapeType="1"/>
          </p:cNvSpPr>
          <p:nvPr/>
        </p:nvSpPr>
        <p:spPr bwMode="auto">
          <a:xfrm>
            <a:off x="7315200" y="2514600"/>
            <a:ext cx="0" cy="2209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9" name="Line 60"/>
          <p:cNvSpPr>
            <a:spLocks noChangeShapeType="1"/>
          </p:cNvSpPr>
          <p:nvPr/>
        </p:nvSpPr>
        <p:spPr bwMode="auto">
          <a:xfrm>
            <a:off x="7467600" y="2514600"/>
            <a:ext cx="0" cy="27432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Line 61"/>
          <p:cNvSpPr>
            <a:spLocks noChangeShapeType="1"/>
          </p:cNvSpPr>
          <p:nvPr/>
        </p:nvSpPr>
        <p:spPr bwMode="auto">
          <a:xfrm>
            <a:off x="4648200" y="4724400"/>
            <a:ext cx="22098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Line 61"/>
          <p:cNvSpPr>
            <a:spLocks noChangeShapeType="1"/>
          </p:cNvSpPr>
          <p:nvPr/>
        </p:nvSpPr>
        <p:spPr bwMode="auto">
          <a:xfrm>
            <a:off x="4648200" y="5181600"/>
            <a:ext cx="22098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Line 61"/>
          <p:cNvSpPr>
            <a:spLocks noChangeShapeType="1"/>
          </p:cNvSpPr>
          <p:nvPr/>
        </p:nvSpPr>
        <p:spPr bwMode="auto">
          <a:xfrm>
            <a:off x="4648200" y="4876800"/>
            <a:ext cx="26670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Line 61"/>
          <p:cNvSpPr>
            <a:spLocks noChangeShapeType="1"/>
          </p:cNvSpPr>
          <p:nvPr/>
        </p:nvSpPr>
        <p:spPr bwMode="auto">
          <a:xfrm>
            <a:off x="4648200" y="5334000"/>
            <a:ext cx="26670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for Block (0,0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smtClean="0"/>
              <a:t>Threads use shared memory data in step 0.</a:t>
            </a:r>
            <a:endParaRPr lang="en-US" sz="2800" dirty="0" smtClean="0"/>
          </a:p>
        </p:txBody>
      </p:sp>
      <p:sp>
        <p:nvSpPr>
          <p:cNvPr id="21515" name="TextBox 133"/>
          <p:cNvSpPr txBox="1">
            <a:spLocks noChangeArrowheads="1"/>
          </p:cNvSpPr>
          <p:nvPr/>
        </p:nvSpPr>
        <p:spPr bwMode="auto">
          <a:xfrm>
            <a:off x="5260521" y="2633246"/>
            <a:ext cx="16450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dirty="0" smtClean="0"/>
              <a:t>Shared Memory</a:t>
            </a:r>
            <a:endParaRPr lang="en-US" dirty="0"/>
          </a:p>
        </p:txBody>
      </p:sp>
      <p:sp>
        <p:nvSpPr>
          <p:cNvPr id="21516" name="TextBox 134"/>
          <p:cNvSpPr txBox="1">
            <a:spLocks noChangeArrowheads="1"/>
          </p:cNvSpPr>
          <p:nvPr/>
        </p:nvSpPr>
        <p:spPr bwMode="auto">
          <a:xfrm>
            <a:off x="4239986" y="4064170"/>
            <a:ext cx="16450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dirty="0" smtClean="0"/>
              <a:t>Shared Memory</a:t>
            </a:r>
            <a:endParaRPr lang="en-US" dirty="0"/>
          </a:p>
        </p:txBody>
      </p:sp>
      <p:sp>
        <p:nvSpPr>
          <p:cNvPr id="21517" name="Rectangle 2"/>
          <p:cNvSpPr>
            <a:spLocks noChangeArrowheads="1"/>
          </p:cNvSpPr>
          <p:nvPr/>
        </p:nvSpPr>
        <p:spPr bwMode="auto">
          <a:xfrm>
            <a:off x="18288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1518" name="Rectangle 3"/>
          <p:cNvSpPr>
            <a:spLocks noChangeArrowheads="1"/>
          </p:cNvSpPr>
          <p:nvPr/>
        </p:nvSpPr>
        <p:spPr bwMode="auto">
          <a:xfrm>
            <a:off x="13716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1519" name="Rectangle 4"/>
          <p:cNvSpPr>
            <a:spLocks noChangeArrowheads="1"/>
          </p:cNvSpPr>
          <p:nvPr/>
        </p:nvSpPr>
        <p:spPr bwMode="auto">
          <a:xfrm>
            <a:off x="13716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1,0</a:t>
            </a:r>
          </a:p>
        </p:txBody>
      </p:sp>
      <p:sp>
        <p:nvSpPr>
          <p:cNvPr id="21520" name="Rectangle 5"/>
          <p:cNvSpPr>
            <a:spLocks noChangeArrowheads="1"/>
          </p:cNvSpPr>
          <p:nvPr/>
        </p:nvSpPr>
        <p:spPr bwMode="auto">
          <a:xfrm>
            <a:off x="13716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Rectangle 6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Rectangle 7"/>
          <p:cNvSpPr>
            <a:spLocks noChangeArrowheads="1"/>
          </p:cNvSpPr>
          <p:nvPr/>
        </p:nvSpPr>
        <p:spPr bwMode="auto">
          <a:xfrm>
            <a:off x="1828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Rectangle 8"/>
          <p:cNvSpPr>
            <a:spLocks noChangeArrowheads="1"/>
          </p:cNvSpPr>
          <p:nvPr/>
        </p:nvSpPr>
        <p:spPr bwMode="auto">
          <a:xfrm>
            <a:off x="18288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Rectangle 9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Rectangle 10"/>
          <p:cNvSpPr>
            <a:spLocks noChangeArrowheads="1"/>
          </p:cNvSpPr>
          <p:nvPr/>
        </p:nvSpPr>
        <p:spPr bwMode="auto">
          <a:xfrm>
            <a:off x="22860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0,2</a:t>
            </a:r>
          </a:p>
        </p:txBody>
      </p:sp>
      <p:sp>
        <p:nvSpPr>
          <p:cNvPr id="21526" name="Rectangle 11"/>
          <p:cNvSpPr>
            <a:spLocks noChangeArrowheads="1"/>
          </p:cNvSpPr>
          <p:nvPr/>
        </p:nvSpPr>
        <p:spPr bwMode="auto">
          <a:xfrm>
            <a:off x="2286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Rectangle 12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Rectangle 13"/>
          <p:cNvSpPr>
            <a:spLocks noChangeArrowheads="1"/>
          </p:cNvSpPr>
          <p:nvPr/>
        </p:nvSpPr>
        <p:spPr bwMode="auto">
          <a:xfrm>
            <a:off x="27432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Rectangle 14"/>
          <p:cNvSpPr>
            <a:spLocks noChangeArrowheads="1"/>
          </p:cNvSpPr>
          <p:nvPr/>
        </p:nvSpPr>
        <p:spPr bwMode="auto">
          <a:xfrm>
            <a:off x="27432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0,3</a:t>
            </a:r>
          </a:p>
        </p:txBody>
      </p:sp>
      <p:sp>
        <p:nvSpPr>
          <p:cNvPr id="21530" name="Rectangle 15"/>
          <p:cNvSpPr>
            <a:spLocks noChangeArrowheads="1"/>
          </p:cNvSpPr>
          <p:nvPr/>
        </p:nvSpPr>
        <p:spPr bwMode="auto">
          <a:xfrm>
            <a:off x="22860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1" name="Rectangle 16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2" name="Rectangle 17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3" name="Rectangle 18"/>
          <p:cNvSpPr>
            <a:spLocks noChangeArrowheads="1"/>
          </p:cNvSpPr>
          <p:nvPr/>
        </p:nvSpPr>
        <p:spPr bwMode="auto">
          <a:xfrm>
            <a:off x="1828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1,1</a:t>
            </a:r>
          </a:p>
        </p:txBody>
      </p:sp>
      <p:sp>
        <p:nvSpPr>
          <p:cNvPr id="21534" name="Rectangle 19"/>
          <p:cNvSpPr>
            <a:spLocks noChangeArrowheads="1"/>
          </p:cNvSpPr>
          <p:nvPr/>
        </p:nvSpPr>
        <p:spPr bwMode="auto">
          <a:xfrm>
            <a:off x="13716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1535" name="Rectangle 20"/>
          <p:cNvSpPr>
            <a:spLocks noChangeArrowheads="1"/>
          </p:cNvSpPr>
          <p:nvPr/>
        </p:nvSpPr>
        <p:spPr bwMode="auto">
          <a:xfrm>
            <a:off x="22860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2,2</a:t>
            </a:r>
          </a:p>
        </p:txBody>
      </p:sp>
      <p:sp>
        <p:nvSpPr>
          <p:cNvPr id="21536" name="Rectangle 21"/>
          <p:cNvSpPr>
            <a:spLocks noChangeArrowheads="1"/>
          </p:cNvSpPr>
          <p:nvPr/>
        </p:nvSpPr>
        <p:spPr bwMode="auto">
          <a:xfrm>
            <a:off x="27432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2,3</a:t>
            </a:r>
          </a:p>
        </p:txBody>
      </p:sp>
      <p:sp>
        <p:nvSpPr>
          <p:cNvPr id="21537" name="Rectangle 22"/>
          <p:cNvSpPr>
            <a:spLocks noChangeArrowheads="1"/>
          </p:cNvSpPr>
          <p:nvPr/>
        </p:nvSpPr>
        <p:spPr bwMode="auto">
          <a:xfrm>
            <a:off x="18288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2,1</a:t>
            </a:r>
          </a:p>
        </p:txBody>
      </p:sp>
      <p:sp>
        <p:nvSpPr>
          <p:cNvPr id="21538" name="Rectangle 23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1,3</a:t>
            </a:r>
          </a:p>
        </p:txBody>
      </p:sp>
      <p:sp>
        <p:nvSpPr>
          <p:cNvPr id="21539" name="Rectangle 24"/>
          <p:cNvSpPr>
            <a:spLocks noChangeArrowheads="1"/>
          </p:cNvSpPr>
          <p:nvPr/>
        </p:nvSpPr>
        <p:spPr bwMode="auto">
          <a:xfrm>
            <a:off x="2286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1,2</a:t>
            </a:r>
          </a:p>
        </p:txBody>
      </p:sp>
      <p:sp>
        <p:nvSpPr>
          <p:cNvPr id="21540" name="Rectangle 25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1" name="Rectangle 26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2" name="Rectangle 27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3" name="Rectangle 28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4" name="Rectangle 29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3,0</a:t>
            </a:r>
            <a:endParaRPr lang="en-US"/>
          </a:p>
        </p:txBody>
      </p:sp>
      <p:sp>
        <p:nvSpPr>
          <p:cNvPr id="21545" name="Rectangle 30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3,2</a:t>
            </a:r>
          </a:p>
        </p:txBody>
      </p:sp>
      <p:sp>
        <p:nvSpPr>
          <p:cNvPr id="21546" name="Rectangle 31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3,3</a:t>
            </a:r>
          </a:p>
        </p:txBody>
      </p:sp>
      <p:sp>
        <p:nvSpPr>
          <p:cNvPr id="21547" name="Rectangle 32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3,1</a:t>
            </a:r>
          </a:p>
        </p:txBody>
      </p:sp>
      <p:sp>
        <p:nvSpPr>
          <p:cNvPr id="21548" name="Rectangle 33"/>
          <p:cNvSpPr>
            <a:spLocks noChangeArrowheads="1"/>
          </p:cNvSpPr>
          <p:nvPr/>
        </p:nvSpPr>
        <p:spPr bwMode="auto">
          <a:xfrm>
            <a:off x="1371600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9" name="Rectangle 37"/>
          <p:cNvSpPr>
            <a:spLocks noChangeArrowheads="1"/>
          </p:cNvSpPr>
          <p:nvPr/>
        </p:nvSpPr>
        <p:spPr bwMode="auto">
          <a:xfrm>
            <a:off x="2286000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50" name="Rectangle 39"/>
          <p:cNvSpPr>
            <a:spLocks noChangeArrowheads="1"/>
          </p:cNvSpPr>
          <p:nvPr/>
        </p:nvSpPr>
        <p:spPr bwMode="auto">
          <a:xfrm>
            <a:off x="1371600" y="5410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51" name="Rectangle 40"/>
          <p:cNvSpPr>
            <a:spLocks noChangeArrowheads="1"/>
          </p:cNvSpPr>
          <p:nvPr/>
        </p:nvSpPr>
        <p:spPr bwMode="auto">
          <a:xfrm>
            <a:off x="2286000" y="5410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52" name="Rectangle 2"/>
          <p:cNvSpPr>
            <a:spLocks noChangeArrowheads="1"/>
          </p:cNvSpPr>
          <p:nvPr/>
        </p:nvSpPr>
        <p:spPr bwMode="auto">
          <a:xfrm>
            <a:off x="18288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1553" name="Rectangle 3"/>
          <p:cNvSpPr>
            <a:spLocks noChangeArrowheads="1"/>
          </p:cNvSpPr>
          <p:nvPr/>
        </p:nvSpPr>
        <p:spPr bwMode="auto">
          <a:xfrm>
            <a:off x="13716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1554" name="Rectangle 4"/>
          <p:cNvSpPr>
            <a:spLocks noChangeArrowheads="1"/>
          </p:cNvSpPr>
          <p:nvPr/>
        </p:nvSpPr>
        <p:spPr bwMode="auto">
          <a:xfrm>
            <a:off x="13716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1,0</a:t>
            </a:r>
          </a:p>
        </p:txBody>
      </p:sp>
      <p:sp>
        <p:nvSpPr>
          <p:cNvPr id="21555" name="Rectangle 5"/>
          <p:cNvSpPr>
            <a:spLocks noChangeArrowheads="1"/>
          </p:cNvSpPr>
          <p:nvPr/>
        </p:nvSpPr>
        <p:spPr bwMode="auto">
          <a:xfrm>
            <a:off x="13716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56" name="Rectangle 6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57" name="Rectangle 7"/>
          <p:cNvSpPr>
            <a:spLocks noChangeArrowheads="1"/>
          </p:cNvSpPr>
          <p:nvPr/>
        </p:nvSpPr>
        <p:spPr bwMode="auto">
          <a:xfrm>
            <a:off x="1828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58" name="Rectangle 8"/>
          <p:cNvSpPr>
            <a:spLocks noChangeArrowheads="1"/>
          </p:cNvSpPr>
          <p:nvPr/>
        </p:nvSpPr>
        <p:spPr bwMode="auto">
          <a:xfrm>
            <a:off x="18288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59" name="Rectangle 9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0" name="Rectangle 10"/>
          <p:cNvSpPr>
            <a:spLocks noChangeArrowheads="1"/>
          </p:cNvSpPr>
          <p:nvPr/>
        </p:nvSpPr>
        <p:spPr bwMode="auto">
          <a:xfrm>
            <a:off x="22860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0,2</a:t>
            </a:r>
          </a:p>
        </p:txBody>
      </p:sp>
      <p:sp>
        <p:nvSpPr>
          <p:cNvPr id="21561" name="Rectangle 11"/>
          <p:cNvSpPr>
            <a:spLocks noChangeArrowheads="1"/>
          </p:cNvSpPr>
          <p:nvPr/>
        </p:nvSpPr>
        <p:spPr bwMode="auto">
          <a:xfrm>
            <a:off x="2286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2" name="Rectangle 12"/>
          <p:cNvSpPr>
            <a:spLocks noChangeArrowheads="1"/>
          </p:cNvSpPr>
          <p:nvPr/>
        </p:nvSpPr>
        <p:spPr bwMode="auto">
          <a:xfrm>
            <a:off x="2743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3" name="Rectangle 13"/>
          <p:cNvSpPr>
            <a:spLocks noChangeArrowheads="1"/>
          </p:cNvSpPr>
          <p:nvPr/>
        </p:nvSpPr>
        <p:spPr bwMode="auto">
          <a:xfrm>
            <a:off x="27432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4" name="Rectangle 14"/>
          <p:cNvSpPr>
            <a:spLocks noChangeArrowheads="1"/>
          </p:cNvSpPr>
          <p:nvPr/>
        </p:nvSpPr>
        <p:spPr bwMode="auto">
          <a:xfrm>
            <a:off x="27432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0,3</a:t>
            </a:r>
          </a:p>
        </p:txBody>
      </p:sp>
      <p:sp>
        <p:nvSpPr>
          <p:cNvPr id="21565" name="Rectangle 15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6" name="Rectangle 16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7" name="Rectangle 17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8" name="Rectangle 18"/>
          <p:cNvSpPr>
            <a:spLocks noChangeArrowheads="1"/>
          </p:cNvSpPr>
          <p:nvPr/>
        </p:nvSpPr>
        <p:spPr bwMode="auto">
          <a:xfrm>
            <a:off x="1828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1,1</a:t>
            </a:r>
          </a:p>
        </p:txBody>
      </p:sp>
      <p:sp>
        <p:nvSpPr>
          <p:cNvPr id="21569" name="Rectangle 19"/>
          <p:cNvSpPr>
            <a:spLocks noChangeArrowheads="1"/>
          </p:cNvSpPr>
          <p:nvPr/>
        </p:nvSpPr>
        <p:spPr bwMode="auto">
          <a:xfrm>
            <a:off x="13716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1570" name="Rectangle 20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2,2</a:t>
            </a:r>
          </a:p>
        </p:txBody>
      </p:sp>
      <p:sp>
        <p:nvSpPr>
          <p:cNvPr id="21571" name="Rectangle 21"/>
          <p:cNvSpPr>
            <a:spLocks noChangeArrowheads="1"/>
          </p:cNvSpPr>
          <p:nvPr/>
        </p:nvSpPr>
        <p:spPr bwMode="auto">
          <a:xfrm>
            <a:off x="27432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2,3</a:t>
            </a:r>
          </a:p>
        </p:txBody>
      </p:sp>
      <p:sp>
        <p:nvSpPr>
          <p:cNvPr id="21572" name="Rectangle 22"/>
          <p:cNvSpPr>
            <a:spLocks noChangeArrowheads="1"/>
          </p:cNvSpPr>
          <p:nvPr/>
        </p:nvSpPr>
        <p:spPr bwMode="auto">
          <a:xfrm>
            <a:off x="18288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2,1</a:t>
            </a:r>
          </a:p>
        </p:txBody>
      </p:sp>
      <p:sp>
        <p:nvSpPr>
          <p:cNvPr id="21573" name="Rectangle 23"/>
          <p:cNvSpPr>
            <a:spLocks noChangeArrowheads="1"/>
          </p:cNvSpPr>
          <p:nvPr/>
        </p:nvSpPr>
        <p:spPr bwMode="auto">
          <a:xfrm>
            <a:off x="2743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1,3</a:t>
            </a:r>
          </a:p>
        </p:txBody>
      </p:sp>
      <p:sp>
        <p:nvSpPr>
          <p:cNvPr id="21574" name="Rectangle 24"/>
          <p:cNvSpPr>
            <a:spLocks noChangeArrowheads="1"/>
          </p:cNvSpPr>
          <p:nvPr/>
        </p:nvSpPr>
        <p:spPr bwMode="auto">
          <a:xfrm>
            <a:off x="2286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1,2</a:t>
            </a:r>
          </a:p>
        </p:txBody>
      </p:sp>
      <p:sp>
        <p:nvSpPr>
          <p:cNvPr id="21575" name="Rectangle 25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76" name="Rectangle 26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77" name="Rectangle 27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78" name="Rectangle 28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79" name="Rectangle 29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3,0</a:t>
            </a:r>
            <a:endParaRPr lang="en-US"/>
          </a:p>
        </p:txBody>
      </p:sp>
      <p:sp>
        <p:nvSpPr>
          <p:cNvPr id="21580" name="Rectangle 30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3,2</a:t>
            </a:r>
          </a:p>
        </p:txBody>
      </p:sp>
      <p:sp>
        <p:nvSpPr>
          <p:cNvPr id="21581" name="Rectangle 31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3,3</a:t>
            </a:r>
          </a:p>
        </p:txBody>
      </p:sp>
      <p:sp>
        <p:nvSpPr>
          <p:cNvPr id="21582" name="Rectangle 32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3,1</a:t>
            </a:r>
          </a:p>
        </p:txBody>
      </p:sp>
      <p:sp>
        <p:nvSpPr>
          <p:cNvPr id="21583" name="Rectangle 33"/>
          <p:cNvSpPr>
            <a:spLocks noChangeArrowheads="1"/>
          </p:cNvSpPr>
          <p:nvPr/>
        </p:nvSpPr>
        <p:spPr bwMode="auto">
          <a:xfrm>
            <a:off x="1371600" y="2286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84" name="Rectangle 37"/>
          <p:cNvSpPr>
            <a:spLocks noChangeArrowheads="1"/>
          </p:cNvSpPr>
          <p:nvPr/>
        </p:nvSpPr>
        <p:spPr bwMode="auto">
          <a:xfrm>
            <a:off x="2286000" y="2286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85" name="Rectangle 39"/>
          <p:cNvSpPr>
            <a:spLocks noChangeArrowheads="1"/>
          </p:cNvSpPr>
          <p:nvPr/>
        </p:nvSpPr>
        <p:spPr bwMode="auto">
          <a:xfrm>
            <a:off x="1371600" y="3200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86" name="Rectangle 40"/>
          <p:cNvSpPr>
            <a:spLocks noChangeArrowheads="1"/>
          </p:cNvSpPr>
          <p:nvPr/>
        </p:nvSpPr>
        <p:spPr bwMode="auto">
          <a:xfrm>
            <a:off x="2286000" y="3200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87" name="Rectangle 2"/>
          <p:cNvSpPr>
            <a:spLocks noChangeArrowheads="1"/>
          </p:cNvSpPr>
          <p:nvPr/>
        </p:nvSpPr>
        <p:spPr bwMode="auto">
          <a:xfrm>
            <a:off x="7102475" y="45132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1588" name="Rectangle 3"/>
          <p:cNvSpPr>
            <a:spLocks noChangeArrowheads="1"/>
          </p:cNvSpPr>
          <p:nvPr/>
        </p:nvSpPr>
        <p:spPr bwMode="auto">
          <a:xfrm>
            <a:off x="6645275" y="45132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1589" name="Rectangle 4"/>
          <p:cNvSpPr>
            <a:spLocks noChangeArrowheads="1"/>
          </p:cNvSpPr>
          <p:nvPr/>
        </p:nvSpPr>
        <p:spPr bwMode="auto">
          <a:xfrm>
            <a:off x="66452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1,0</a:t>
            </a:r>
          </a:p>
        </p:txBody>
      </p:sp>
      <p:sp>
        <p:nvSpPr>
          <p:cNvPr id="21590" name="Rectangle 5"/>
          <p:cNvSpPr>
            <a:spLocks noChangeArrowheads="1"/>
          </p:cNvSpPr>
          <p:nvPr/>
        </p:nvSpPr>
        <p:spPr bwMode="auto">
          <a:xfrm>
            <a:off x="66452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91" name="Rectangle 6"/>
          <p:cNvSpPr>
            <a:spLocks noChangeArrowheads="1"/>
          </p:cNvSpPr>
          <p:nvPr/>
        </p:nvSpPr>
        <p:spPr bwMode="auto">
          <a:xfrm>
            <a:off x="66452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92" name="Rectangle 7"/>
          <p:cNvSpPr>
            <a:spLocks noChangeArrowheads="1"/>
          </p:cNvSpPr>
          <p:nvPr/>
        </p:nvSpPr>
        <p:spPr bwMode="auto">
          <a:xfrm>
            <a:off x="71024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93" name="Rectangle 8"/>
          <p:cNvSpPr>
            <a:spLocks noChangeArrowheads="1"/>
          </p:cNvSpPr>
          <p:nvPr/>
        </p:nvSpPr>
        <p:spPr bwMode="auto">
          <a:xfrm>
            <a:off x="71024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94" name="Rectangle 9"/>
          <p:cNvSpPr>
            <a:spLocks noChangeArrowheads="1"/>
          </p:cNvSpPr>
          <p:nvPr/>
        </p:nvSpPr>
        <p:spPr bwMode="auto">
          <a:xfrm>
            <a:off x="71024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95" name="Rectangle 10"/>
          <p:cNvSpPr>
            <a:spLocks noChangeArrowheads="1"/>
          </p:cNvSpPr>
          <p:nvPr/>
        </p:nvSpPr>
        <p:spPr bwMode="auto">
          <a:xfrm>
            <a:off x="7559675" y="45132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0,2</a:t>
            </a:r>
          </a:p>
        </p:txBody>
      </p:sp>
      <p:sp>
        <p:nvSpPr>
          <p:cNvPr id="21596" name="Rectangle 11"/>
          <p:cNvSpPr>
            <a:spLocks noChangeArrowheads="1"/>
          </p:cNvSpPr>
          <p:nvPr/>
        </p:nvSpPr>
        <p:spPr bwMode="auto">
          <a:xfrm>
            <a:off x="75596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97" name="Rectangle 12"/>
          <p:cNvSpPr>
            <a:spLocks noChangeArrowheads="1"/>
          </p:cNvSpPr>
          <p:nvPr/>
        </p:nvSpPr>
        <p:spPr bwMode="auto">
          <a:xfrm>
            <a:off x="80168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98" name="Rectangle 13"/>
          <p:cNvSpPr>
            <a:spLocks noChangeArrowheads="1"/>
          </p:cNvSpPr>
          <p:nvPr/>
        </p:nvSpPr>
        <p:spPr bwMode="auto">
          <a:xfrm>
            <a:off x="80168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99" name="Rectangle 14"/>
          <p:cNvSpPr>
            <a:spLocks noChangeArrowheads="1"/>
          </p:cNvSpPr>
          <p:nvPr/>
        </p:nvSpPr>
        <p:spPr bwMode="auto">
          <a:xfrm>
            <a:off x="8016875" y="45132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0,3</a:t>
            </a:r>
          </a:p>
        </p:txBody>
      </p:sp>
      <p:sp>
        <p:nvSpPr>
          <p:cNvPr id="21600" name="Rectangle 15"/>
          <p:cNvSpPr>
            <a:spLocks noChangeArrowheads="1"/>
          </p:cNvSpPr>
          <p:nvPr/>
        </p:nvSpPr>
        <p:spPr bwMode="auto">
          <a:xfrm>
            <a:off x="75596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1" name="Rectangle 16"/>
          <p:cNvSpPr>
            <a:spLocks noChangeArrowheads="1"/>
          </p:cNvSpPr>
          <p:nvPr/>
        </p:nvSpPr>
        <p:spPr bwMode="auto">
          <a:xfrm>
            <a:off x="75596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2" name="Rectangle 17"/>
          <p:cNvSpPr>
            <a:spLocks noChangeArrowheads="1"/>
          </p:cNvSpPr>
          <p:nvPr/>
        </p:nvSpPr>
        <p:spPr bwMode="auto">
          <a:xfrm>
            <a:off x="80168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3" name="Rectangle 18"/>
          <p:cNvSpPr>
            <a:spLocks noChangeArrowheads="1"/>
          </p:cNvSpPr>
          <p:nvPr/>
        </p:nvSpPr>
        <p:spPr bwMode="auto">
          <a:xfrm>
            <a:off x="71024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1,1</a:t>
            </a:r>
          </a:p>
        </p:txBody>
      </p:sp>
      <p:sp>
        <p:nvSpPr>
          <p:cNvPr id="21604" name="Rectangle 19"/>
          <p:cNvSpPr>
            <a:spLocks noChangeArrowheads="1"/>
          </p:cNvSpPr>
          <p:nvPr/>
        </p:nvSpPr>
        <p:spPr bwMode="auto">
          <a:xfrm>
            <a:off x="66452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1605" name="Rectangle 20"/>
          <p:cNvSpPr>
            <a:spLocks noChangeArrowheads="1"/>
          </p:cNvSpPr>
          <p:nvPr/>
        </p:nvSpPr>
        <p:spPr bwMode="auto">
          <a:xfrm>
            <a:off x="75596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2,2</a:t>
            </a:r>
          </a:p>
        </p:txBody>
      </p:sp>
      <p:sp>
        <p:nvSpPr>
          <p:cNvPr id="21606" name="Rectangle 21"/>
          <p:cNvSpPr>
            <a:spLocks noChangeArrowheads="1"/>
          </p:cNvSpPr>
          <p:nvPr/>
        </p:nvSpPr>
        <p:spPr bwMode="auto">
          <a:xfrm>
            <a:off x="80168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2,3</a:t>
            </a:r>
          </a:p>
        </p:txBody>
      </p:sp>
      <p:sp>
        <p:nvSpPr>
          <p:cNvPr id="21607" name="Rectangle 22"/>
          <p:cNvSpPr>
            <a:spLocks noChangeArrowheads="1"/>
          </p:cNvSpPr>
          <p:nvPr/>
        </p:nvSpPr>
        <p:spPr bwMode="auto">
          <a:xfrm>
            <a:off x="71024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2,1</a:t>
            </a:r>
          </a:p>
        </p:txBody>
      </p:sp>
      <p:sp>
        <p:nvSpPr>
          <p:cNvPr id="21608" name="Rectangle 23"/>
          <p:cNvSpPr>
            <a:spLocks noChangeArrowheads="1"/>
          </p:cNvSpPr>
          <p:nvPr/>
        </p:nvSpPr>
        <p:spPr bwMode="auto">
          <a:xfrm>
            <a:off x="80168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1,3</a:t>
            </a:r>
          </a:p>
        </p:txBody>
      </p:sp>
      <p:sp>
        <p:nvSpPr>
          <p:cNvPr id="21609" name="Rectangle 24"/>
          <p:cNvSpPr>
            <a:spLocks noChangeArrowheads="1"/>
          </p:cNvSpPr>
          <p:nvPr/>
        </p:nvSpPr>
        <p:spPr bwMode="auto">
          <a:xfrm>
            <a:off x="75596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1,2</a:t>
            </a:r>
          </a:p>
        </p:txBody>
      </p:sp>
      <p:sp>
        <p:nvSpPr>
          <p:cNvPr id="21610" name="Rectangle 25"/>
          <p:cNvSpPr>
            <a:spLocks noChangeArrowheads="1"/>
          </p:cNvSpPr>
          <p:nvPr/>
        </p:nvSpPr>
        <p:spPr bwMode="auto">
          <a:xfrm>
            <a:off x="66452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11" name="Rectangle 26"/>
          <p:cNvSpPr>
            <a:spLocks noChangeArrowheads="1"/>
          </p:cNvSpPr>
          <p:nvPr/>
        </p:nvSpPr>
        <p:spPr bwMode="auto">
          <a:xfrm>
            <a:off x="71024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12" name="Rectangle 27"/>
          <p:cNvSpPr>
            <a:spLocks noChangeArrowheads="1"/>
          </p:cNvSpPr>
          <p:nvPr/>
        </p:nvSpPr>
        <p:spPr bwMode="auto">
          <a:xfrm>
            <a:off x="80168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13" name="Rectangle 28"/>
          <p:cNvSpPr>
            <a:spLocks noChangeArrowheads="1"/>
          </p:cNvSpPr>
          <p:nvPr/>
        </p:nvSpPr>
        <p:spPr bwMode="auto">
          <a:xfrm>
            <a:off x="75596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14" name="Rectangle 29"/>
          <p:cNvSpPr>
            <a:spLocks noChangeArrowheads="1"/>
          </p:cNvSpPr>
          <p:nvPr/>
        </p:nvSpPr>
        <p:spPr bwMode="auto">
          <a:xfrm>
            <a:off x="66452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3,0</a:t>
            </a:r>
            <a:endParaRPr lang="en-US"/>
          </a:p>
        </p:txBody>
      </p:sp>
      <p:sp>
        <p:nvSpPr>
          <p:cNvPr id="21615" name="Rectangle 30"/>
          <p:cNvSpPr>
            <a:spLocks noChangeArrowheads="1"/>
          </p:cNvSpPr>
          <p:nvPr/>
        </p:nvSpPr>
        <p:spPr bwMode="auto">
          <a:xfrm>
            <a:off x="75596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3,2</a:t>
            </a:r>
          </a:p>
        </p:txBody>
      </p:sp>
      <p:sp>
        <p:nvSpPr>
          <p:cNvPr id="21616" name="Rectangle 31"/>
          <p:cNvSpPr>
            <a:spLocks noChangeArrowheads="1"/>
          </p:cNvSpPr>
          <p:nvPr/>
        </p:nvSpPr>
        <p:spPr bwMode="auto">
          <a:xfrm>
            <a:off x="80168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3,3</a:t>
            </a:r>
          </a:p>
        </p:txBody>
      </p:sp>
      <p:sp>
        <p:nvSpPr>
          <p:cNvPr id="21617" name="Rectangle 32"/>
          <p:cNvSpPr>
            <a:spLocks noChangeArrowheads="1"/>
          </p:cNvSpPr>
          <p:nvPr/>
        </p:nvSpPr>
        <p:spPr bwMode="auto">
          <a:xfrm>
            <a:off x="71024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3,1</a:t>
            </a:r>
          </a:p>
        </p:txBody>
      </p:sp>
      <p:sp>
        <p:nvSpPr>
          <p:cNvPr id="21618" name="Rectangle 33"/>
          <p:cNvSpPr>
            <a:spLocks noChangeArrowheads="1"/>
          </p:cNvSpPr>
          <p:nvPr/>
        </p:nvSpPr>
        <p:spPr bwMode="auto">
          <a:xfrm>
            <a:off x="6645275" y="45132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19" name="Rectangle 37"/>
          <p:cNvSpPr>
            <a:spLocks noChangeArrowheads="1"/>
          </p:cNvSpPr>
          <p:nvPr/>
        </p:nvSpPr>
        <p:spPr bwMode="auto">
          <a:xfrm>
            <a:off x="7559675" y="45132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20" name="Rectangle 39"/>
          <p:cNvSpPr>
            <a:spLocks noChangeArrowheads="1"/>
          </p:cNvSpPr>
          <p:nvPr/>
        </p:nvSpPr>
        <p:spPr bwMode="auto">
          <a:xfrm>
            <a:off x="6645275" y="54276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21" name="Rectangle 40"/>
          <p:cNvSpPr>
            <a:spLocks noChangeArrowheads="1"/>
          </p:cNvSpPr>
          <p:nvPr/>
        </p:nvSpPr>
        <p:spPr bwMode="auto">
          <a:xfrm>
            <a:off x="7559675" y="54276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22" name="Rectangle 2"/>
          <p:cNvSpPr>
            <a:spLocks noChangeArrowheads="1"/>
          </p:cNvSpPr>
          <p:nvPr/>
        </p:nvSpPr>
        <p:spPr bwMode="auto">
          <a:xfrm>
            <a:off x="5010150" y="45132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1623" name="Rectangle 3"/>
          <p:cNvSpPr>
            <a:spLocks noChangeArrowheads="1"/>
          </p:cNvSpPr>
          <p:nvPr/>
        </p:nvSpPr>
        <p:spPr bwMode="auto">
          <a:xfrm>
            <a:off x="4552950" y="45132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1624" name="Rectangle 4"/>
          <p:cNvSpPr>
            <a:spLocks noChangeArrowheads="1"/>
          </p:cNvSpPr>
          <p:nvPr/>
        </p:nvSpPr>
        <p:spPr bwMode="auto">
          <a:xfrm>
            <a:off x="4552950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1,0</a:t>
            </a:r>
          </a:p>
        </p:txBody>
      </p:sp>
      <p:sp>
        <p:nvSpPr>
          <p:cNvPr id="21625" name="Rectangle 7"/>
          <p:cNvSpPr>
            <a:spLocks noChangeArrowheads="1"/>
          </p:cNvSpPr>
          <p:nvPr/>
        </p:nvSpPr>
        <p:spPr bwMode="auto">
          <a:xfrm>
            <a:off x="5010150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26" name="Rectangle 18"/>
          <p:cNvSpPr>
            <a:spLocks noChangeArrowheads="1"/>
          </p:cNvSpPr>
          <p:nvPr/>
        </p:nvSpPr>
        <p:spPr bwMode="auto">
          <a:xfrm>
            <a:off x="5010150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1,1</a:t>
            </a:r>
          </a:p>
        </p:txBody>
      </p:sp>
      <p:sp>
        <p:nvSpPr>
          <p:cNvPr id="21627" name="Rectangle 33"/>
          <p:cNvSpPr>
            <a:spLocks noChangeArrowheads="1"/>
          </p:cNvSpPr>
          <p:nvPr/>
        </p:nvSpPr>
        <p:spPr bwMode="auto">
          <a:xfrm>
            <a:off x="4552950" y="45132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28" name="Rectangle 2"/>
          <p:cNvSpPr>
            <a:spLocks noChangeArrowheads="1"/>
          </p:cNvSpPr>
          <p:nvPr/>
        </p:nvSpPr>
        <p:spPr bwMode="auto">
          <a:xfrm>
            <a:off x="7278688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1629" name="Rectangle 3"/>
          <p:cNvSpPr>
            <a:spLocks noChangeArrowheads="1"/>
          </p:cNvSpPr>
          <p:nvPr/>
        </p:nvSpPr>
        <p:spPr bwMode="auto">
          <a:xfrm>
            <a:off x="6821488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1630" name="Rectangle 4"/>
          <p:cNvSpPr>
            <a:spLocks noChangeArrowheads="1"/>
          </p:cNvSpPr>
          <p:nvPr/>
        </p:nvSpPr>
        <p:spPr bwMode="auto">
          <a:xfrm>
            <a:off x="6821488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1,0</a:t>
            </a:r>
          </a:p>
        </p:txBody>
      </p:sp>
      <p:sp>
        <p:nvSpPr>
          <p:cNvPr id="21631" name="Rectangle 7"/>
          <p:cNvSpPr>
            <a:spLocks noChangeArrowheads="1"/>
          </p:cNvSpPr>
          <p:nvPr/>
        </p:nvSpPr>
        <p:spPr bwMode="auto">
          <a:xfrm>
            <a:off x="7278688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32" name="Rectangle 18"/>
          <p:cNvSpPr>
            <a:spLocks noChangeArrowheads="1"/>
          </p:cNvSpPr>
          <p:nvPr/>
        </p:nvSpPr>
        <p:spPr bwMode="auto">
          <a:xfrm>
            <a:off x="7278688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1,1</a:t>
            </a:r>
          </a:p>
        </p:txBody>
      </p:sp>
      <p:sp>
        <p:nvSpPr>
          <p:cNvPr id="21633" name="Rectangle 33"/>
          <p:cNvSpPr>
            <a:spLocks noChangeArrowheads="1"/>
          </p:cNvSpPr>
          <p:nvPr/>
        </p:nvSpPr>
        <p:spPr bwMode="auto">
          <a:xfrm>
            <a:off x="6821488" y="2438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553200"/>
            <a:ext cx="53340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David Kirk/NVIDIA and Wen-mei W. Hwu, ECE408/CS483/ 2007-2016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15393-53E7-4F09-809A-6D8C8236906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60"/>
          <p:cNvSpPr>
            <a:spLocks noChangeShapeType="1"/>
          </p:cNvSpPr>
          <p:nvPr/>
        </p:nvSpPr>
        <p:spPr bwMode="auto">
          <a:xfrm>
            <a:off x="6934200" y="3124200"/>
            <a:ext cx="0" cy="16002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1" name="Line 60"/>
          <p:cNvSpPr>
            <a:spLocks noChangeShapeType="1"/>
          </p:cNvSpPr>
          <p:nvPr/>
        </p:nvSpPr>
        <p:spPr bwMode="auto">
          <a:xfrm>
            <a:off x="7086600" y="3124200"/>
            <a:ext cx="0" cy="21336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2" name="Line 60"/>
          <p:cNvSpPr>
            <a:spLocks noChangeShapeType="1"/>
          </p:cNvSpPr>
          <p:nvPr/>
        </p:nvSpPr>
        <p:spPr bwMode="auto">
          <a:xfrm flipH="1">
            <a:off x="7315200" y="3124200"/>
            <a:ext cx="15875" cy="16002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3" name="Line 60"/>
          <p:cNvSpPr>
            <a:spLocks noChangeShapeType="1"/>
          </p:cNvSpPr>
          <p:nvPr/>
        </p:nvSpPr>
        <p:spPr bwMode="auto">
          <a:xfrm flipH="1">
            <a:off x="7467600" y="3200400"/>
            <a:ext cx="39688" cy="20574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Line 61"/>
          <p:cNvSpPr>
            <a:spLocks noChangeShapeType="1"/>
          </p:cNvSpPr>
          <p:nvPr/>
        </p:nvSpPr>
        <p:spPr bwMode="auto">
          <a:xfrm flipV="1">
            <a:off x="5145088" y="4724400"/>
            <a:ext cx="1712912" cy="17463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Line 61"/>
          <p:cNvSpPr>
            <a:spLocks noChangeShapeType="1"/>
          </p:cNvSpPr>
          <p:nvPr/>
        </p:nvSpPr>
        <p:spPr bwMode="auto">
          <a:xfrm>
            <a:off x="5145088" y="5181600"/>
            <a:ext cx="1712912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Line 61"/>
          <p:cNvSpPr>
            <a:spLocks noChangeShapeType="1"/>
          </p:cNvSpPr>
          <p:nvPr/>
        </p:nvSpPr>
        <p:spPr bwMode="auto">
          <a:xfrm>
            <a:off x="5145088" y="4876800"/>
            <a:ext cx="2170112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Line 61"/>
          <p:cNvSpPr>
            <a:spLocks noChangeShapeType="1"/>
          </p:cNvSpPr>
          <p:nvPr/>
        </p:nvSpPr>
        <p:spPr bwMode="auto">
          <a:xfrm>
            <a:off x="5145088" y="5334000"/>
            <a:ext cx="2170112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Title 1"/>
          <p:cNvSpPr>
            <a:spLocks noGrp="1"/>
          </p:cNvSpPr>
          <p:nvPr>
            <p:ph type="title"/>
          </p:nvPr>
        </p:nvSpPr>
        <p:spPr>
          <a:xfrm>
            <a:off x="743744" y="186146"/>
            <a:ext cx="8305800" cy="1143000"/>
          </a:xfrm>
        </p:spPr>
        <p:txBody>
          <a:bodyPr/>
          <a:lstStyle/>
          <a:p>
            <a:r>
              <a:rPr lang="en-US" dirty="0" smtClean="0"/>
              <a:t>Work for Block (0,0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>
                <a:solidFill>
                  <a:srgbClr val="000000"/>
                </a:solidFill>
              </a:rPr>
              <a:t>Threads use shared memory data in step </a:t>
            </a:r>
            <a:r>
              <a:rPr lang="en-US" sz="2800" dirty="0" smtClean="0">
                <a:solidFill>
                  <a:srgbClr val="000000"/>
                </a:solidFill>
              </a:rPr>
              <a:t>1.</a:t>
            </a:r>
            <a:endParaRPr lang="en-US" dirty="0" smtClean="0"/>
          </a:p>
        </p:txBody>
      </p:sp>
      <p:sp>
        <p:nvSpPr>
          <p:cNvPr id="22539" name="TextBox 133"/>
          <p:cNvSpPr txBox="1">
            <a:spLocks noChangeArrowheads="1"/>
          </p:cNvSpPr>
          <p:nvPr/>
        </p:nvSpPr>
        <p:spPr bwMode="auto">
          <a:xfrm>
            <a:off x="6096000" y="2590800"/>
            <a:ext cx="496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/>
              <a:t>SM</a:t>
            </a:r>
          </a:p>
        </p:txBody>
      </p:sp>
      <p:sp>
        <p:nvSpPr>
          <p:cNvPr id="22540" name="TextBox 134"/>
          <p:cNvSpPr txBox="1">
            <a:spLocks noChangeArrowheads="1"/>
          </p:cNvSpPr>
          <p:nvPr/>
        </p:nvSpPr>
        <p:spPr bwMode="auto">
          <a:xfrm>
            <a:off x="4648200" y="4038600"/>
            <a:ext cx="496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/>
              <a:t>SM</a:t>
            </a:r>
          </a:p>
        </p:txBody>
      </p:sp>
      <p:sp>
        <p:nvSpPr>
          <p:cNvPr id="22541" name="Rectangle 2"/>
          <p:cNvSpPr>
            <a:spLocks noChangeArrowheads="1"/>
          </p:cNvSpPr>
          <p:nvPr/>
        </p:nvSpPr>
        <p:spPr bwMode="auto">
          <a:xfrm>
            <a:off x="18288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2542" name="Rectangle 3"/>
          <p:cNvSpPr>
            <a:spLocks noChangeArrowheads="1"/>
          </p:cNvSpPr>
          <p:nvPr/>
        </p:nvSpPr>
        <p:spPr bwMode="auto">
          <a:xfrm>
            <a:off x="13716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2543" name="Rectangle 4"/>
          <p:cNvSpPr>
            <a:spLocks noChangeArrowheads="1"/>
          </p:cNvSpPr>
          <p:nvPr/>
        </p:nvSpPr>
        <p:spPr bwMode="auto">
          <a:xfrm>
            <a:off x="13716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1,0</a:t>
            </a:r>
          </a:p>
        </p:txBody>
      </p:sp>
      <p:sp>
        <p:nvSpPr>
          <p:cNvPr id="22544" name="Rectangle 5"/>
          <p:cNvSpPr>
            <a:spLocks noChangeArrowheads="1"/>
          </p:cNvSpPr>
          <p:nvPr/>
        </p:nvSpPr>
        <p:spPr bwMode="auto">
          <a:xfrm>
            <a:off x="13716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Rectangle 6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Rectangle 7"/>
          <p:cNvSpPr>
            <a:spLocks noChangeArrowheads="1"/>
          </p:cNvSpPr>
          <p:nvPr/>
        </p:nvSpPr>
        <p:spPr bwMode="auto">
          <a:xfrm>
            <a:off x="1828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Rectangle 8"/>
          <p:cNvSpPr>
            <a:spLocks noChangeArrowheads="1"/>
          </p:cNvSpPr>
          <p:nvPr/>
        </p:nvSpPr>
        <p:spPr bwMode="auto">
          <a:xfrm>
            <a:off x="18288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Rectangle 9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Rectangle 10"/>
          <p:cNvSpPr>
            <a:spLocks noChangeArrowheads="1"/>
          </p:cNvSpPr>
          <p:nvPr/>
        </p:nvSpPr>
        <p:spPr bwMode="auto">
          <a:xfrm>
            <a:off x="22860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0,2</a:t>
            </a:r>
          </a:p>
        </p:txBody>
      </p:sp>
      <p:sp>
        <p:nvSpPr>
          <p:cNvPr id="22550" name="Rectangle 11"/>
          <p:cNvSpPr>
            <a:spLocks noChangeArrowheads="1"/>
          </p:cNvSpPr>
          <p:nvPr/>
        </p:nvSpPr>
        <p:spPr bwMode="auto">
          <a:xfrm>
            <a:off x="2286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Rectangle 12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2" name="Rectangle 13"/>
          <p:cNvSpPr>
            <a:spLocks noChangeArrowheads="1"/>
          </p:cNvSpPr>
          <p:nvPr/>
        </p:nvSpPr>
        <p:spPr bwMode="auto">
          <a:xfrm>
            <a:off x="27432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Rectangle 14"/>
          <p:cNvSpPr>
            <a:spLocks noChangeArrowheads="1"/>
          </p:cNvSpPr>
          <p:nvPr/>
        </p:nvSpPr>
        <p:spPr bwMode="auto">
          <a:xfrm>
            <a:off x="27432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0,3</a:t>
            </a:r>
          </a:p>
        </p:txBody>
      </p:sp>
      <p:sp>
        <p:nvSpPr>
          <p:cNvPr id="22554" name="Rectangle 15"/>
          <p:cNvSpPr>
            <a:spLocks noChangeArrowheads="1"/>
          </p:cNvSpPr>
          <p:nvPr/>
        </p:nvSpPr>
        <p:spPr bwMode="auto">
          <a:xfrm>
            <a:off x="22860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5" name="Rectangle 16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6" name="Rectangle 17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7" name="Rectangle 18"/>
          <p:cNvSpPr>
            <a:spLocks noChangeArrowheads="1"/>
          </p:cNvSpPr>
          <p:nvPr/>
        </p:nvSpPr>
        <p:spPr bwMode="auto">
          <a:xfrm>
            <a:off x="1828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1,1</a:t>
            </a:r>
          </a:p>
        </p:txBody>
      </p:sp>
      <p:sp>
        <p:nvSpPr>
          <p:cNvPr id="22558" name="Rectangle 19"/>
          <p:cNvSpPr>
            <a:spLocks noChangeArrowheads="1"/>
          </p:cNvSpPr>
          <p:nvPr/>
        </p:nvSpPr>
        <p:spPr bwMode="auto">
          <a:xfrm>
            <a:off x="13716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2559" name="Rectangle 20"/>
          <p:cNvSpPr>
            <a:spLocks noChangeArrowheads="1"/>
          </p:cNvSpPr>
          <p:nvPr/>
        </p:nvSpPr>
        <p:spPr bwMode="auto">
          <a:xfrm>
            <a:off x="22860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2,2</a:t>
            </a:r>
          </a:p>
        </p:txBody>
      </p:sp>
      <p:sp>
        <p:nvSpPr>
          <p:cNvPr id="22560" name="Rectangle 21"/>
          <p:cNvSpPr>
            <a:spLocks noChangeArrowheads="1"/>
          </p:cNvSpPr>
          <p:nvPr/>
        </p:nvSpPr>
        <p:spPr bwMode="auto">
          <a:xfrm>
            <a:off x="27432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2,3</a:t>
            </a:r>
          </a:p>
        </p:txBody>
      </p:sp>
      <p:sp>
        <p:nvSpPr>
          <p:cNvPr id="22561" name="Rectangle 22"/>
          <p:cNvSpPr>
            <a:spLocks noChangeArrowheads="1"/>
          </p:cNvSpPr>
          <p:nvPr/>
        </p:nvSpPr>
        <p:spPr bwMode="auto">
          <a:xfrm>
            <a:off x="18288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2,1</a:t>
            </a:r>
          </a:p>
        </p:txBody>
      </p:sp>
      <p:sp>
        <p:nvSpPr>
          <p:cNvPr id="22562" name="Rectangle 23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1,3</a:t>
            </a:r>
          </a:p>
        </p:txBody>
      </p:sp>
      <p:sp>
        <p:nvSpPr>
          <p:cNvPr id="22563" name="Rectangle 24"/>
          <p:cNvSpPr>
            <a:spLocks noChangeArrowheads="1"/>
          </p:cNvSpPr>
          <p:nvPr/>
        </p:nvSpPr>
        <p:spPr bwMode="auto">
          <a:xfrm>
            <a:off x="2286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1,2</a:t>
            </a:r>
          </a:p>
        </p:txBody>
      </p:sp>
      <p:sp>
        <p:nvSpPr>
          <p:cNvPr id="22564" name="Rectangle 25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5" name="Rectangle 26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6" name="Rectangle 27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7" name="Rectangle 28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8" name="Rectangle 29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3,0</a:t>
            </a:r>
            <a:endParaRPr lang="en-US"/>
          </a:p>
        </p:txBody>
      </p:sp>
      <p:sp>
        <p:nvSpPr>
          <p:cNvPr id="22569" name="Rectangle 30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3,2</a:t>
            </a:r>
          </a:p>
        </p:txBody>
      </p:sp>
      <p:sp>
        <p:nvSpPr>
          <p:cNvPr id="22570" name="Rectangle 31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3,3</a:t>
            </a:r>
          </a:p>
        </p:txBody>
      </p:sp>
      <p:sp>
        <p:nvSpPr>
          <p:cNvPr id="22571" name="Rectangle 32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3,1</a:t>
            </a:r>
          </a:p>
        </p:txBody>
      </p:sp>
      <p:sp>
        <p:nvSpPr>
          <p:cNvPr id="22572" name="Rectangle 33"/>
          <p:cNvSpPr>
            <a:spLocks noChangeArrowheads="1"/>
          </p:cNvSpPr>
          <p:nvPr/>
        </p:nvSpPr>
        <p:spPr bwMode="auto">
          <a:xfrm>
            <a:off x="1371600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3" name="Rectangle 37"/>
          <p:cNvSpPr>
            <a:spLocks noChangeArrowheads="1"/>
          </p:cNvSpPr>
          <p:nvPr/>
        </p:nvSpPr>
        <p:spPr bwMode="auto">
          <a:xfrm>
            <a:off x="2286000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4" name="Rectangle 39"/>
          <p:cNvSpPr>
            <a:spLocks noChangeArrowheads="1"/>
          </p:cNvSpPr>
          <p:nvPr/>
        </p:nvSpPr>
        <p:spPr bwMode="auto">
          <a:xfrm>
            <a:off x="1371600" y="5410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5" name="Rectangle 40"/>
          <p:cNvSpPr>
            <a:spLocks noChangeArrowheads="1"/>
          </p:cNvSpPr>
          <p:nvPr/>
        </p:nvSpPr>
        <p:spPr bwMode="auto">
          <a:xfrm>
            <a:off x="2286000" y="5410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6" name="Rectangle 2"/>
          <p:cNvSpPr>
            <a:spLocks noChangeArrowheads="1"/>
          </p:cNvSpPr>
          <p:nvPr/>
        </p:nvSpPr>
        <p:spPr bwMode="auto">
          <a:xfrm>
            <a:off x="18288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2577" name="Rectangle 3"/>
          <p:cNvSpPr>
            <a:spLocks noChangeArrowheads="1"/>
          </p:cNvSpPr>
          <p:nvPr/>
        </p:nvSpPr>
        <p:spPr bwMode="auto">
          <a:xfrm>
            <a:off x="13716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2578" name="Rectangle 4"/>
          <p:cNvSpPr>
            <a:spLocks noChangeArrowheads="1"/>
          </p:cNvSpPr>
          <p:nvPr/>
        </p:nvSpPr>
        <p:spPr bwMode="auto">
          <a:xfrm>
            <a:off x="13716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1,0</a:t>
            </a:r>
          </a:p>
        </p:txBody>
      </p:sp>
      <p:sp>
        <p:nvSpPr>
          <p:cNvPr id="22579" name="Rectangle 5"/>
          <p:cNvSpPr>
            <a:spLocks noChangeArrowheads="1"/>
          </p:cNvSpPr>
          <p:nvPr/>
        </p:nvSpPr>
        <p:spPr bwMode="auto">
          <a:xfrm>
            <a:off x="13716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0" name="Rectangle 6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1" name="Rectangle 7"/>
          <p:cNvSpPr>
            <a:spLocks noChangeArrowheads="1"/>
          </p:cNvSpPr>
          <p:nvPr/>
        </p:nvSpPr>
        <p:spPr bwMode="auto">
          <a:xfrm>
            <a:off x="1828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2" name="Rectangle 8"/>
          <p:cNvSpPr>
            <a:spLocks noChangeArrowheads="1"/>
          </p:cNvSpPr>
          <p:nvPr/>
        </p:nvSpPr>
        <p:spPr bwMode="auto">
          <a:xfrm>
            <a:off x="18288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3" name="Rectangle 9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4" name="Rectangle 10"/>
          <p:cNvSpPr>
            <a:spLocks noChangeArrowheads="1"/>
          </p:cNvSpPr>
          <p:nvPr/>
        </p:nvSpPr>
        <p:spPr bwMode="auto">
          <a:xfrm>
            <a:off x="22860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0,2</a:t>
            </a:r>
          </a:p>
        </p:txBody>
      </p:sp>
      <p:sp>
        <p:nvSpPr>
          <p:cNvPr id="22585" name="Rectangle 11"/>
          <p:cNvSpPr>
            <a:spLocks noChangeArrowheads="1"/>
          </p:cNvSpPr>
          <p:nvPr/>
        </p:nvSpPr>
        <p:spPr bwMode="auto">
          <a:xfrm>
            <a:off x="2286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6" name="Rectangle 12"/>
          <p:cNvSpPr>
            <a:spLocks noChangeArrowheads="1"/>
          </p:cNvSpPr>
          <p:nvPr/>
        </p:nvSpPr>
        <p:spPr bwMode="auto">
          <a:xfrm>
            <a:off x="2743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7" name="Rectangle 13"/>
          <p:cNvSpPr>
            <a:spLocks noChangeArrowheads="1"/>
          </p:cNvSpPr>
          <p:nvPr/>
        </p:nvSpPr>
        <p:spPr bwMode="auto">
          <a:xfrm>
            <a:off x="27432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8" name="Rectangle 14"/>
          <p:cNvSpPr>
            <a:spLocks noChangeArrowheads="1"/>
          </p:cNvSpPr>
          <p:nvPr/>
        </p:nvSpPr>
        <p:spPr bwMode="auto">
          <a:xfrm>
            <a:off x="27432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0,3</a:t>
            </a:r>
          </a:p>
        </p:txBody>
      </p:sp>
      <p:sp>
        <p:nvSpPr>
          <p:cNvPr id="22589" name="Rectangle 15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0" name="Rectangle 16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1" name="Rectangle 17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2" name="Rectangle 18"/>
          <p:cNvSpPr>
            <a:spLocks noChangeArrowheads="1"/>
          </p:cNvSpPr>
          <p:nvPr/>
        </p:nvSpPr>
        <p:spPr bwMode="auto">
          <a:xfrm>
            <a:off x="1828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1,1</a:t>
            </a:r>
          </a:p>
        </p:txBody>
      </p:sp>
      <p:sp>
        <p:nvSpPr>
          <p:cNvPr id="22593" name="Rectangle 19"/>
          <p:cNvSpPr>
            <a:spLocks noChangeArrowheads="1"/>
          </p:cNvSpPr>
          <p:nvPr/>
        </p:nvSpPr>
        <p:spPr bwMode="auto">
          <a:xfrm>
            <a:off x="13716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2594" name="Rectangle 20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2,2</a:t>
            </a:r>
          </a:p>
        </p:txBody>
      </p:sp>
      <p:sp>
        <p:nvSpPr>
          <p:cNvPr id="22595" name="Rectangle 21"/>
          <p:cNvSpPr>
            <a:spLocks noChangeArrowheads="1"/>
          </p:cNvSpPr>
          <p:nvPr/>
        </p:nvSpPr>
        <p:spPr bwMode="auto">
          <a:xfrm>
            <a:off x="27432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2,3</a:t>
            </a:r>
          </a:p>
        </p:txBody>
      </p:sp>
      <p:sp>
        <p:nvSpPr>
          <p:cNvPr id="22596" name="Rectangle 22"/>
          <p:cNvSpPr>
            <a:spLocks noChangeArrowheads="1"/>
          </p:cNvSpPr>
          <p:nvPr/>
        </p:nvSpPr>
        <p:spPr bwMode="auto">
          <a:xfrm>
            <a:off x="18288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2,1</a:t>
            </a:r>
          </a:p>
        </p:txBody>
      </p:sp>
      <p:sp>
        <p:nvSpPr>
          <p:cNvPr id="22597" name="Rectangle 23"/>
          <p:cNvSpPr>
            <a:spLocks noChangeArrowheads="1"/>
          </p:cNvSpPr>
          <p:nvPr/>
        </p:nvSpPr>
        <p:spPr bwMode="auto">
          <a:xfrm>
            <a:off x="2743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1,3</a:t>
            </a:r>
          </a:p>
        </p:txBody>
      </p:sp>
      <p:sp>
        <p:nvSpPr>
          <p:cNvPr id="22598" name="Rectangle 24"/>
          <p:cNvSpPr>
            <a:spLocks noChangeArrowheads="1"/>
          </p:cNvSpPr>
          <p:nvPr/>
        </p:nvSpPr>
        <p:spPr bwMode="auto">
          <a:xfrm>
            <a:off x="2286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1,2</a:t>
            </a:r>
          </a:p>
        </p:txBody>
      </p:sp>
      <p:sp>
        <p:nvSpPr>
          <p:cNvPr id="22599" name="Rectangle 25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00" name="Rectangle 26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01" name="Rectangle 27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02" name="Rectangle 28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03" name="Rectangle 29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3,0</a:t>
            </a:r>
            <a:endParaRPr lang="en-US"/>
          </a:p>
        </p:txBody>
      </p:sp>
      <p:sp>
        <p:nvSpPr>
          <p:cNvPr id="22604" name="Rectangle 30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3,2</a:t>
            </a:r>
          </a:p>
        </p:txBody>
      </p:sp>
      <p:sp>
        <p:nvSpPr>
          <p:cNvPr id="22605" name="Rectangle 31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3,3</a:t>
            </a:r>
          </a:p>
        </p:txBody>
      </p:sp>
      <p:sp>
        <p:nvSpPr>
          <p:cNvPr id="22606" name="Rectangle 32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3,1</a:t>
            </a:r>
          </a:p>
        </p:txBody>
      </p:sp>
      <p:sp>
        <p:nvSpPr>
          <p:cNvPr id="22607" name="Rectangle 33"/>
          <p:cNvSpPr>
            <a:spLocks noChangeArrowheads="1"/>
          </p:cNvSpPr>
          <p:nvPr/>
        </p:nvSpPr>
        <p:spPr bwMode="auto">
          <a:xfrm>
            <a:off x="1371600" y="2286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08" name="Rectangle 37"/>
          <p:cNvSpPr>
            <a:spLocks noChangeArrowheads="1"/>
          </p:cNvSpPr>
          <p:nvPr/>
        </p:nvSpPr>
        <p:spPr bwMode="auto">
          <a:xfrm>
            <a:off x="2286000" y="2286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09" name="Rectangle 39"/>
          <p:cNvSpPr>
            <a:spLocks noChangeArrowheads="1"/>
          </p:cNvSpPr>
          <p:nvPr/>
        </p:nvSpPr>
        <p:spPr bwMode="auto">
          <a:xfrm>
            <a:off x="1371600" y="3200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10" name="Rectangle 40"/>
          <p:cNvSpPr>
            <a:spLocks noChangeArrowheads="1"/>
          </p:cNvSpPr>
          <p:nvPr/>
        </p:nvSpPr>
        <p:spPr bwMode="auto">
          <a:xfrm>
            <a:off x="2286000" y="3200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11" name="Rectangle 2"/>
          <p:cNvSpPr>
            <a:spLocks noChangeArrowheads="1"/>
          </p:cNvSpPr>
          <p:nvPr/>
        </p:nvSpPr>
        <p:spPr bwMode="auto">
          <a:xfrm>
            <a:off x="7102475" y="45132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2612" name="Rectangle 3"/>
          <p:cNvSpPr>
            <a:spLocks noChangeArrowheads="1"/>
          </p:cNvSpPr>
          <p:nvPr/>
        </p:nvSpPr>
        <p:spPr bwMode="auto">
          <a:xfrm>
            <a:off x="6645275" y="45132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2613" name="Rectangle 4"/>
          <p:cNvSpPr>
            <a:spLocks noChangeArrowheads="1"/>
          </p:cNvSpPr>
          <p:nvPr/>
        </p:nvSpPr>
        <p:spPr bwMode="auto">
          <a:xfrm>
            <a:off x="66452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1,0</a:t>
            </a:r>
          </a:p>
        </p:txBody>
      </p:sp>
      <p:sp>
        <p:nvSpPr>
          <p:cNvPr id="22614" name="Rectangle 5"/>
          <p:cNvSpPr>
            <a:spLocks noChangeArrowheads="1"/>
          </p:cNvSpPr>
          <p:nvPr/>
        </p:nvSpPr>
        <p:spPr bwMode="auto">
          <a:xfrm>
            <a:off x="66452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15" name="Rectangle 6"/>
          <p:cNvSpPr>
            <a:spLocks noChangeArrowheads="1"/>
          </p:cNvSpPr>
          <p:nvPr/>
        </p:nvSpPr>
        <p:spPr bwMode="auto">
          <a:xfrm>
            <a:off x="66452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16" name="Rectangle 7"/>
          <p:cNvSpPr>
            <a:spLocks noChangeArrowheads="1"/>
          </p:cNvSpPr>
          <p:nvPr/>
        </p:nvSpPr>
        <p:spPr bwMode="auto">
          <a:xfrm>
            <a:off x="71024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17" name="Rectangle 8"/>
          <p:cNvSpPr>
            <a:spLocks noChangeArrowheads="1"/>
          </p:cNvSpPr>
          <p:nvPr/>
        </p:nvSpPr>
        <p:spPr bwMode="auto">
          <a:xfrm>
            <a:off x="71024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18" name="Rectangle 9"/>
          <p:cNvSpPr>
            <a:spLocks noChangeArrowheads="1"/>
          </p:cNvSpPr>
          <p:nvPr/>
        </p:nvSpPr>
        <p:spPr bwMode="auto">
          <a:xfrm>
            <a:off x="71024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19" name="Rectangle 10"/>
          <p:cNvSpPr>
            <a:spLocks noChangeArrowheads="1"/>
          </p:cNvSpPr>
          <p:nvPr/>
        </p:nvSpPr>
        <p:spPr bwMode="auto">
          <a:xfrm>
            <a:off x="7559675" y="45132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0,2</a:t>
            </a:r>
          </a:p>
        </p:txBody>
      </p:sp>
      <p:sp>
        <p:nvSpPr>
          <p:cNvPr id="22620" name="Rectangle 11"/>
          <p:cNvSpPr>
            <a:spLocks noChangeArrowheads="1"/>
          </p:cNvSpPr>
          <p:nvPr/>
        </p:nvSpPr>
        <p:spPr bwMode="auto">
          <a:xfrm>
            <a:off x="75596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21" name="Rectangle 12"/>
          <p:cNvSpPr>
            <a:spLocks noChangeArrowheads="1"/>
          </p:cNvSpPr>
          <p:nvPr/>
        </p:nvSpPr>
        <p:spPr bwMode="auto">
          <a:xfrm>
            <a:off x="80168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22" name="Rectangle 13"/>
          <p:cNvSpPr>
            <a:spLocks noChangeArrowheads="1"/>
          </p:cNvSpPr>
          <p:nvPr/>
        </p:nvSpPr>
        <p:spPr bwMode="auto">
          <a:xfrm>
            <a:off x="80168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23" name="Rectangle 14"/>
          <p:cNvSpPr>
            <a:spLocks noChangeArrowheads="1"/>
          </p:cNvSpPr>
          <p:nvPr/>
        </p:nvSpPr>
        <p:spPr bwMode="auto">
          <a:xfrm>
            <a:off x="8016875" y="45132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0,3</a:t>
            </a:r>
          </a:p>
        </p:txBody>
      </p:sp>
      <p:sp>
        <p:nvSpPr>
          <p:cNvPr id="22624" name="Rectangle 15"/>
          <p:cNvSpPr>
            <a:spLocks noChangeArrowheads="1"/>
          </p:cNvSpPr>
          <p:nvPr/>
        </p:nvSpPr>
        <p:spPr bwMode="auto">
          <a:xfrm>
            <a:off x="75596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25" name="Rectangle 16"/>
          <p:cNvSpPr>
            <a:spLocks noChangeArrowheads="1"/>
          </p:cNvSpPr>
          <p:nvPr/>
        </p:nvSpPr>
        <p:spPr bwMode="auto">
          <a:xfrm>
            <a:off x="75596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26" name="Rectangle 17"/>
          <p:cNvSpPr>
            <a:spLocks noChangeArrowheads="1"/>
          </p:cNvSpPr>
          <p:nvPr/>
        </p:nvSpPr>
        <p:spPr bwMode="auto">
          <a:xfrm>
            <a:off x="80168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27" name="Rectangle 18"/>
          <p:cNvSpPr>
            <a:spLocks noChangeArrowheads="1"/>
          </p:cNvSpPr>
          <p:nvPr/>
        </p:nvSpPr>
        <p:spPr bwMode="auto">
          <a:xfrm>
            <a:off x="71024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1,1</a:t>
            </a:r>
          </a:p>
        </p:txBody>
      </p:sp>
      <p:sp>
        <p:nvSpPr>
          <p:cNvPr id="22628" name="Rectangle 19"/>
          <p:cNvSpPr>
            <a:spLocks noChangeArrowheads="1"/>
          </p:cNvSpPr>
          <p:nvPr/>
        </p:nvSpPr>
        <p:spPr bwMode="auto">
          <a:xfrm>
            <a:off x="66452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2629" name="Rectangle 20"/>
          <p:cNvSpPr>
            <a:spLocks noChangeArrowheads="1"/>
          </p:cNvSpPr>
          <p:nvPr/>
        </p:nvSpPr>
        <p:spPr bwMode="auto">
          <a:xfrm>
            <a:off x="75596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2,2</a:t>
            </a:r>
          </a:p>
        </p:txBody>
      </p:sp>
      <p:sp>
        <p:nvSpPr>
          <p:cNvPr id="22630" name="Rectangle 21"/>
          <p:cNvSpPr>
            <a:spLocks noChangeArrowheads="1"/>
          </p:cNvSpPr>
          <p:nvPr/>
        </p:nvSpPr>
        <p:spPr bwMode="auto">
          <a:xfrm>
            <a:off x="80168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2,3</a:t>
            </a:r>
          </a:p>
        </p:txBody>
      </p:sp>
      <p:sp>
        <p:nvSpPr>
          <p:cNvPr id="22631" name="Rectangle 22"/>
          <p:cNvSpPr>
            <a:spLocks noChangeArrowheads="1"/>
          </p:cNvSpPr>
          <p:nvPr/>
        </p:nvSpPr>
        <p:spPr bwMode="auto">
          <a:xfrm>
            <a:off x="71024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2,1</a:t>
            </a:r>
          </a:p>
        </p:txBody>
      </p:sp>
      <p:sp>
        <p:nvSpPr>
          <p:cNvPr id="22632" name="Rectangle 23"/>
          <p:cNvSpPr>
            <a:spLocks noChangeArrowheads="1"/>
          </p:cNvSpPr>
          <p:nvPr/>
        </p:nvSpPr>
        <p:spPr bwMode="auto">
          <a:xfrm>
            <a:off x="80168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1,3</a:t>
            </a:r>
          </a:p>
        </p:txBody>
      </p:sp>
      <p:sp>
        <p:nvSpPr>
          <p:cNvPr id="22633" name="Rectangle 24"/>
          <p:cNvSpPr>
            <a:spLocks noChangeArrowheads="1"/>
          </p:cNvSpPr>
          <p:nvPr/>
        </p:nvSpPr>
        <p:spPr bwMode="auto">
          <a:xfrm>
            <a:off x="75596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1,2</a:t>
            </a:r>
          </a:p>
        </p:txBody>
      </p:sp>
      <p:sp>
        <p:nvSpPr>
          <p:cNvPr id="22634" name="Rectangle 25"/>
          <p:cNvSpPr>
            <a:spLocks noChangeArrowheads="1"/>
          </p:cNvSpPr>
          <p:nvPr/>
        </p:nvSpPr>
        <p:spPr bwMode="auto">
          <a:xfrm>
            <a:off x="66452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5" name="Rectangle 26"/>
          <p:cNvSpPr>
            <a:spLocks noChangeArrowheads="1"/>
          </p:cNvSpPr>
          <p:nvPr/>
        </p:nvSpPr>
        <p:spPr bwMode="auto">
          <a:xfrm>
            <a:off x="71024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6" name="Rectangle 27"/>
          <p:cNvSpPr>
            <a:spLocks noChangeArrowheads="1"/>
          </p:cNvSpPr>
          <p:nvPr/>
        </p:nvSpPr>
        <p:spPr bwMode="auto">
          <a:xfrm>
            <a:off x="80168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7" name="Rectangle 28"/>
          <p:cNvSpPr>
            <a:spLocks noChangeArrowheads="1"/>
          </p:cNvSpPr>
          <p:nvPr/>
        </p:nvSpPr>
        <p:spPr bwMode="auto">
          <a:xfrm>
            <a:off x="75596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8" name="Rectangle 29"/>
          <p:cNvSpPr>
            <a:spLocks noChangeArrowheads="1"/>
          </p:cNvSpPr>
          <p:nvPr/>
        </p:nvSpPr>
        <p:spPr bwMode="auto">
          <a:xfrm>
            <a:off x="66452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3,0</a:t>
            </a:r>
            <a:endParaRPr lang="en-US"/>
          </a:p>
        </p:txBody>
      </p:sp>
      <p:sp>
        <p:nvSpPr>
          <p:cNvPr id="22639" name="Rectangle 30"/>
          <p:cNvSpPr>
            <a:spLocks noChangeArrowheads="1"/>
          </p:cNvSpPr>
          <p:nvPr/>
        </p:nvSpPr>
        <p:spPr bwMode="auto">
          <a:xfrm>
            <a:off x="75596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3,2</a:t>
            </a:r>
          </a:p>
        </p:txBody>
      </p:sp>
      <p:sp>
        <p:nvSpPr>
          <p:cNvPr id="22640" name="Rectangle 31"/>
          <p:cNvSpPr>
            <a:spLocks noChangeArrowheads="1"/>
          </p:cNvSpPr>
          <p:nvPr/>
        </p:nvSpPr>
        <p:spPr bwMode="auto">
          <a:xfrm>
            <a:off x="80168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3,3</a:t>
            </a:r>
          </a:p>
        </p:txBody>
      </p:sp>
      <p:sp>
        <p:nvSpPr>
          <p:cNvPr id="22641" name="Rectangle 32"/>
          <p:cNvSpPr>
            <a:spLocks noChangeArrowheads="1"/>
          </p:cNvSpPr>
          <p:nvPr/>
        </p:nvSpPr>
        <p:spPr bwMode="auto">
          <a:xfrm>
            <a:off x="71024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3,1</a:t>
            </a:r>
          </a:p>
        </p:txBody>
      </p:sp>
      <p:sp>
        <p:nvSpPr>
          <p:cNvPr id="22642" name="Rectangle 33"/>
          <p:cNvSpPr>
            <a:spLocks noChangeArrowheads="1"/>
          </p:cNvSpPr>
          <p:nvPr/>
        </p:nvSpPr>
        <p:spPr bwMode="auto">
          <a:xfrm>
            <a:off x="6645275" y="45132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43" name="Rectangle 37"/>
          <p:cNvSpPr>
            <a:spLocks noChangeArrowheads="1"/>
          </p:cNvSpPr>
          <p:nvPr/>
        </p:nvSpPr>
        <p:spPr bwMode="auto">
          <a:xfrm>
            <a:off x="7559675" y="45132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44" name="Rectangle 39"/>
          <p:cNvSpPr>
            <a:spLocks noChangeArrowheads="1"/>
          </p:cNvSpPr>
          <p:nvPr/>
        </p:nvSpPr>
        <p:spPr bwMode="auto">
          <a:xfrm>
            <a:off x="6645275" y="54276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45" name="Rectangle 40"/>
          <p:cNvSpPr>
            <a:spLocks noChangeArrowheads="1"/>
          </p:cNvSpPr>
          <p:nvPr/>
        </p:nvSpPr>
        <p:spPr bwMode="auto">
          <a:xfrm>
            <a:off x="7559675" y="54276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46" name="Rectangle 2"/>
          <p:cNvSpPr>
            <a:spLocks noChangeArrowheads="1"/>
          </p:cNvSpPr>
          <p:nvPr/>
        </p:nvSpPr>
        <p:spPr bwMode="auto">
          <a:xfrm>
            <a:off x="5010150" y="45132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2647" name="Rectangle 3"/>
          <p:cNvSpPr>
            <a:spLocks noChangeArrowheads="1"/>
          </p:cNvSpPr>
          <p:nvPr/>
        </p:nvSpPr>
        <p:spPr bwMode="auto">
          <a:xfrm>
            <a:off x="4552950" y="45132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2648" name="Rectangle 4"/>
          <p:cNvSpPr>
            <a:spLocks noChangeArrowheads="1"/>
          </p:cNvSpPr>
          <p:nvPr/>
        </p:nvSpPr>
        <p:spPr bwMode="auto">
          <a:xfrm>
            <a:off x="4552950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1,0</a:t>
            </a:r>
          </a:p>
        </p:txBody>
      </p:sp>
      <p:sp>
        <p:nvSpPr>
          <p:cNvPr id="22649" name="Rectangle 7"/>
          <p:cNvSpPr>
            <a:spLocks noChangeArrowheads="1"/>
          </p:cNvSpPr>
          <p:nvPr/>
        </p:nvSpPr>
        <p:spPr bwMode="auto">
          <a:xfrm>
            <a:off x="5010150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50" name="Rectangle 18"/>
          <p:cNvSpPr>
            <a:spLocks noChangeArrowheads="1"/>
          </p:cNvSpPr>
          <p:nvPr/>
        </p:nvSpPr>
        <p:spPr bwMode="auto">
          <a:xfrm>
            <a:off x="5010150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1,1</a:t>
            </a:r>
          </a:p>
        </p:txBody>
      </p:sp>
      <p:sp>
        <p:nvSpPr>
          <p:cNvPr id="22651" name="Rectangle 33"/>
          <p:cNvSpPr>
            <a:spLocks noChangeArrowheads="1"/>
          </p:cNvSpPr>
          <p:nvPr/>
        </p:nvSpPr>
        <p:spPr bwMode="auto">
          <a:xfrm>
            <a:off x="4552950" y="45132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52" name="Rectangle 2"/>
          <p:cNvSpPr>
            <a:spLocks noChangeArrowheads="1"/>
          </p:cNvSpPr>
          <p:nvPr/>
        </p:nvSpPr>
        <p:spPr bwMode="auto">
          <a:xfrm>
            <a:off x="7278688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2653" name="Rectangle 3"/>
          <p:cNvSpPr>
            <a:spLocks noChangeArrowheads="1"/>
          </p:cNvSpPr>
          <p:nvPr/>
        </p:nvSpPr>
        <p:spPr bwMode="auto">
          <a:xfrm>
            <a:off x="6821488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2654" name="Rectangle 4"/>
          <p:cNvSpPr>
            <a:spLocks noChangeArrowheads="1"/>
          </p:cNvSpPr>
          <p:nvPr/>
        </p:nvSpPr>
        <p:spPr bwMode="auto">
          <a:xfrm>
            <a:off x="6821488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1,0</a:t>
            </a:r>
          </a:p>
        </p:txBody>
      </p:sp>
      <p:sp>
        <p:nvSpPr>
          <p:cNvPr id="22655" name="Rectangle 7"/>
          <p:cNvSpPr>
            <a:spLocks noChangeArrowheads="1"/>
          </p:cNvSpPr>
          <p:nvPr/>
        </p:nvSpPr>
        <p:spPr bwMode="auto">
          <a:xfrm>
            <a:off x="7278688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56" name="Rectangle 18"/>
          <p:cNvSpPr>
            <a:spLocks noChangeArrowheads="1"/>
          </p:cNvSpPr>
          <p:nvPr/>
        </p:nvSpPr>
        <p:spPr bwMode="auto">
          <a:xfrm>
            <a:off x="7278688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1,1</a:t>
            </a:r>
          </a:p>
        </p:txBody>
      </p:sp>
      <p:sp>
        <p:nvSpPr>
          <p:cNvPr id="22657" name="Rectangle 33"/>
          <p:cNvSpPr>
            <a:spLocks noChangeArrowheads="1"/>
          </p:cNvSpPr>
          <p:nvPr/>
        </p:nvSpPr>
        <p:spPr bwMode="auto">
          <a:xfrm>
            <a:off x="6821488" y="2438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David Kirk/NVIDIA and Wen-mei W. Hwu, ECE408/CS483/ 2007-2016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15393-53E7-4F09-809A-6D8C8236906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Hwu, ECE408/CS483/ 2007-2016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0790EBD1-A4FE-49EF-807B-6CE21320BA72}" type="slidenum">
              <a:rPr lang="en-US" sz="1400" smtClean="0">
                <a:latin typeface="Times New Roman" pitchFamily="18" charset="0"/>
              </a:rPr>
              <a:pPr eaLnBrk="1" hangingPunct="1"/>
              <a:t>3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Von-Neumann Model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3276600" y="1447800"/>
            <a:ext cx="22860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3124200" y="2819400"/>
            <a:ext cx="25908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2286000" y="4876800"/>
            <a:ext cx="4191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Control Unit</a:t>
            </a:r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6324600" y="1600200"/>
            <a:ext cx="9144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I/O</a:t>
            </a:r>
          </a:p>
        </p:txBody>
      </p:sp>
      <p:grpSp>
        <p:nvGrpSpPr>
          <p:cNvPr id="19465" name="Group 26"/>
          <p:cNvGrpSpPr>
            <a:grpSpLocks/>
          </p:cNvGrpSpPr>
          <p:nvPr/>
        </p:nvGrpSpPr>
        <p:grpSpPr bwMode="auto">
          <a:xfrm>
            <a:off x="3429000" y="3733800"/>
            <a:ext cx="1066800" cy="476250"/>
            <a:chOff x="528" y="2688"/>
            <a:chExt cx="672" cy="300"/>
          </a:xfrm>
        </p:grpSpPr>
        <p:grpSp>
          <p:nvGrpSpPr>
            <p:cNvPr id="19479" name="Group 24"/>
            <p:cNvGrpSpPr>
              <a:grpSpLocks/>
            </p:cNvGrpSpPr>
            <p:nvPr/>
          </p:nvGrpSpPr>
          <p:grpSpPr bwMode="auto">
            <a:xfrm>
              <a:off x="528" y="2688"/>
              <a:ext cx="672" cy="288"/>
              <a:chOff x="528" y="2688"/>
              <a:chExt cx="672" cy="288"/>
            </a:xfrm>
          </p:grpSpPr>
          <p:sp>
            <p:nvSpPr>
              <p:cNvPr id="19481" name="Line 13"/>
              <p:cNvSpPr>
                <a:spLocks noChangeShapeType="1"/>
              </p:cNvSpPr>
              <p:nvPr/>
            </p:nvSpPr>
            <p:spPr bwMode="auto">
              <a:xfrm>
                <a:off x="768" y="268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2" name="Line 14"/>
              <p:cNvSpPr>
                <a:spLocks noChangeShapeType="1"/>
              </p:cNvSpPr>
              <p:nvPr/>
            </p:nvSpPr>
            <p:spPr bwMode="auto">
              <a:xfrm flipV="1">
                <a:off x="864" y="268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3" name="Line 19"/>
              <p:cNvSpPr>
                <a:spLocks noChangeShapeType="1"/>
              </p:cNvSpPr>
              <p:nvPr/>
            </p:nvSpPr>
            <p:spPr bwMode="auto">
              <a:xfrm>
                <a:off x="528" y="2688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4" name="Line 20"/>
              <p:cNvSpPr>
                <a:spLocks noChangeShapeType="1"/>
              </p:cNvSpPr>
              <p:nvPr/>
            </p:nvSpPr>
            <p:spPr bwMode="auto">
              <a:xfrm flipH="1">
                <a:off x="1056" y="2688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5" name="Line 21"/>
              <p:cNvSpPr>
                <a:spLocks noChangeShapeType="1"/>
              </p:cNvSpPr>
              <p:nvPr/>
            </p:nvSpPr>
            <p:spPr bwMode="auto">
              <a:xfrm>
                <a:off x="672" y="297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6" name="Line 22"/>
              <p:cNvSpPr>
                <a:spLocks noChangeShapeType="1"/>
              </p:cNvSpPr>
              <p:nvPr/>
            </p:nvSpPr>
            <p:spPr bwMode="auto">
              <a:xfrm>
                <a:off x="528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7" name="Line 23"/>
              <p:cNvSpPr>
                <a:spLocks noChangeShapeType="1"/>
              </p:cNvSpPr>
              <p:nvPr/>
            </p:nvSpPr>
            <p:spPr bwMode="auto">
              <a:xfrm>
                <a:off x="960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480" name="Text Box 25"/>
            <p:cNvSpPr txBox="1">
              <a:spLocks noChangeArrowheads="1"/>
            </p:cNvSpPr>
            <p:nvPr/>
          </p:nvSpPr>
          <p:spPr bwMode="auto">
            <a:xfrm>
              <a:off x="624" y="2736"/>
              <a:ext cx="46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2000"/>
                <a:t>ALU</a:t>
              </a:r>
            </a:p>
          </p:txBody>
        </p:sp>
      </p:grpSp>
      <p:grpSp>
        <p:nvGrpSpPr>
          <p:cNvPr id="19466" name="Group 29"/>
          <p:cNvGrpSpPr>
            <a:grpSpLocks/>
          </p:cNvGrpSpPr>
          <p:nvPr/>
        </p:nvGrpSpPr>
        <p:grpSpPr bwMode="auto">
          <a:xfrm>
            <a:off x="4648200" y="3340100"/>
            <a:ext cx="1063625" cy="1200150"/>
            <a:chOff x="707" y="1624"/>
            <a:chExt cx="445" cy="674"/>
          </a:xfrm>
        </p:grpSpPr>
        <p:sp>
          <p:nvSpPr>
            <p:cNvPr id="19477" name="Text Box 28"/>
            <p:cNvSpPr txBox="1">
              <a:spLocks noChangeArrowheads="1"/>
            </p:cNvSpPr>
            <p:nvPr/>
          </p:nvSpPr>
          <p:spPr bwMode="auto">
            <a:xfrm>
              <a:off x="707" y="1624"/>
              <a:ext cx="40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FF0000"/>
                  </a:solidFill>
                </a:rPr>
                <a:t>Reg</a:t>
              </a:r>
            </a:p>
            <a:p>
              <a:pPr eaLnBrk="1" hangingPunct="1"/>
              <a:r>
                <a:rPr lang="en-US" sz="3600">
                  <a:solidFill>
                    <a:srgbClr val="FF0000"/>
                  </a:solidFill>
                </a:rPr>
                <a:t>File</a:t>
              </a:r>
            </a:p>
          </p:txBody>
        </p:sp>
        <p:sp>
          <p:nvSpPr>
            <p:cNvPr id="19478" name="Rectangle 27"/>
            <p:cNvSpPr>
              <a:spLocks noChangeArrowheads="1"/>
            </p:cNvSpPr>
            <p:nvPr/>
          </p:nvSpPr>
          <p:spPr bwMode="auto">
            <a:xfrm>
              <a:off x="720" y="1632"/>
              <a:ext cx="432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67" name="Rectangle 30"/>
          <p:cNvSpPr>
            <a:spLocks noChangeArrowheads="1"/>
          </p:cNvSpPr>
          <p:nvPr/>
        </p:nvSpPr>
        <p:spPr bwMode="auto">
          <a:xfrm>
            <a:off x="2971800" y="54102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PC</a:t>
            </a:r>
          </a:p>
        </p:txBody>
      </p:sp>
      <p:sp>
        <p:nvSpPr>
          <p:cNvPr id="19468" name="Rectangle 31"/>
          <p:cNvSpPr>
            <a:spLocks noChangeArrowheads="1"/>
          </p:cNvSpPr>
          <p:nvPr/>
        </p:nvSpPr>
        <p:spPr bwMode="auto">
          <a:xfrm>
            <a:off x="4953000" y="54102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IR</a:t>
            </a:r>
          </a:p>
        </p:txBody>
      </p:sp>
      <p:cxnSp>
        <p:nvCxnSpPr>
          <p:cNvPr id="19469" name="AutoShape 35"/>
          <p:cNvCxnSpPr>
            <a:cxnSpLocks noChangeShapeType="1"/>
          </p:cNvCxnSpPr>
          <p:nvPr/>
        </p:nvCxnSpPr>
        <p:spPr bwMode="auto">
          <a:xfrm rot="-5400000">
            <a:off x="1752600" y="3352800"/>
            <a:ext cx="2514600" cy="533400"/>
          </a:xfrm>
          <a:prstGeom prst="bentConnector2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0" name="Line 37"/>
          <p:cNvSpPr>
            <a:spLocks noChangeShapeType="1"/>
          </p:cNvSpPr>
          <p:nvPr/>
        </p:nvSpPr>
        <p:spPr bwMode="auto">
          <a:xfrm flipV="1">
            <a:off x="4343400" y="4495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Line 38"/>
          <p:cNvSpPr>
            <a:spLocks noChangeShapeType="1"/>
          </p:cNvSpPr>
          <p:nvPr/>
        </p:nvSpPr>
        <p:spPr bwMode="auto">
          <a:xfrm flipV="1">
            <a:off x="38862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39"/>
          <p:cNvSpPr>
            <a:spLocks noChangeShapeType="1"/>
          </p:cNvSpPr>
          <p:nvPr/>
        </p:nvSpPr>
        <p:spPr bwMode="auto">
          <a:xfrm>
            <a:off x="48006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Line 40"/>
          <p:cNvSpPr>
            <a:spLocks noChangeShapeType="1"/>
          </p:cNvSpPr>
          <p:nvPr/>
        </p:nvSpPr>
        <p:spPr bwMode="auto">
          <a:xfrm>
            <a:off x="5562600" y="182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Line 41"/>
          <p:cNvSpPr>
            <a:spLocks noChangeShapeType="1"/>
          </p:cNvSpPr>
          <p:nvPr/>
        </p:nvSpPr>
        <p:spPr bwMode="auto">
          <a:xfrm flipH="1">
            <a:off x="5562600" y="2133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9475" name="AutoShape 44"/>
          <p:cNvCxnSpPr>
            <a:cxnSpLocks noChangeShapeType="1"/>
          </p:cNvCxnSpPr>
          <p:nvPr/>
        </p:nvCxnSpPr>
        <p:spPr bwMode="auto">
          <a:xfrm rot="-5400000">
            <a:off x="5143500" y="3695700"/>
            <a:ext cx="2057400" cy="304800"/>
          </a:xfrm>
          <a:prstGeom prst="bentConnector2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6" name="Text Box 46"/>
          <p:cNvSpPr txBox="1">
            <a:spLocks noChangeArrowheads="1"/>
          </p:cNvSpPr>
          <p:nvPr/>
        </p:nvSpPr>
        <p:spPr bwMode="auto">
          <a:xfrm>
            <a:off x="3363913" y="2895600"/>
            <a:ext cx="2122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2400"/>
              <a:t>Processing Unit</a:t>
            </a:r>
          </a:p>
        </p:txBody>
      </p:sp>
    </p:spTree>
    <p:extLst>
      <p:ext uri="{BB962C8B-B14F-4D97-AF65-F5344CB8AC3E}">
        <p14:creationId xmlns:p14="http://schemas.microsoft.com/office/powerpoint/2010/main" val="37769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ChangeArrowheads="1"/>
          </p:cNvSpPr>
          <p:nvPr/>
        </p:nvSpPr>
        <p:spPr bwMode="auto">
          <a:xfrm>
            <a:off x="6807200" y="3581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/>
              <a:t>3</a:t>
            </a:r>
            <a:r>
              <a:rPr lang="en-US" baseline="-25000" dirty="0" smtClean="0"/>
              <a:t>,0</a:t>
            </a:r>
            <a:endParaRPr lang="en-US" baseline="-25000" dirty="0"/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for Block (0,0)</a:t>
            </a:r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1676400" y="3352800"/>
            <a:ext cx="5334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2057400" y="3505200"/>
            <a:ext cx="5334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676400" y="3733800"/>
            <a:ext cx="5334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2057400" y="3962400"/>
            <a:ext cx="5334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2514600" y="4648200"/>
            <a:ext cx="3048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2895600" y="5257800"/>
            <a:ext cx="3048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2895600" y="4800600"/>
            <a:ext cx="3048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2514600" y="5105400"/>
            <a:ext cx="3048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4" name="Slide Number Placeholder 139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CE10A3F5-39FC-40EC-AFD7-785BD0FCDA8E}" type="slidenum">
              <a:rPr lang="en-US" sz="1400" smtClean="0">
                <a:latin typeface="Times New Roman" pitchFamily="18" charset="0"/>
              </a:rPr>
              <a:pPr eaLnBrk="1" hangingPunct="1"/>
              <a:t>30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23565" name="Footer Placeholder 140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Hwu, ECE408/CS483/ 2007-2016</a:t>
            </a:r>
            <a:endParaRPr lang="en-US" sz="1200"/>
          </a:p>
        </p:txBody>
      </p:sp>
      <p:sp>
        <p:nvSpPr>
          <p:cNvPr id="23566" name="Rectangle 2"/>
          <p:cNvSpPr>
            <a:spLocks noChangeArrowheads="1"/>
          </p:cNvSpPr>
          <p:nvPr/>
        </p:nvSpPr>
        <p:spPr bwMode="auto">
          <a:xfrm>
            <a:off x="18288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3567" name="Rectangle 3"/>
          <p:cNvSpPr>
            <a:spLocks noChangeArrowheads="1"/>
          </p:cNvSpPr>
          <p:nvPr/>
        </p:nvSpPr>
        <p:spPr bwMode="auto">
          <a:xfrm>
            <a:off x="13716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3568" name="Rectangle 4"/>
          <p:cNvSpPr>
            <a:spLocks noChangeArrowheads="1"/>
          </p:cNvSpPr>
          <p:nvPr/>
        </p:nvSpPr>
        <p:spPr bwMode="auto">
          <a:xfrm>
            <a:off x="13716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1,0</a:t>
            </a:r>
          </a:p>
        </p:txBody>
      </p:sp>
      <p:sp>
        <p:nvSpPr>
          <p:cNvPr id="23569" name="Rectangle 5"/>
          <p:cNvSpPr>
            <a:spLocks noChangeArrowheads="1"/>
          </p:cNvSpPr>
          <p:nvPr/>
        </p:nvSpPr>
        <p:spPr bwMode="auto">
          <a:xfrm>
            <a:off x="13716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Rectangle 6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Rectangle 7"/>
          <p:cNvSpPr>
            <a:spLocks noChangeArrowheads="1"/>
          </p:cNvSpPr>
          <p:nvPr/>
        </p:nvSpPr>
        <p:spPr bwMode="auto">
          <a:xfrm>
            <a:off x="1828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Rectangle 8"/>
          <p:cNvSpPr>
            <a:spLocks noChangeArrowheads="1"/>
          </p:cNvSpPr>
          <p:nvPr/>
        </p:nvSpPr>
        <p:spPr bwMode="auto">
          <a:xfrm>
            <a:off x="18288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Rectangle 9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Rectangle 10"/>
          <p:cNvSpPr>
            <a:spLocks noChangeArrowheads="1"/>
          </p:cNvSpPr>
          <p:nvPr/>
        </p:nvSpPr>
        <p:spPr bwMode="auto">
          <a:xfrm>
            <a:off x="22860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0,2</a:t>
            </a:r>
          </a:p>
        </p:txBody>
      </p:sp>
      <p:sp>
        <p:nvSpPr>
          <p:cNvPr id="23575" name="Rectangle 11"/>
          <p:cNvSpPr>
            <a:spLocks noChangeArrowheads="1"/>
          </p:cNvSpPr>
          <p:nvPr/>
        </p:nvSpPr>
        <p:spPr bwMode="auto">
          <a:xfrm>
            <a:off x="2286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Rectangle 12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Rectangle 13"/>
          <p:cNvSpPr>
            <a:spLocks noChangeArrowheads="1"/>
          </p:cNvSpPr>
          <p:nvPr/>
        </p:nvSpPr>
        <p:spPr bwMode="auto">
          <a:xfrm>
            <a:off x="27432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Rectangle 14"/>
          <p:cNvSpPr>
            <a:spLocks noChangeArrowheads="1"/>
          </p:cNvSpPr>
          <p:nvPr/>
        </p:nvSpPr>
        <p:spPr bwMode="auto">
          <a:xfrm>
            <a:off x="27432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0,3</a:t>
            </a:r>
          </a:p>
        </p:txBody>
      </p:sp>
      <p:sp>
        <p:nvSpPr>
          <p:cNvPr id="23579" name="Rectangle 15"/>
          <p:cNvSpPr>
            <a:spLocks noChangeArrowheads="1"/>
          </p:cNvSpPr>
          <p:nvPr/>
        </p:nvSpPr>
        <p:spPr bwMode="auto">
          <a:xfrm>
            <a:off x="22860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Rectangle 16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Rectangle 17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Rectangle 18"/>
          <p:cNvSpPr>
            <a:spLocks noChangeArrowheads="1"/>
          </p:cNvSpPr>
          <p:nvPr/>
        </p:nvSpPr>
        <p:spPr bwMode="auto">
          <a:xfrm>
            <a:off x="1828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1,1</a:t>
            </a:r>
          </a:p>
        </p:txBody>
      </p:sp>
      <p:sp>
        <p:nvSpPr>
          <p:cNvPr id="23583" name="Rectangle 19"/>
          <p:cNvSpPr>
            <a:spLocks noChangeArrowheads="1"/>
          </p:cNvSpPr>
          <p:nvPr/>
        </p:nvSpPr>
        <p:spPr bwMode="auto">
          <a:xfrm>
            <a:off x="13716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3584" name="Rectangle 20"/>
          <p:cNvSpPr>
            <a:spLocks noChangeArrowheads="1"/>
          </p:cNvSpPr>
          <p:nvPr/>
        </p:nvSpPr>
        <p:spPr bwMode="auto">
          <a:xfrm>
            <a:off x="22860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2,2</a:t>
            </a:r>
          </a:p>
        </p:txBody>
      </p:sp>
      <p:sp>
        <p:nvSpPr>
          <p:cNvPr id="23585" name="Rectangle 21"/>
          <p:cNvSpPr>
            <a:spLocks noChangeArrowheads="1"/>
          </p:cNvSpPr>
          <p:nvPr/>
        </p:nvSpPr>
        <p:spPr bwMode="auto">
          <a:xfrm>
            <a:off x="27432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2,3</a:t>
            </a:r>
          </a:p>
        </p:txBody>
      </p:sp>
      <p:sp>
        <p:nvSpPr>
          <p:cNvPr id="23586" name="Rectangle 22"/>
          <p:cNvSpPr>
            <a:spLocks noChangeArrowheads="1"/>
          </p:cNvSpPr>
          <p:nvPr/>
        </p:nvSpPr>
        <p:spPr bwMode="auto">
          <a:xfrm>
            <a:off x="18288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2,1</a:t>
            </a:r>
          </a:p>
        </p:txBody>
      </p:sp>
      <p:sp>
        <p:nvSpPr>
          <p:cNvPr id="23587" name="Rectangle 23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1,3</a:t>
            </a:r>
          </a:p>
        </p:txBody>
      </p:sp>
      <p:sp>
        <p:nvSpPr>
          <p:cNvPr id="23588" name="Rectangle 24"/>
          <p:cNvSpPr>
            <a:spLocks noChangeArrowheads="1"/>
          </p:cNvSpPr>
          <p:nvPr/>
        </p:nvSpPr>
        <p:spPr bwMode="auto">
          <a:xfrm>
            <a:off x="2286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1,2</a:t>
            </a:r>
          </a:p>
        </p:txBody>
      </p:sp>
      <p:sp>
        <p:nvSpPr>
          <p:cNvPr id="23589" name="Rectangle 25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Rectangle 26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1" name="Rectangle 27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Rectangle 28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Rectangle 29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3,0</a:t>
            </a:r>
            <a:endParaRPr lang="en-US"/>
          </a:p>
        </p:txBody>
      </p:sp>
      <p:sp>
        <p:nvSpPr>
          <p:cNvPr id="23594" name="Rectangle 30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3,2</a:t>
            </a:r>
          </a:p>
        </p:txBody>
      </p:sp>
      <p:sp>
        <p:nvSpPr>
          <p:cNvPr id="23595" name="Rectangle 31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3,3</a:t>
            </a:r>
          </a:p>
        </p:txBody>
      </p:sp>
      <p:sp>
        <p:nvSpPr>
          <p:cNvPr id="23596" name="Rectangle 32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3,1</a:t>
            </a:r>
          </a:p>
        </p:txBody>
      </p:sp>
      <p:sp>
        <p:nvSpPr>
          <p:cNvPr id="23597" name="Rectangle 33"/>
          <p:cNvSpPr>
            <a:spLocks noChangeArrowheads="1"/>
          </p:cNvSpPr>
          <p:nvPr/>
        </p:nvSpPr>
        <p:spPr bwMode="auto">
          <a:xfrm>
            <a:off x="1371600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Rectangle 37"/>
          <p:cNvSpPr>
            <a:spLocks noChangeArrowheads="1"/>
          </p:cNvSpPr>
          <p:nvPr/>
        </p:nvSpPr>
        <p:spPr bwMode="auto">
          <a:xfrm>
            <a:off x="2286000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9" name="Rectangle 39"/>
          <p:cNvSpPr>
            <a:spLocks noChangeArrowheads="1"/>
          </p:cNvSpPr>
          <p:nvPr/>
        </p:nvSpPr>
        <p:spPr bwMode="auto">
          <a:xfrm>
            <a:off x="1371600" y="5410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0" name="Rectangle 40"/>
          <p:cNvSpPr>
            <a:spLocks noChangeArrowheads="1"/>
          </p:cNvSpPr>
          <p:nvPr/>
        </p:nvSpPr>
        <p:spPr bwMode="auto">
          <a:xfrm>
            <a:off x="2286000" y="5410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1" name="Rectangle 2"/>
          <p:cNvSpPr>
            <a:spLocks noChangeArrowheads="1"/>
          </p:cNvSpPr>
          <p:nvPr/>
        </p:nvSpPr>
        <p:spPr bwMode="auto">
          <a:xfrm>
            <a:off x="18288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3602" name="Rectangle 3"/>
          <p:cNvSpPr>
            <a:spLocks noChangeArrowheads="1"/>
          </p:cNvSpPr>
          <p:nvPr/>
        </p:nvSpPr>
        <p:spPr bwMode="auto">
          <a:xfrm>
            <a:off x="13716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3603" name="Rectangle 4"/>
          <p:cNvSpPr>
            <a:spLocks noChangeArrowheads="1"/>
          </p:cNvSpPr>
          <p:nvPr/>
        </p:nvSpPr>
        <p:spPr bwMode="auto">
          <a:xfrm>
            <a:off x="13716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1,0</a:t>
            </a:r>
          </a:p>
        </p:txBody>
      </p:sp>
      <p:sp>
        <p:nvSpPr>
          <p:cNvPr id="23604" name="Rectangle 5"/>
          <p:cNvSpPr>
            <a:spLocks noChangeArrowheads="1"/>
          </p:cNvSpPr>
          <p:nvPr/>
        </p:nvSpPr>
        <p:spPr bwMode="auto">
          <a:xfrm>
            <a:off x="13716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5" name="Rectangle 6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6" name="Rectangle 7"/>
          <p:cNvSpPr>
            <a:spLocks noChangeArrowheads="1"/>
          </p:cNvSpPr>
          <p:nvPr/>
        </p:nvSpPr>
        <p:spPr bwMode="auto">
          <a:xfrm>
            <a:off x="1828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7" name="Rectangle 8"/>
          <p:cNvSpPr>
            <a:spLocks noChangeArrowheads="1"/>
          </p:cNvSpPr>
          <p:nvPr/>
        </p:nvSpPr>
        <p:spPr bwMode="auto">
          <a:xfrm>
            <a:off x="18288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8" name="Rectangle 9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9" name="Rectangle 10"/>
          <p:cNvSpPr>
            <a:spLocks noChangeArrowheads="1"/>
          </p:cNvSpPr>
          <p:nvPr/>
        </p:nvSpPr>
        <p:spPr bwMode="auto">
          <a:xfrm>
            <a:off x="22860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0,2</a:t>
            </a:r>
          </a:p>
        </p:txBody>
      </p:sp>
      <p:sp>
        <p:nvSpPr>
          <p:cNvPr id="23610" name="Rectangle 11"/>
          <p:cNvSpPr>
            <a:spLocks noChangeArrowheads="1"/>
          </p:cNvSpPr>
          <p:nvPr/>
        </p:nvSpPr>
        <p:spPr bwMode="auto">
          <a:xfrm>
            <a:off x="2286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1" name="Rectangle 12"/>
          <p:cNvSpPr>
            <a:spLocks noChangeArrowheads="1"/>
          </p:cNvSpPr>
          <p:nvPr/>
        </p:nvSpPr>
        <p:spPr bwMode="auto">
          <a:xfrm>
            <a:off x="2743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2" name="Rectangle 13"/>
          <p:cNvSpPr>
            <a:spLocks noChangeArrowheads="1"/>
          </p:cNvSpPr>
          <p:nvPr/>
        </p:nvSpPr>
        <p:spPr bwMode="auto">
          <a:xfrm>
            <a:off x="27432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3" name="Rectangle 14"/>
          <p:cNvSpPr>
            <a:spLocks noChangeArrowheads="1"/>
          </p:cNvSpPr>
          <p:nvPr/>
        </p:nvSpPr>
        <p:spPr bwMode="auto">
          <a:xfrm>
            <a:off x="27432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0,3</a:t>
            </a:r>
          </a:p>
        </p:txBody>
      </p:sp>
      <p:sp>
        <p:nvSpPr>
          <p:cNvPr id="23614" name="Rectangle 15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5" name="Rectangle 16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6" name="Rectangle 17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7" name="Rectangle 18"/>
          <p:cNvSpPr>
            <a:spLocks noChangeArrowheads="1"/>
          </p:cNvSpPr>
          <p:nvPr/>
        </p:nvSpPr>
        <p:spPr bwMode="auto">
          <a:xfrm>
            <a:off x="1828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1,1</a:t>
            </a:r>
          </a:p>
        </p:txBody>
      </p:sp>
      <p:sp>
        <p:nvSpPr>
          <p:cNvPr id="23618" name="Rectangle 19"/>
          <p:cNvSpPr>
            <a:spLocks noChangeArrowheads="1"/>
          </p:cNvSpPr>
          <p:nvPr/>
        </p:nvSpPr>
        <p:spPr bwMode="auto">
          <a:xfrm>
            <a:off x="13716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3619" name="Rectangle 20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2,2</a:t>
            </a:r>
          </a:p>
        </p:txBody>
      </p:sp>
      <p:sp>
        <p:nvSpPr>
          <p:cNvPr id="23620" name="Rectangle 21"/>
          <p:cNvSpPr>
            <a:spLocks noChangeArrowheads="1"/>
          </p:cNvSpPr>
          <p:nvPr/>
        </p:nvSpPr>
        <p:spPr bwMode="auto">
          <a:xfrm>
            <a:off x="27432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2,3</a:t>
            </a:r>
          </a:p>
        </p:txBody>
      </p:sp>
      <p:sp>
        <p:nvSpPr>
          <p:cNvPr id="23621" name="Rectangle 22"/>
          <p:cNvSpPr>
            <a:spLocks noChangeArrowheads="1"/>
          </p:cNvSpPr>
          <p:nvPr/>
        </p:nvSpPr>
        <p:spPr bwMode="auto">
          <a:xfrm>
            <a:off x="18288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2,1</a:t>
            </a:r>
          </a:p>
        </p:txBody>
      </p:sp>
      <p:sp>
        <p:nvSpPr>
          <p:cNvPr id="23622" name="Rectangle 23"/>
          <p:cNvSpPr>
            <a:spLocks noChangeArrowheads="1"/>
          </p:cNvSpPr>
          <p:nvPr/>
        </p:nvSpPr>
        <p:spPr bwMode="auto">
          <a:xfrm>
            <a:off x="2743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1,3</a:t>
            </a:r>
          </a:p>
        </p:txBody>
      </p:sp>
      <p:sp>
        <p:nvSpPr>
          <p:cNvPr id="23623" name="Rectangle 24"/>
          <p:cNvSpPr>
            <a:spLocks noChangeArrowheads="1"/>
          </p:cNvSpPr>
          <p:nvPr/>
        </p:nvSpPr>
        <p:spPr bwMode="auto">
          <a:xfrm>
            <a:off x="2286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1,2</a:t>
            </a:r>
          </a:p>
        </p:txBody>
      </p:sp>
      <p:sp>
        <p:nvSpPr>
          <p:cNvPr id="23624" name="Rectangle 25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25" name="Rectangle 26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26" name="Rectangle 27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27" name="Rectangle 28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28" name="Rectangle 29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3,0</a:t>
            </a:r>
            <a:endParaRPr lang="en-US"/>
          </a:p>
        </p:txBody>
      </p:sp>
      <p:sp>
        <p:nvSpPr>
          <p:cNvPr id="23629" name="Rectangle 30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3,2</a:t>
            </a:r>
          </a:p>
        </p:txBody>
      </p:sp>
      <p:sp>
        <p:nvSpPr>
          <p:cNvPr id="23630" name="Rectangle 31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3,3</a:t>
            </a:r>
          </a:p>
        </p:txBody>
      </p:sp>
      <p:sp>
        <p:nvSpPr>
          <p:cNvPr id="23631" name="Rectangle 32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3,1</a:t>
            </a:r>
          </a:p>
        </p:txBody>
      </p:sp>
      <p:sp>
        <p:nvSpPr>
          <p:cNvPr id="23632" name="Rectangle 33"/>
          <p:cNvSpPr>
            <a:spLocks noChangeArrowheads="1"/>
          </p:cNvSpPr>
          <p:nvPr/>
        </p:nvSpPr>
        <p:spPr bwMode="auto">
          <a:xfrm>
            <a:off x="1371600" y="2286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33" name="Rectangle 37"/>
          <p:cNvSpPr>
            <a:spLocks noChangeArrowheads="1"/>
          </p:cNvSpPr>
          <p:nvPr/>
        </p:nvSpPr>
        <p:spPr bwMode="auto">
          <a:xfrm>
            <a:off x="2286000" y="2286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34" name="Rectangle 39"/>
          <p:cNvSpPr>
            <a:spLocks noChangeArrowheads="1"/>
          </p:cNvSpPr>
          <p:nvPr/>
        </p:nvSpPr>
        <p:spPr bwMode="auto">
          <a:xfrm>
            <a:off x="1371600" y="3200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35" name="Rectangle 40"/>
          <p:cNvSpPr>
            <a:spLocks noChangeArrowheads="1"/>
          </p:cNvSpPr>
          <p:nvPr/>
        </p:nvSpPr>
        <p:spPr bwMode="auto">
          <a:xfrm>
            <a:off x="2286000" y="3200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36" name="Rectangle 2"/>
          <p:cNvSpPr>
            <a:spLocks noChangeArrowheads="1"/>
          </p:cNvSpPr>
          <p:nvPr/>
        </p:nvSpPr>
        <p:spPr bwMode="auto">
          <a:xfrm>
            <a:off x="71628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3637" name="Rectangle 3"/>
          <p:cNvSpPr>
            <a:spLocks noChangeArrowheads="1"/>
          </p:cNvSpPr>
          <p:nvPr/>
        </p:nvSpPr>
        <p:spPr bwMode="auto">
          <a:xfrm>
            <a:off x="67056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3638" name="Rectangle 4"/>
          <p:cNvSpPr>
            <a:spLocks noChangeArrowheads="1"/>
          </p:cNvSpPr>
          <p:nvPr/>
        </p:nvSpPr>
        <p:spPr bwMode="auto">
          <a:xfrm>
            <a:off x="67056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1,0</a:t>
            </a:r>
          </a:p>
        </p:txBody>
      </p:sp>
      <p:sp>
        <p:nvSpPr>
          <p:cNvPr id="23639" name="Rectangle 5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0" name="Rectangle 6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1" name="Rectangle 7"/>
          <p:cNvSpPr>
            <a:spLocks noChangeArrowheads="1"/>
          </p:cNvSpPr>
          <p:nvPr/>
        </p:nvSpPr>
        <p:spPr bwMode="auto">
          <a:xfrm>
            <a:off x="71628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2" name="Rectangle 8"/>
          <p:cNvSpPr>
            <a:spLocks noChangeArrowheads="1"/>
          </p:cNvSpPr>
          <p:nvPr/>
        </p:nvSpPr>
        <p:spPr bwMode="auto">
          <a:xfrm>
            <a:off x="71628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3" name="Rectangle 9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4" name="Rectangle 10"/>
          <p:cNvSpPr>
            <a:spLocks noChangeArrowheads="1"/>
          </p:cNvSpPr>
          <p:nvPr/>
        </p:nvSpPr>
        <p:spPr bwMode="auto">
          <a:xfrm>
            <a:off x="76200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0,2</a:t>
            </a:r>
          </a:p>
        </p:txBody>
      </p:sp>
      <p:sp>
        <p:nvSpPr>
          <p:cNvPr id="23645" name="Rectangle 11"/>
          <p:cNvSpPr>
            <a:spLocks noChangeArrowheads="1"/>
          </p:cNvSpPr>
          <p:nvPr/>
        </p:nvSpPr>
        <p:spPr bwMode="auto">
          <a:xfrm>
            <a:off x="76200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6" name="Rectangle 12"/>
          <p:cNvSpPr>
            <a:spLocks noChangeArrowheads="1"/>
          </p:cNvSpPr>
          <p:nvPr/>
        </p:nvSpPr>
        <p:spPr bwMode="auto">
          <a:xfrm>
            <a:off x="80772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7" name="Rectangle 13"/>
          <p:cNvSpPr>
            <a:spLocks noChangeArrowheads="1"/>
          </p:cNvSpPr>
          <p:nvPr/>
        </p:nvSpPr>
        <p:spPr bwMode="auto">
          <a:xfrm>
            <a:off x="80772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8" name="Rectangle 14"/>
          <p:cNvSpPr>
            <a:spLocks noChangeArrowheads="1"/>
          </p:cNvSpPr>
          <p:nvPr/>
        </p:nvSpPr>
        <p:spPr bwMode="auto">
          <a:xfrm>
            <a:off x="80772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0,3</a:t>
            </a:r>
          </a:p>
        </p:txBody>
      </p:sp>
      <p:sp>
        <p:nvSpPr>
          <p:cNvPr id="23649" name="Rectangle 15"/>
          <p:cNvSpPr>
            <a:spLocks noChangeArrowheads="1"/>
          </p:cNvSpPr>
          <p:nvPr/>
        </p:nvSpPr>
        <p:spPr bwMode="auto">
          <a:xfrm>
            <a:off x="76200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0" name="Rectangle 16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1" name="Rectangle 17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2" name="Rectangle 18"/>
          <p:cNvSpPr>
            <a:spLocks noChangeArrowheads="1"/>
          </p:cNvSpPr>
          <p:nvPr/>
        </p:nvSpPr>
        <p:spPr bwMode="auto">
          <a:xfrm>
            <a:off x="71628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1,1</a:t>
            </a:r>
          </a:p>
        </p:txBody>
      </p:sp>
      <p:sp>
        <p:nvSpPr>
          <p:cNvPr id="23653" name="Rectangle 19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3654" name="Rectangle 20"/>
          <p:cNvSpPr>
            <a:spLocks noChangeArrowheads="1"/>
          </p:cNvSpPr>
          <p:nvPr/>
        </p:nvSpPr>
        <p:spPr bwMode="auto">
          <a:xfrm>
            <a:off x="76200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2,2</a:t>
            </a:r>
          </a:p>
        </p:txBody>
      </p:sp>
      <p:sp>
        <p:nvSpPr>
          <p:cNvPr id="23655" name="Rectangle 21"/>
          <p:cNvSpPr>
            <a:spLocks noChangeArrowheads="1"/>
          </p:cNvSpPr>
          <p:nvPr/>
        </p:nvSpPr>
        <p:spPr bwMode="auto">
          <a:xfrm>
            <a:off x="80772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2,3</a:t>
            </a:r>
          </a:p>
        </p:txBody>
      </p:sp>
      <p:sp>
        <p:nvSpPr>
          <p:cNvPr id="23656" name="Rectangle 22"/>
          <p:cNvSpPr>
            <a:spLocks noChangeArrowheads="1"/>
          </p:cNvSpPr>
          <p:nvPr/>
        </p:nvSpPr>
        <p:spPr bwMode="auto">
          <a:xfrm>
            <a:off x="71628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2,1</a:t>
            </a:r>
          </a:p>
        </p:txBody>
      </p:sp>
      <p:sp>
        <p:nvSpPr>
          <p:cNvPr id="23657" name="Rectangle 23"/>
          <p:cNvSpPr>
            <a:spLocks noChangeArrowheads="1"/>
          </p:cNvSpPr>
          <p:nvPr/>
        </p:nvSpPr>
        <p:spPr bwMode="auto">
          <a:xfrm>
            <a:off x="80772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1,3</a:t>
            </a:r>
          </a:p>
        </p:txBody>
      </p:sp>
      <p:sp>
        <p:nvSpPr>
          <p:cNvPr id="23658" name="Rectangle 24"/>
          <p:cNvSpPr>
            <a:spLocks noChangeArrowheads="1"/>
          </p:cNvSpPr>
          <p:nvPr/>
        </p:nvSpPr>
        <p:spPr bwMode="auto">
          <a:xfrm>
            <a:off x="76200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1,2</a:t>
            </a:r>
          </a:p>
        </p:txBody>
      </p:sp>
      <p:sp>
        <p:nvSpPr>
          <p:cNvPr id="23659" name="Rectangle 25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0" name="Rectangle 26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1" name="Rectangle 27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2" name="Rectangle 28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3" name="Rectangle 29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3,0</a:t>
            </a:r>
            <a:endParaRPr lang="en-US"/>
          </a:p>
        </p:txBody>
      </p:sp>
      <p:sp>
        <p:nvSpPr>
          <p:cNvPr id="23664" name="Rectangle 30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3,2</a:t>
            </a:r>
          </a:p>
        </p:txBody>
      </p:sp>
      <p:sp>
        <p:nvSpPr>
          <p:cNvPr id="23665" name="Rectangle 31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3,3</a:t>
            </a:r>
          </a:p>
        </p:txBody>
      </p:sp>
      <p:sp>
        <p:nvSpPr>
          <p:cNvPr id="23666" name="Rectangle 32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3,1</a:t>
            </a:r>
          </a:p>
        </p:txBody>
      </p:sp>
      <p:sp>
        <p:nvSpPr>
          <p:cNvPr id="23667" name="Rectangle 33"/>
          <p:cNvSpPr>
            <a:spLocks noChangeArrowheads="1"/>
          </p:cNvSpPr>
          <p:nvPr/>
        </p:nvSpPr>
        <p:spPr bwMode="auto">
          <a:xfrm>
            <a:off x="6705600" y="4572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8" name="Rectangle 37"/>
          <p:cNvSpPr>
            <a:spLocks noChangeArrowheads="1"/>
          </p:cNvSpPr>
          <p:nvPr/>
        </p:nvSpPr>
        <p:spPr bwMode="auto">
          <a:xfrm>
            <a:off x="7620000" y="4572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9" name="Rectangle 39"/>
          <p:cNvSpPr>
            <a:spLocks noChangeArrowheads="1"/>
          </p:cNvSpPr>
          <p:nvPr/>
        </p:nvSpPr>
        <p:spPr bwMode="auto">
          <a:xfrm>
            <a:off x="6705600" y="5486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0" name="Rectangle 40"/>
          <p:cNvSpPr>
            <a:spLocks noChangeArrowheads="1"/>
          </p:cNvSpPr>
          <p:nvPr/>
        </p:nvSpPr>
        <p:spPr bwMode="auto">
          <a:xfrm>
            <a:off x="7620000" y="5486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1" name="Rectangle 2"/>
          <p:cNvSpPr>
            <a:spLocks noChangeArrowheads="1"/>
          </p:cNvSpPr>
          <p:nvPr/>
        </p:nvSpPr>
        <p:spPr bwMode="auto">
          <a:xfrm>
            <a:off x="5637213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M</a:t>
            </a:r>
            <a:r>
              <a:rPr lang="en-US" baseline="-25000" dirty="0" smtClean="0"/>
              <a:t>0,3</a:t>
            </a:r>
            <a:endParaRPr lang="en-US" dirty="0"/>
          </a:p>
        </p:txBody>
      </p:sp>
      <p:sp>
        <p:nvSpPr>
          <p:cNvPr id="23672" name="Rectangle 3"/>
          <p:cNvSpPr>
            <a:spLocks noChangeArrowheads="1"/>
          </p:cNvSpPr>
          <p:nvPr/>
        </p:nvSpPr>
        <p:spPr bwMode="auto">
          <a:xfrm>
            <a:off x="5180013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M</a:t>
            </a:r>
            <a:r>
              <a:rPr lang="en-US" baseline="-25000" dirty="0" smtClean="0"/>
              <a:t>0,2</a:t>
            </a:r>
            <a:endParaRPr lang="en-US" dirty="0"/>
          </a:p>
        </p:txBody>
      </p:sp>
      <p:sp>
        <p:nvSpPr>
          <p:cNvPr id="23673" name="Rectangle 4"/>
          <p:cNvSpPr>
            <a:spLocks noChangeArrowheads="1"/>
          </p:cNvSpPr>
          <p:nvPr/>
        </p:nvSpPr>
        <p:spPr bwMode="auto">
          <a:xfrm>
            <a:off x="5180013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M</a:t>
            </a:r>
            <a:r>
              <a:rPr lang="en-US" baseline="-25000" dirty="0" smtClean="0"/>
              <a:t>1,2</a:t>
            </a:r>
            <a:endParaRPr lang="en-US" baseline="-25000" dirty="0"/>
          </a:p>
        </p:txBody>
      </p:sp>
      <p:sp>
        <p:nvSpPr>
          <p:cNvPr id="23674" name="Rectangle 7"/>
          <p:cNvSpPr>
            <a:spLocks noChangeArrowheads="1"/>
          </p:cNvSpPr>
          <p:nvPr/>
        </p:nvSpPr>
        <p:spPr bwMode="auto">
          <a:xfrm>
            <a:off x="5637213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5" name="Rectangle 18"/>
          <p:cNvSpPr>
            <a:spLocks noChangeArrowheads="1"/>
          </p:cNvSpPr>
          <p:nvPr/>
        </p:nvSpPr>
        <p:spPr bwMode="auto">
          <a:xfrm>
            <a:off x="5637213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M</a:t>
            </a:r>
            <a:r>
              <a:rPr lang="en-US" baseline="-25000" dirty="0" smtClean="0"/>
              <a:t>1,3</a:t>
            </a:r>
            <a:endParaRPr lang="en-US" baseline="-25000" dirty="0"/>
          </a:p>
        </p:txBody>
      </p:sp>
      <p:sp>
        <p:nvSpPr>
          <p:cNvPr id="23676" name="Rectangle 33"/>
          <p:cNvSpPr>
            <a:spLocks noChangeArrowheads="1"/>
          </p:cNvSpPr>
          <p:nvPr/>
        </p:nvSpPr>
        <p:spPr bwMode="auto">
          <a:xfrm>
            <a:off x="5180013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7" name="Rectangle 2"/>
          <p:cNvSpPr>
            <a:spLocks noChangeArrowheads="1"/>
          </p:cNvSpPr>
          <p:nvPr/>
        </p:nvSpPr>
        <p:spPr bwMode="auto">
          <a:xfrm>
            <a:off x="7264400" y="3124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/>
              <a:t>2</a:t>
            </a:r>
            <a:r>
              <a:rPr lang="en-US" baseline="-25000" dirty="0" smtClean="0"/>
              <a:t>,1</a:t>
            </a:r>
            <a:endParaRPr lang="en-US" dirty="0"/>
          </a:p>
        </p:txBody>
      </p:sp>
      <p:sp>
        <p:nvSpPr>
          <p:cNvPr id="23678" name="Rectangle 3"/>
          <p:cNvSpPr>
            <a:spLocks noChangeArrowheads="1"/>
          </p:cNvSpPr>
          <p:nvPr/>
        </p:nvSpPr>
        <p:spPr bwMode="auto">
          <a:xfrm>
            <a:off x="6807200" y="3124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/>
              <a:t>2</a:t>
            </a:r>
            <a:r>
              <a:rPr lang="en-US" baseline="-25000" dirty="0" smtClean="0"/>
              <a:t>,0</a:t>
            </a:r>
            <a:endParaRPr lang="en-US" dirty="0"/>
          </a:p>
        </p:txBody>
      </p:sp>
      <p:sp>
        <p:nvSpPr>
          <p:cNvPr id="23679" name="Rectangle 7"/>
          <p:cNvSpPr>
            <a:spLocks noChangeArrowheads="1"/>
          </p:cNvSpPr>
          <p:nvPr/>
        </p:nvSpPr>
        <p:spPr bwMode="auto">
          <a:xfrm>
            <a:off x="7264400" y="3581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80" name="Rectangle 18"/>
          <p:cNvSpPr>
            <a:spLocks noChangeArrowheads="1"/>
          </p:cNvSpPr>
          <p:nvPr/>
        </p:nvSpPr>
        <p:spPr bwMode="auto">
          <a:xfrm>
            <a:off x="7264400" y="3581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1,3</a:t>
            </a:r>
            <a:endParaRPr lang="en-US" baseline="-25000" dirty="0"/>
          </a:p>
        </p:txBody>
      </p:sp>
      <p:sp>
        <p:nvSpPr>
          <p:cNvPr id="23681" name="Rectangle 33"/>
          <p:cNvSpPr>
            <a:spLocks noChangeArrowheads="1"/>
          </p:cNvSpPr>
          <p:nvPr/>
        </p:nvSpPr>
        <p:spPr bwMode="auto">
          <a:xfrm>
            <a:off x="6807200" y="3124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82" name="TextBox 145"/>
          <p:cNvSpPr txBox="1">
            <a:spLocks noChangeArrowheads="1"/>
          </p:cNvSpPr>
          <p:nvPr/>
        </p:nvSpPr>
        <p:spPr bwMode="auto">
          <a:xfrm>
            <a:off x="4648200" y="4038600"/>
            <a:ext cx="496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/>
              <a:t>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for Block (0,0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>
                <a:solidFill>
                  <a:srgbClr val="000000"/>
                </a:solidFill>
              </a:rPr>
              <a:t>Threads use shared memory data in step </a:t>
            </a:r>
            <a:r>
              <a:rPr lang="en-US" sz="2800" dirty="0" smtClean="0">
                <a:solidFill>
                  <a:srgbClr val="000000"/>
                </a:solidFill>
              </a:rPr>
              <a:t>2.</a:t>
            </a:r>
            <a:endParaRPr lang="en-US" dirty="0" smtClean="0"/>
          </a:p>
        </p:txBody>
      </p:sp>
      <p:sp>
        <p:nvSpPr>
          <p:cNvPr id="24579" name="Line 60"/>
          <p:cNvSpPr>
            <a:spLocks noChangeShapeType="1"/>
          </p:cNvSpPr>
          <p:nvPr/>
        </p:nvSpPr>
        <p:spPr bwMode="auto">
          <a:xfrm>
            <a:off x="6858000" y="3429000"/>
            <a:ext cx="0" cy="12954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Line 61"/>
          <p:cNvSpPr>
            <a:spLocks noChangeShapeType="1"/>
          </p:cNvSpPr>
          <p:nvPr/>
        </p:nvSpPr>
        <p:spPr bwMode="auto">
          <a:xfrm>
            <a:off x="5486400" y="4724400"/>
            <a:ext cx="13716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Line 60"/>
          <p:cNvSpPr>
            <a:spLocks noChangeShapeType="1"/>
          </p:cNvSpPr>
          <p:nvPr/>
        </p:nvSpPr>
        <p:spPr bwMode="auto">
          <a:xfrm>
            <a:off x="7010400" y="3429000"/>
            <a:ext cx="0" cy="1828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Line 61"/>
          <p:cNvSpPr>
            <a:spLocks noChangeShapeType="1"/>
          </p:cNvSpPr>
          <p:nvPr/>
        </p:nvSpPr>
        <p:spPr bwMode="auto">
          <a:xfrm flipV="1">
            <a:off x="5486400" y="4876800"/>
            <a:ext cx="18288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61"/>
          <p:cNvSpPr>
            <a:spLocks noChangeShapeType="1"/>
          </p:cNvSpPr>
          <p:nvPr/>
        </p:nvSpPr>
        <p:spPr bwMode="auto">
          <a:xfrm>
            <a:off x="5356225" y="5181600"/>
            <a:ext cx="1577975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Line 61"/>
          <p:cNvSpPr>
            <a:spLocks noChangeShapeType="1"/>
          </p:cNvSpPr>
          <p:nvPr/>
        </p:nvSpPr>
        <p:spPr bwMode="auto">
          <a:xfrm>
            <a:off x="5356225" y="5334000"/>
            <a:ext cx="1958975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60"/>
          <p:cNvSpPr>
            <a:spLocks noChangeShapeType="1"/>
          </p:cNvSpPr>
          <p:nvPr/>
        </p:nvSpPr>
        <p:spPr bwMode="auto">
          <a:xfrm>
            <a:off x="7315200" y="3429000"/>
            <a:ext cx="0" cy="13716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60"/>
          <p:cNvSpPr>
            <a:spLocks noChangeShapeType="1"/>
          </p:cNvSpPr>
          <p:nvPr/>
        </p:nvSpPr>
        <p:spPr bwMode="auto">
          <a:xfrm>
            <a:off x="7467600" y="3429000"/>
            <a:ext cx="0" cy="1828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TextBox 167"/>
          <p:cNvSpPr txBox="1">
            <a:spLocks noChangeArrowheads="1"/>
          </p:cNvSpPr>
          <p:nvPr/>
        </p:nvSpPr>
        <p:spPr bwMode="auto">
          <a:xfrm>
            <a:off x="6096000" y="3429000"/>
            <a:ext cx="496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/>
              <a:t>SM</a:t>
            </a:r>
          </a:p>
        </p:txBody>
      </p:sp>
      <p:sp>
        <p:nvSpPr>
          <p:cNvPr id="24588" name="Slide Number Placeholder 13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2F56AB82-7646-4467-B6E1-9390000ADD31}" type="slidenum">
              <a:rPr lang="en-US" sz="1400" smtClean="0">
                <a:latin typeface="Times New Roman" pitchFamily="18" charset="0"/>
              </a:rPr>
              <a:pPr eaLnBrk="1" hangingPunct="1"/>
              <a:t>31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24589" name="Footer Placeholder 13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Hwu, ECE408/CS483/ 2007-2016</a:t>
            </a:r>
            <a:endParaRPr lang="en-US" sz="1200"/>
          </a:p>
        </p:txBody>
      </p:sp>
      <p:sp>
        <p:nvSpPr>
          <p:cNvPr id="24590" name="Rectangle 2"/>
          <p:cNvSpPr>
            <a:spLocks noChangeArrowheads="1"/>
          </p:cNvSpPr>
          <p:nvPr/>
        </p:nvSpPr>
        <p:spPr bwMode="auto">
          <a:xfrm>
            <a:off x="18288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4591" name="Rectangle 3"/>
          <p:cNvSpPr>
            <a:spLocks noChangeArrowheads="1"/>
          </p:cNvSpPr>
          <p:nvPr/>
        </p:nvSpPr>
        <p:spPr bwMode="auto">
          <a:xfrm>
            <a:off x="13716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4592" name="Rectangle 4"/>
          <p:cNvSpPr>
            <a:spLocks noChangeArrowheads="1"/>
          </p:cNvSpPr>
          <p:nvPr/>
        </p:nvSpPr>
        <p:spPr bwMode="auto">
          <a:xfrm>
            <a:off x="13716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1,0</a:t>
            </a:r>
          </a:p>
        </p:txBody>
      </p:sp>
      <p:sp>
        <p:nvSpPr>
          <p:cNvPr id="24593" name="Rectangle 5"/>
          <p:cNvSpPr>
            <a:spLocks noChangeArrowheads="1"/>
          </p:cNvSpPr>
          <p:nvPr/>
        </p:nvSpPr>
        <p:spPr bwMode="auto">
          <a:xfrm>
            <a:off x="13716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Rectangle 6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Rectangle 7"/>
          <p:cNvSpPr>
            <a:spLocks noChangeArrowheads="1"/>
          </p:cNvSpPr>
          <p:nvPr/>
        </p:nvSpPr>
        <p:spPr bwMode="auto">
          <a:xfrm>
            <a:off x="1828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Rectangle 8"/>
          <p:cNvSpPr>
            <a:spLocks noChangeArrowheads="1"/>
          </p:cNvSpPr>
          <p:nvPr/>
        </p:nvSpPr>
        <p:spPr bwMode="auto">
          <a:xfrm>
            <a:off x="18288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Rectangle 9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Rectangle 10"/>
          <p:cNvSpPr>
            <a:spLocks noChangeArrowheads="1"/>
          </p:cNvSpPr>
          <p:nvPr/>
        </p:nvSpPr>
        <p:spPr bwMode="auto">
          <a:xfrm>
            <a:off x="22860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0,2</a:t>
            </a:r>
          </a:p>
        </p:txBody>
      </p:sp>
      <p:sp>
        <p:nvSpPr>
          <p:cNvPr id="24599" name="Rectangle 11"/>
          <p:cNvSpPr>
            <a:spLocks noChangeArrowheads="1"/>
          </p:cNvSpPr>
          <p:nvPr/>
        </p:nvSpPr>
        <p:spPr bwMode="auto">
          <a:xfrm>
            <a:off x="2286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Rectangle 12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Rectangle 13"/>
          <p:cNvSpPr>
            <a:spLocks noChangeArrowheads="1"/>
          </p:cNvSpPr>
          <p:nvPr/>
        </p:nvSpPr>
        <p:spPr bwMode="auto">
          <a:xfrm>
            <a:off x="27432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Rectangle 14"/>
          <p:cNvSpPr>
            <a:spLocks noChangeArrowheads="1"/>
          </p:cNvSpPr>
          <p:nvPr/>
        </p:nvSpPr>
        <p:spPr bwMode="auto">
          <a:xfrm>
            <a:off x="27432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0,3</a:t>
            </a:r>
          </a:p>
        </p:txBody>
      </p:sp>
      <p:sp>
        <p:nvSpPr>
          <p:cNvPr id="24603" name="Rectangle 15"/>
          <p:cNvSpPr>
            <a:spLocks noChangeArrowheads="1"/>
          </p:cNvSpPr>
          <p:nvPr/>
        </p:nvSpPr>
        <p:spPr bwMode="auto">
          <a:xfrm>
            <a:off x="22860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Rectangle 16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Rectangle 17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Rectangle 18"/>
          <p:cNvSpPr>
            <a:spLocks noChangeArrowheads="1"/>
          </p:cNvSpPr>
          <p:nvPr/>
        </p:nvSpPr>
        <p:spPr bwMode="auto">
          <a:xfrm>
            <a:off x="1828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1,1</a:t>
            </a:r>
          </a:p>
        </p:txBody>
      </p:sp>
      <p:sp>
        <p:nvSpPr>
          <p:cNvPr id="24607" name="Rectangle 19"/>
          <p:cNvSpPr>
            <a:spLocks noChangeArrowheads="1"/>
          </p:cNvSpPr>
          <p:nvPr/>
        </p:nvSpPr>
        <p:spPr bwMode="auto">
          <a:xfrm>
            <a:off x="13716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4608" name="Rectangle 20"/>
          <p:cNvSpPr>
            <a:spLocks noChangeArrowheads="1"/>
          </p:cNvSpPr>
          <p:nvPr/>
        </p:nvSpPr>
        <p:spPr bwMode="auto">
          <a:xfrm>
            <a:off x="22860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2,2</a:t>
            </a:r>
          </a:p>
        </p:txBody>
      </p:sp>
      <p:sp>
        <p:nvSpPr>
          <p:cNvPr id="24609" name="Rectangle 21"/>
          <p:cNvSpPr>
            <a:spLocks noChangeArrowheads="1"/>
          </p:cNvSpPr>
          <p:nvPr/>
        </p:nvSpPr>
        <p:spPr bwMode="auto">
          <a:xfrm>
            <a:off x="27432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2,3</a:t>
            </a:r>
          </a:p>
        </p:txBody>
      </p:sp>
      <p:sp>
        <p:nvSpPr>
          <p:cNvPr id="24610" name="Rectangle 22"/>
          <p:cNvSpPr>
            <a:spLocks noChangeArrowheads="1"/>
          </p:cNvSpPr>
          <p:nvPr/>
        </p:nvSpPr>
        <p:spPr bwMode="auto">
          <a:xfrm>
            <a:off x="18288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2,1</a:t>
            </a:r>
          </a:p>
        </p:txBody>
      </p:sp>
      <p:sp>
        <p:nvSpPr>
          <p:cNvPr id="24611" name="Rectangle 23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1,3</a:t>
            </a:r>
          </a:p>
        </p:txBody>
      </p:sp>
      <p:sp>
        <p:nvSpPr>
          <p:cNvPr id="24612" name="Rectangle 24"/>
          <p:cNvSpPr>
            <a:spLocks noChangeArrowheads="1"/>
          </p:cNvSpPr>
          <p:nvPr/>
        </p:nvSpPr>
        <p:spPr bwMode="auto">
          <a:xfrm>
            <a:off x="2286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1,2</a:t>
            </a:r>
          </a:p>
        </p:txBody>
      </p:sp>
      <p:sp>
        <p:nvSpPr>
          <p:cNvPr id="24613" name="Rectangle 25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4" name="Rectangle 26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5" name="Rectangle 27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6" name="Rectangle 28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7" name="Rectangle 29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3,0</a:t>
            </a:r>
            <a:endParaRPr lang="en-US"/>
          </a:p>
        </p:txBody>
      </p:sp>
      <p:sp>
        <p:nvSpPr>
          <p:cNvPr id="24618" name="Rectangle 30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3,2</a:t>
            </a:r>
          </a:p>
        </p:txBody>
      </p:sp>
      <p:sp>
        <p:nvSpPr>
          <p:cNvPr id="24619" name="Rectangle 31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3,3</a:t>
            </a:r>
          </a:p>
        </p:txBody>
      </p:sp>
      <p:sp>
        <p:nvSpPr>
          <p:cNvPr id="24620" name="Rectangle 32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3,1</a:t>
            </a:r>
          </a:p>
        </p:txBody>
      </p:sp>
      <p:sp>
        <p:nvSpPr>
          <p:cNvPr id="24621" name="Rectangle 33"/>
          <p:cNvSpPr>
            <a:spLocks noChangeArrowheads="1"/>
          </p:cNvSpPr>
          <p:nvPr/>
        </p:nvSpPr>
        <p:spPr bwMode="auto">
          <a:xfrm>
            <a:off x="1371600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2" name="Rectangle 37"/>
          <p:cNvSpPr>
            <a:spLocks noChangeArrowheads="1"/>
          </p:cNvSpPr>
          <p:nvPr/>
        </p:nvSpPr>
        <p:spPr bwMode="auto">
          <a:xfrm>
            <a:off x="2286000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3" name="Rectangle 39"/>
          <p:cNvSpPr>
            <a:spLocks noChangeArrowheads="1"/>
          </p:cNvSpPr>
          <p:nvPr/>
        </p:nvSpPr>
        <p:spPr bwMode="auto">
          <a:xfrm>
            <a:off x="1371600" y="5410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4" name="Rectangle 40"/>
          <p:cNvSpPr>
            <a:spLocks noChangeArrowheads="1"/>
          </p:cNvSpPr>
          <p:nvPr/>
        </p:nvSpPr>
        <p:spPr bwMode="auto">
          <a:xfrm>
            <a:off x="2286000" y="5410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5" name="Rectangle 2"/>
          <p:cNvSpPr>
            <a:spLocks noChangeArrowheads="1"/>
          </p:cNvSpPr>
          <p:nvPr/>
        </p:nvSpPr>
        <p:spPr bwMode="auto">
          <a:xfrm>
            <a:off x="18288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4626" name="Rectangle 3"/>
          <p:cNvSpPr>
            <a:spLocks noChangeArrowheads="1"/>
          </p:cNvSpPr>
          <p:nvPr/>
        </p:nvSpPr>
        <p:spPr bwMode="auto">
          <a:xfrm>
            <a:off x="13716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4627" name="Rectangle 4"/>
          <p:cNvSpPr>
            <a:spLocks noChangeArrowheads="1"/>
          </p:cNvSpPr>
          <p:nvPr/>
        </p:nvSpPr>
        <p:spPr bwMode="auto">
          <a:xfrm>
            <a:off x="13716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1,0</a:t>
            </a:r>
          </a:p>
        </p:txBody>
      </p:sp>
      <p:sp>
        <p:nvSpPr>
          <p:cNvPr id="24628" name="Rectangle 5"/>
          <p:cNvSpPr>
            <a:spLocks noChangeArrowheads="1"/>
          </p:cNvSpPr>
          <p:nvPr/>
        </p:nvSpPr>
        <p:spPr bwMode="auto">
          <a:xfrm>
            <a:off x="13716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9" name="Rectangle 6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0" name="Rectangle 7"/>
          <p:cNvSpPr>
            <a:spLocks noChangeArrowheads="1"/>
          </p:cNvSpPr>
          <p:nvPr/>
        </p:nvSpPr>
        <p:spPr bwMode="auto">
          <a:xfrm>
            <a:off x="1828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1" name="Rectangle 8"/>
          <p:cNvSpPr>
            <a:spLocks noChangeArrowheads="1"/>
          </p:cNvSpPr>
          <p:nvPr/>
        </p:nvSpPr>
        <p:spPr bwMode="auto">
          <a:xfrm>
            <a:off x="18288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2" name="Rectangle 9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3" name="Rectangle 10"/>
          <p:cNvSpPr>
            <a:spLocks noChangeArrowheads="1"/>
          </p:cNvSpPr>
          <p:nvPr/>
        </p:nvSpPr>
        <p:spPr bwMode="auto">
          <a:xfrm>
            <a:off x="22860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0,2</a:t>
            </a:r>
          </a:p>
        </p:txBody>
      </p:sp>
      <p:sp>
        <p:nvSpPr>
          <p:cNvPr id="24634" name="Rectangle 11"/>
          <p:cNvSpPr>
            <a:spLocks noChangeArrowheads="1"/>
          </p:cNvSpPr>
          <p:nvPr/>
        </p:nvSpPr>
        <p:spPr bwMode="auto">
          <a:xfrm>
            <a:off x="2286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5" name="Rectangle 12"/>
          <p:cNvSpPr>
            <a:spLocks noChangeArrowheads="1"/>
          </p:cNvSpPr>
          <p:nvPr/>
        </p:nvSpPr>
        <p:spPr bwMode="auto">
          <a:xfrm>
            <a:off x="2743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6" name="Rectangle 13"/>
          <p:cNvSpPr>
            <a:spLocks noChangeArrowheads="1"/>
          </p:cNvSpPr>
          <p:nvPr/>
        </p:nvSpPr>
        <p:spPr bwMode="auto">
          <a:xfrm>
            <a:off x="27432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7" name="Rectangle 14"/>
          <p:cNvSpPr>
            <a:spLocks noChangeArrowheads="1"/>
          </p:cNvSpPr>
          <p:nvPr/>
        </p:nvSpPr>
        <p:spPr bwMode="auto">
          <a:xfrm>
            <a:off x="27432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0,3</a:t>
            </a:r>
          </a:p>
        </p:txBody>
      </p:sp>
      <p:sp>
        <p:nvSpPr>
          <p:cNvPr id="24638" name="Rectangle 15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9" name="Rectangle 16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40" name="Rectangle 17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41" name="Rectangle 18"/>
          <p:cNvSpPr>
            <a:spLocks noChangeArrowheads="1"/>
          </p:cNvSpPr>
          <p:nvPr/>
        </p:nvSpPr>
        <p:spPr bwMode="auto">
          <a:xfrm>
            <a:off x="1828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1,1</a:t>
            </a:r>
          </a:p>
        </p:txBody>
      </p:sp>
      <p:sp>
        <p:nvSpPr>
          <p:cNvPr id="24642" name="Rectangle 19"/>
          <p:cNvSpPr>
            <a:spLocks noChangeArrowheads="1"/>
          </p:cNvSpPr>
          <p:nvPr/>
        </p:nvSpPr>
        <p:spPr bwMode="auto">
          <a:xfrm>
            <a:off x="13716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4643" name="Rectangle 20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2,2</a:t>
            </a:r>
          </a:p>
        </p:txBody>
      </p:sp>
      <p:sp>
        <p:nvSpPr>
          <p:cNvPr id="24644" name="Rectangle 21"/>
          <p:cNvSpPr>
            <a:spLocks noChangeArrowheads="1"/>
          </p:cNvSpPr>
          <p:nvPr/>
        </p:nvSpPr>
        <p:spPr bwMode="auto">
          <a:xfrm>
            <a:off x="27432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2,3</a:t>
            </a:r>
          </a:p>
        </p:txBody>
      </p:sp>
      <p:sp>
        <p:nvSpPr>
          <p:cNvPr id="24645" name="Rectangle 22"/>
          <p:cNvSpPr>
            <a:spLocks noChangeArrowheads="1"/>
          </p:cNvSpPr>
          <p:nvPr/>
        </p:nvSpPr>
        <p:spPr bwMode="auto">
          <a:xfrm>
            <a:off x="18288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2,1</a:t>
            </a:r>
          </a:p>
        </p:txBody>
      </p:sp>
      <p:sp>
        <p:nvSpPr>
          <p:cNvPr id="24646" name="Rectangle 23"/>
          <p:cNvSpPr>
            <a:spLocks noChangeArrowheads="1"/>
          </p:cNvSpPr>
          <p:nvPr/>
        </p:nvSpPr>
        <p:spPr bwMode="auto">
          <a:xfrm>
            <a:off x="2743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1,3</a:t>
            </a:r>
          </a:p>
        </p:txBody>
      </p:sp>
      <p:sp>
        <p:nvSpPr>
          <p:cNvPr id="24647" name="Rectangle 24"/>
          <p:cNvSpPr>
            <a:spLocks noChangeArrowheads="1"/>
          </p:cNvSpPr>
          <p:nvPr/>
        </p:nvSpPr>
        <p:spPr bwMode="auto">
          <a:xfrm>
            <a:off x="2286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1,2</a:t>
            </a:r>
          </a:p>
        </p:txBody>
      </p:sp>
      <p:sp>
        <p:nvSpPr>
          <p:cNvPr id="24648" name="Rectangle 25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49" name="Rectangle 26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0" name="Rectangle 27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1" name="Rectangle 28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2" name="Rectangle 29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3,0</a:t>
            </a:r>
            <a:endParaRPr lang="en-US"/>
          </a:p>
        </p:txBody>
      </p:sp>
      <p:sp>
        <p:nvSpPr>
          <p:cNvPr id="24653" name="Rectangle 30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3,2</a:t>
            </a:r>
          </a:p>
        </p:txBody>
      </p:sp>
      <p:sp>
        <p:nvSpPr>
          <p:cNvPr id="24654" name="Rectangle 31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3,3</a:t>
            </a:r>
          </a:p>
        </p:txBody>
      </p:sp>
      <p:sp>
        <p:nvSpPr>
          <p:cNvPr id="24655" name="Rectangle 32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3,1</a:t>
            </a:r>
          </a:p>
        </p:txBody>
      </p:sp>
      <p:sp>
        <p:nvSpPr>
          <p:cNvPr id="24656" name="Rectangle 33"/>
          <p:cNvSpPr>
            <a:spLocks noChangeArrowheads="1"/>
          </p:cNvSpPr>
          <p:nvPr/>
        </p:nvSpPr>
        <p:spPr bwMode="auto">
          <a:xfrm>
            <a:off x="1371600" y="2286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7" name="Rectangle 37"/>
          <p:cNvSpPr>
            <a:spLocks noChangeArrowheads="1"/>
          </p:cNvSpPr>
          <p:nvPr/>
        </p:nvSpPr>
        <p:spPr bwMode="auto">
          <a:xfrm>
            <a:off x="2286000" y="2286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8" name="Rectangle 39"/>
          <p:cNvSpPr>
            <a:spLocks noChangeArrowheads="1"/>
          </p:cNvSpPr>
          <p:nvPr/>
        </p:nvSpPr>
        <p:spPr bwMode="auto">
          <a:xfrm>
            <a:off x="1371600" y="3200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9" name="Rectangle 40"/>
          <p:cNvSpPr>
            <a:spLocks noChangeArrowheads="1"/>
          </p:cNvSpPr>
          <p:nvPr/>
        </p:nvSpPr>
        <p:spPr bwMode="auto">
          <a:xfrm>
            <a:off x="2286000" y="3200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60" name="Rectangle 2"/>
          <p:cNvSpPr>
            <a:spLocks noChangeArrowheads="1"/>
          </p:cNvSpPr>
          <p:nvPr/>
        </p:nvSpPr>
        <p:spPr bwMode="auto">
          <a:xfrm>
            <a:off x="71628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4661" name="Rectangle 3"/>
          <p:cNvSpPr>
            <a:spLocks noChangeArrowheads="1"/>
          </p:cNvSpPr>
          <p:nvPr/>
        </p:nvSpPr>
        <p:spPr bwMode="auto">
          <a:xfrm>
            <a:off x="67056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4662" name="Rectangle 4"/>
          <p:cNvSpPr>
            <a:spLocks noChangeArrowheads="1"/>
          </p:cNvSpPr>
          <p:nvPr/>
        </p:nvSpPr>
        <p:spPr bwMode="auto">
          <a:xfrm>
            <a:off x="67056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1,0</a:t>
            </a:r>
          </a:p>
        </p:txBody>
      </p:sp>
      <p:sp>
        <p:nvSpPr>
          <p:cNvPr id="24663" name="Rectangle 5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64" name="Rectangle 6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65" name="Rectangle 7"/>
          <p:cNvSpPr>
            <a:spLocks noChangeArrowheads="1"/>
          </p:cNvSpPr>
          <p:nvPr/>
        </p:nvSpPr>
        <p:spPr bwMode="auto">
          <a:xfrm>
            <a:off x="71628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66" name="Rectangle 8"/>
          <p:cNvSpPr>
            <a:spLocks noChangeArrowheads="1"/>
          </p:cNvSpPr>
          <p:nvPr/>
        </p:nvSpPr>
        <p:spPr bwMode="auto">
          <a:xfrm>
            <a:off x="71628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67" name="Rectangle 9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68" name="Rectangle 10"/>
          <p:cNvSpPr>
            <a:spLocks noChangeArrowheads="1"/>
          </p:cNvSpPr>
          <p:nvPr/>
        </p:nvSpPr>
        <p:spPr bwMode="auto">
          <a:xfrm>
            <a:off x="76200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0,2</a:t>
            </a:r>
          </a:p>
        </p:txBody>
      </p:sp>
      <p:sp>
        <p:nvSpPr>
          <p:cNvPr id="24669" name="Rectangle 11"/>
          <p:cNvSpPr>
            <a:spLocks noChangeArrowheads="1"/>
          </p:cNvSpPr>
          <p:nvPr/>
        </p:nvSpPr>
        <p:spPr bwMode="auto">
          <a:xfrm>
            <a:off x="76200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0" name="Rectangle 12"/>
          <p:cNvSpPr>
            <a:spLocks noChangeArrowheads="1"/>
          </p:cNvSpPr>
          <p:nvPr/>
        </p:nvSpPr>
        <p:spPr bwMode="auto">
          <a:xfrm>
            <a:off x="80772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1" name="Rectangle 13"/>
          <p:cNvSpPr>
            <a:spLocks noChangeArrowheads="1"/>
          </p:cNvSpPr>
          <p:nvPr/>
        </p:nvSpPr>
        <p:spPr bwMode="auto">
          <a:xfrm>
            <a:off x="80772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2" name="Rectangle 14"/>
          <p:cNvSpPr>
            <a:spLocks noChangeArrowheads="1"/>
          </p:cNvSpPr>
          <p:nvPr/>
        </p:nvSpPr>
        <p:spPr bwMode="auto">
          <a:xfrm>
            <a:off x="80772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0,3</a:t>
            </a:r>
          </a:p>
        </p:txBody>
      </p:sp>
      <p:sp>
        <p:nvSpPr>
          <p:cNvPr id="24673" name="Rectangle 15"/>
          <p:cNvSpPr>
            <a:spLocks noChangeArrowheads="1"/>
          </p:cNvSpPr>
          <p:nvPr/>
        </p:nvSpPr>
        <p:spPr bwMode="auto">
          <a:xfrm>
            <a:off x="76200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4" name="Rectangle 16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5" name="Rectangle 17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6" name="Rectangle 18"/>
          <p:cNvSpPr>
            <a:spLocks noChangeArrowheads="1"/>
          </p:cNvSpPr>
          <p:nvPr/>
        </p:nvSpPr>
        <p:spPr bwMode="auto">
          <a:xfrm>
            <a:off x="71628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1,1</a:t>
            </a:r>
          </a:p>
        </p:txBody>
      </p:sp>
      <p:sp>
        <p:nvSpPr>
          <p:cNvPr id="24677" name="Rectangle 19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4678" name="Rectangle 20"/>
          <p:cNvSpPr>
            <a:spLocks noChangeArrowheads="1"/>
          </p:cNvSpPr>
          <p:nvPr/>
        </p:nvSpPr>
        <p:spPr bwMode="auto">
          <a:xfrm>
            <a:off x="76200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2,2</a:t>
            </a:r>
          </a:p>
        </p:txBody>
      </p:sp>
      <p:sp>
        <p:nvSpPr>
          <p:cNvPr id="24679" name="Rectangle 21"/>
          <p:cNvSpPr>
            <a:spLocks noChangeArrowheads="1"/>
          </p:cNvSpPr>
          <p:nvPr/>
        </p:nvSpPr>
        <p:spPr bwMode="auto">
          <a:xfrm>
            <a:off x="80772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2,3</a:t>
            </a:r>
          </a:p>
        </p:txBody>
      </p:sp>
      <p:sp>
        <p:nvSpPr>
          <p:cNvPr id="24680" name="Rectangle 22"/>
          <p:cNvSpPr>
            <a:spLocks noChangeArrowheads="1"/>
          </p:cNvSpPr>
          <p:nvPr/>
        </p:nvSpPr>
        <p:spPr bwMode="auto">
          <a:xfrm>
            <a:off x="71628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2,1</a:t>
            </a:r>
          </a:p>
        </p:txBody>
      </p:sp>
      <p:sp>
        <p:nvSpPr>
          <p:cNvPr id="24681" name="Rectangle 23"/>
          <p:cNvSpPr>
            <a:spLocks noChangeArrowheads="1"/>
          </p:cNvSpPr>
          <p:nvPr/>
        </p:nvSpPr>
        <p:spPr bwMode="auto">
          <a:xfrm>
            <a:off x="80772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1,3</a:t>
            </a:r>
          </a:p>
        </p:txBody>
      </p:sp>
      <p:sp>
        <p:nvSpPr>
          <p:cNvPr id="24682" name="Rectangle 24"/>
          <p:cNvSpPr>
            <a:spLocks noChangeArrowheads="1"/>
          </p:cNvSpPr>
          <p:nvPr/>
        </p:nvSpPr>
        <p:spPr bwMode="auto">
          <a:xfrm>
            <a:off x="76200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1,2</a:t>
            </a:r>
          </a:p>
        </p:txBody>
      </p:sp>
      <p:sp>
        <p:nvSpPr>
          <p:cNvPr id="24683" name="Rectangle 25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84" name="Rectangle 26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85" name="Rectangle 27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86" name="Rectangle 28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87" name="Rectangle 29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3,0</a:t>
            </a:r>
            <a:endParaRPr lang="en-US"/>
          </a:p>
        </p:txBody>
      </p:sp>
      <p:sp>
        <p:nvSpPr>
          <p:cNvPr id="24688" name="Rectangle 30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3,2</a:t>
            </a:r>
          </a:p>
        </p:txBody>
      </p:sp>
      <p:sp>
        <p:nvSpPr>
          <p:cNvPr id="24689" name="Rectangle 31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3,3</a:t>
            </a:r>
          </a:p>
        </p:txBody>
      </p:sp>
      <p:sp>
        <p:nvSpPr>
          <p:cNvPr id="24690" name="Rectangle 32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3,1</a:t>
            </a:r>
          </a:p>
        </p:txBody>
      </p:sp>
      <p:sp>
        <p:nvSpPr>
          <p:cNvPr id="24691" name="Rectangle 33"/>
          <p:cNvSpPr>
            <a:spLocks noChangeArrowheads="1"/>
          </p:cNvSpPr>
          <p:nvPr/>
        </p:nvSpPr>
        <p:spPr bwMode="auto">
          <a:xfrm>
            <a:off x="6705600" y="4572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92" name="Rectangle 37"/>
          <p:cNvSpPr>
            <a:spLocks noChangeArrowheads="1"/>
          </p:cNvSpPr>
          <p:nvPr/>
        </p:nvSpPr>
        <p:spPr bwMode="auto">
          <a:xfrm>
            <a:off x="7620000" y="4572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93" name="Rectangle 39"/>
          <p:cNvSpPr>
            <a:spLocks noChangeArrowheads="1"/>
          </p:cNvSpPr>
          <p:nvPr/>
        </p:nvSpPr>
        <p:spPr bwMode="auto">
          <a:xfrm>
            <a:off x="6705600" y="5486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94" name="Rectangle 40"/>
          <p:cNvSpPr>
            <a:spLocks noChangeArrowheads="1"/>
          </p:cNvSpPr>
          <p:nvPr/>
        </p:nvSpPr>
        <p:spPr bwMode="auto">
          <a:xfrm>
            <a:off x="7620000" y="5486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07" name="TextBox 145"/>
          <p:cNvSpPr txBox="1">
            <a:spLocks noChangeArrowheads="1"/>
          </p:cNvSpPr>
          <p:nvPr/>
        </p:nvSpPr>
        <p:spPr bwMode="auto">
          <a:xfrm>
            <a:off x="5356225" y="4114800"/>
            <a:ext cx="496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/>
              <a:t>SM</a:t>
            </a:r>
          </a:p>
        </p:txBody>
      </p:sp>
      <p:sp>
        <p:nvSpPr>
          <p:cNvPr id="136" name="Rectangle 4"/>
          <p:cNvSpPr>
            <a:spLocks noChangeArrowheads="1"/>
          </p:cNvSpPr>
          <p:nvPr/>
        </p:nvSpPr>
        <p:spPr bwMode="auto">
          <a:xfrm>
            <a:off x="6807200" y="3581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/>
              <a:t>3</a:t>
            </a:r>
            <a:r>
              <a:rPr lang="en-US" baseline="-25000" dirty="0" smtClean="0"/>
              <a:t>,0</a:t>
            </a:r>
            <a:endParaRPr lang="en-US" baseline="-25000" dirty="0"/>
          </a:p>
        </p:txBody>
      </p:sp>
      <p:sp>
        <p:nvSpPr>
          <p:cNvPr id="137" name="Rectangle 2"/>
          <p:cNvSpPr>
            <a:spLocks noChangeArrowheads="1"/>
          </p:cNvSpPr>
          <p:nvPr/>
        </p:nvSpPr>
        <p:spPr bwMode="auto">
          <a:xfrm>
            <a:off x="5637213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M</a:t>
            </a:r>
            <a:r>
              <a:rPr lang="en-US" baseline="-25000" dirty="0" smtClean="0"/>
              <a:t>0,3</a:t>
            </a:r>
            <a:endParaRPr lang="en-US" dirty="0"/>
          </a:p>
        </p:txBody>
      </p:sp>
      <p:sp>
        <p:nvSpPr>
          <p:cNvPr id="138" name="Rectangle 3"/>
          <p:cNvSpPr>
            <a:spLocks noChangeArrowheads="1"/>
          </p:cNvSpPr>
          <p:nvPr/>
        </p:nvSpPr>
        <p:spPr bwMode="auto">
          <a:xfrm>
            <a:off x="5180013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M</a:t>
            </a:r>
            <a:r>
              <a:rPr lang="en-US" baseline="-25000" dirty="0" smtClean="0"/>
              <a:t>0,2</a:t>
            </a:r>
            <a:endParaRPr lang="en-US" dirty="0"/>
          </a:p>
        </p:txBody>
      </p:sp>
      <p:sp>
        <p:nvSpPr>
          <p:cNvPr id="139" name="Rectangle 4"/>
          <p:cNvSpPr>
            <a:spLocks noChangeArrowheads="1"/>
          </p:cNvSpPr>
          <p:nvPr/>
        </p:nvSpPr>
        <p:spPr bwMode="auto">
          <a:xfrm>
            <a:off x="5180013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M</a:t>
            </a:r>
            <a:r>
              <a:rPr lang="en-US" baseline="-25000" dirty="0" smtClean="0"/>
              <a:t>1,2</a:t>
            </a:r>
            <a:endParaRPr lang="en-US" baseline="-25000" dirty="0"/>
          </a:p>
        </p:txBody>
      </p:sp>
      <p:sp>
        <p:nvSpPr>
          <p:cNvPr id="140" name="Rectangle 7"/>
          <p:cNvSpPr>
            <a:spLocks noChangeArrowheads="1"/>
          </p:cNvSpPr>
          <p:nvPr/>
        </p:nvSpPr>
        <p:spPr bwMode="auto">
          <a:xfrm>
            <a:off x="5637213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Rectangle 18"/>
          <p:cNvSpPr>
            <a:spLocks noChangeArrowheads="1"/>
          </p:cNvSpPr>
          <p:nvPr/>
        </p:nvSpPr>
        <p:spPr bwMode="auto">
          <a:xfrm>
            <a:off x="5637213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M</a:t>
            </a:r>
            <a:r>
              <a:rPr lang="en-US" baseline="-25000" dirty="0" smtClean="0"/>
              <a:t>1,3</a:t>
            </a:r>
            <a:endParaRPr lang="en-US" baseline="-25000" dirty="0"/>
          </a:p>
        </p:txBody>
      </p:sp>
      <p:sp>
        <p:nvSpPr>
          <p:cNvPr id="142" name="Rectangle 33"/>
          <p:cNvSpPr>
            <a:spLocks noChangeArrowheads="1"/>
          </p:cNvSpPr>
          <p:nvPr/>
        </p:nvSpPr>
        <p:spPr bwMode="auto">
          <a:xfrm>
            <a:off x="5180013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7264400" y="3124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/>
              <a:t>2</a:t>
            </a:r>
            <a:r>
              <a:rPr lang="en-US" baseline="-25000" dirty="0" smtClean="0"/>
              <a:t>,1</a:t>
            </a:r>
            <a:endParaRPr lang="en-US" dirty="0"/>
          </a:p>
        </p:txBody>
      </p:sp>
      <p:sp>
        <p:nvSpPr>
          <p:cNvPr id="144" name="Rectangle 3"/>
          <p:cNvSpPr>
            <a:spLocks noChangeArrowheads="1"/>
          </p:cNvSpPr>
          <p:nvPr/>
        </p:nvSpPr>
        <p:spPr bwMode="auto">
          <a:xfrm>
            <a:off x="6807200" y="3124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/>
              <a:t>2</a:t>
            </a:r>
            <a:r>
              <a:rPr lang="en-US" baseline="-25000" dirty="0" smtClean="0"/>
              <a:t>,0</a:t>
            </a:r>
            <a:endParaRPr lang="en-US" dirty="0"/>
          </a:p>
        </p:txBody>
      </p:sp>
      <p:sp>
        <p:nvSpPr>
          <p:cNvPr id="145" name="Rectangle 7"/>
          <p:cNvSpPr>
            <a:spLocks noChangeArrowheads="1"/>
          </p:cNvSpPr>
          <p:nvPr/>
        </p:nvSpPr>
        <p:spPr bwMode="auto">
          <a:xfrm>
            <a:off x="7264400" y="3581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Rectangle 18"/>
          <p:cNvSpPr>
            <a:spLocks noChangeArrowheads="1"/>
          </p:cNvSpPr>
          <p:nvPr/>
        </p:nvSpPr>
        <p:spPr bwMode="auto">
          <a:xfrm>
            <a:off x="7264400" y="3581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1,3</a:t>
            </a:r>
            <a:endParaRPr lang="en-US" baseline="-25000" dirty="0"/>
          </a:p>
        </p:txBody>
      </p:sp>
      <p:sp>
        <p:nvSpPr>
          <p:cNvPr id="147" name="Rectangle 33"/>
          <p:cNvSpPr>
            <a:spLocks noChangeArrowheads="1"/>
          </p:cNvSpPr>
          <p:nvPr/>
        </p:nvSpPr>
        <p:spPr bwMode="auto">
          <a:xfrm>
            <a:off x="6807200" y="3124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3948642-E62B-4EAB-9A33-A69FDF2A78DC}" type="slidenum">
              <a:rPr lang="en-US" sz="1400" smtClean="0">
                <a:solidFill>
                  <a:srgbClr val="000000"/>
                </a:solidFill>
              </a:rPr>
              <a:pPr eaLnBrk="1" hangingPunct="1"/>
              <a:t>32</a:t>
            </a:fld>
            <a:endParaRPr lang="en-US" sz="1400" smtClean="0">
              <a:solidFill>
                <a:srgbClr val="000000"/>
              </a:solidFill>
            </a:endParaRPr>
          </a:p>
        </p:txBody>
      </p:sp>
      <p:grpSp>
        <p:nvGrpSpPr>
          <p:cNvPr id="25603" name="Group 2"/>
          <p:cNvGrpSpPr>
            <a:grpSpLocks/>
          </p:cNvGrpSpPr>
          <p:nvPr/>
        </p:nvGrpSpPr>
        <p:grpSpPr bwMode="auto">
          <a:xfrm>
            <a:off x="2209800" y="228600"/>
            <a:ext cx="6934200" cy="6483350"/>
            <a:chOff x="1392" y="144"/>
            <a:chExt cx="4368" cy="4084"/>
          </a:xfrm>
        </p:grpSpPr>
        <p:sp>
          <p:nvSpPr>
            <p:cNvPr id="25623" name="Text Box 3"/>
            <p:cNvSpPr txBox="1">
              <a:spLocks noChangeArrowheads="1"/>
            </p:cNvSpPr>
            <p:nvPr/>
          </p:nvSpPr>
          <p:spPr bwMode="auto">
            <a:xfrm>
              <a:off x="2544" y="2562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2000" b="1" dirty="0" smtClean="0">
                  <a:latin typeface="Arial" pitchFamily="34" charset="0"/>
                </a:rPr>
                <a:t>M</a:t>
              </a:r>
              <a:endParaRPr lang="en-US" sz="2000" dirty="0">
                <a:latin typeface="Arial" pitchFamily="34" charset="0"/>
              </a:endParaRPr>
            </a:p>
          </p:txBody>
        </p:sp>
        <p:sp>
          <p:nvSpPr>
            <p:cNvPr id="25624" name="Text Box 4"/>
            <p:cNvSpPr txBox="1">
              <a:spLocks noChangeArrowheads="1"/>
            </p:cNvSpPr>
            <p:nvPr/>
          </p:nvSpPr>
          <p:spPr bwMode="auto">
            <a:xfrm>
              <a:off x="3072" y="3120"/>
              <a:ext cx="517" cy="50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5625" name="Text Box 5"/>
            <p:cNvSpPr txBox="1">
              <a:spLocks noChangeArrowheads="1"/>
            </p:cNvSpPr>
            <p:nvPr/>
          </p:nvSpPr>
          <p:spPr bwMode="auto">
            <a:xfrm>
              <a:off x="4128" y="1008"/>
              <a:ext cx="1632" cy="15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2000" b="1" dirty="0" smtClean="0">
                  <a:latin typeface="Arial" pitchFamily="34" charset="0"/>
                </a:rPr>
                <a:t>N</a:t>
              </a:r>
              <a:endParaRPr lang="en-US" sz="2000" dirty="0">
                <a:latin typeface="Arial" pitchFamily="34" charset="0"/>
              </a:endParaRPr>
            </a:p>
          </p:txBody>
        </p:sp>
        <p:sp>
          <p:nvSpPr>
            <p:cNvPr id="25626" name="Text Box 6"/>
            <p:cNvSpPr txBox="1">
              <a:spLocks noChangeArrowheads="1"/>
            </p:cNvSpPr>
            <p:nvPr/>
          </p:nvSpPr>
          <p:spPr bwMode="auto">
            <a:xfrm>
              <a:off x="4656" y="1536"/>
              <a:ext cx="513" cy="55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5627" name="Text Box 7"/>
            <p:cNvSpPr txBox="1">
              <a:spLocks noChangeArrowheads="1"/>
            </p:cNvSpPr>
            <p:nvPr/>
          </p:nvSpPr>
          <p:spPr bwMode="auto">
            <a:xfrm>
              <a:off x="4128" y="2565"/>
              <a:ext cx="1632" cy="1563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2000" b="1" dirty="0" smtClean="0">
                  <a:latin typeface="Arial" pitchFamily="34" charset="0"/>
                </a:rPr>
                <a:t>P</a:t>
              </a:r>
              <a:endParaRPr lang="en-US" sz="2000" dirty="0">
                <a:latin typeface="Arial" pitchFamily="34" charset="0"/>
              </a:endParaRPr>
            </a:p>
          </p:txBody>
        </p:sp>
        <p:sp>
          <p:nvSpPr>
            <p:cNvPr id="25628" name="Text Box 8"/>
            <p:cNvSpPr txBox="1">
              <a:spLocks noChangeArrowheads="1"/>
            </p:cNvSpPr>
            <p:nvPr/>
          </p:nvSpPr>
          <p:spPr bwMode="auto">
            <a:xfrm>
              <a:off x="4650" y="3103"/>
              <a:ext cx="519" cy="51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 dirty="0">
                <a:latin typeface="Arial" pitchFamily="34" charset="0"/>
              </a:endParaRPr>
            </a:p>
          </p:txBody>
        </p:sp>
        <p:sp>
          <p:nvSpPr>
            <p:cNvPr id="25629" name="Line 9"/>
            <p:cNvSpPr>
              <a:spLocks noChangeShapeType="1"/>
            </p:cNvSpPr>
            <p:nvPr/>
          </p:nvSpPr>
          <p:spPr bwMode="auto">
            <a:xfrm>
              <a:off x="4650" y="2520"/>
              <a:ext cx="0" cy="577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0" name="Line 10"/>
            <p:cNvSpPr>
              <a:spLocks noChangeShapeType="1"/>
            </p:cNvSpPr>
            <p:nvPr/>
          </p:nvSpPr>
          <p:spPr bwMode="auto">
            <a:xfrm>
              <a:off x="5165" y="2526"/>
              <a:ext cx="0" cy="576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1" name="Line 11"/>
            <p:cNvSpPr>
              <a:spLocks noChangeShapeType="1"/>
            </p:cNvSpPr>
            <p:nvPr/>
          </p:nvSpPr>
          <p:spPr bwMode="auto">
            <a:xfrm>
              <a:off x="4062" y="3108"/>
              <a:ext cx="58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2" name="Line 12"/>
            <p:cNvSpPr>
              <a:spLocks noChangeShapeType="1"/>
            </p:cNvSpPr>
            <p:nvPr/>
          </p:nvSpPr>
          <p:spPr bwMode="auto">
            <a:xfrm>
              <a:off x="4062" y="3617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3" name="Line 13"/>
            <p:cNvSpPr>
              <a:spLocks noChangeShapeType="1"/>
            </p:cNvSpPr>
            <p:nvPr/>
          </p:nvSpPr>
          <p:spPr bwMode="auto">
            <a:xfrm>
              <a:off x="4968" y="2506"/>
              <a:ext cx="1" cy="985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4" name="Line 14"/>
            <p:cNvSpPr>
              <a:spLocks noChangeShapeType="1"/>
            </p:cNvSpPr>
            <p:nvPr/>
          </p:nvSpPr>
          <p:spPr bwMode="auto">
            <a:xfrm>
              <a:off x="4934" y="2503"/>
              <a:ext cx="0" cy="98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5" name="Line 15"/>
            <p:cNvSpPr>
              <a:spLocks noChangeShapeType="1"/>
            </p:cNvSpPr>
            <p:nvPr/>
          </p:nvSpPr>
          <p:spPr bwMode="auto">
            <a:xfrm flipH="1">
              <a:off x="3539" y="3099"/>
              <a:ext cx="0" cy="51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6" name="Line 16"/>
            <p:cNvSpPr>
              <a:spLocks noChangeShapeType="1"/>
            </p:cNvSpPr>
            <p:nvPr/>
          </p:nvSpPr>
          <p:spPr bwMode="auto">
            <a:xfrm flipV="1">
              <a:off x="4650" y="1980"/>
              <a:ext cx="515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7" name="Line 17"/>
            <p:cNvSpPr>
              <a:spLocks noChangeShapeType="1"/>
            </p:cNvSpPr>
            <p:nvPr/>
          </p:nvSpPr>
          <p:spPr bwMode="auto">
            <a:xfrm>
              <a:off x="5616" y="2559"/>
              <a:ext cx="3" cy="16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8" name="Line 18"/>
            <p:cNvSpPr>
              <a:spLocks noChangeShapeType="1"/>
            </p:cNvSpPr>
            <p:nvPr/>
          </p:nvSpPr>
          <p:spPr bwMode="auto">
            <a:xfrm rot="-5400000" flipH="1" flipV="1">
              <a:off x="4920" y="3240"/>
              <a:ext cx="0" cy="16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9" name="Line 19"/>
            <p:cNvSpPr>
              <a:spLocks noChangeShapeType="1"/>
            </p:cNvSpPr>
            <p:nvPr/>
          </p:nvSpPr>
          <p:spPr bwMode="auto">
            <a:xfrm>
              <a:off x="5240" y="3101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0" name="Line 20"/>
            <p:cNvSpPr>
              <a:spLocks noChangeShapeType="1"/>
            </p:cNvSpPr>
            <p:nvPr/>
          </p:nvSpPr>
          <p:spPr bwMode="auto">
            <a:xfrm rot="-5400000">
              <a:off x="4904" y="3440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1" name="Text Box 21"/>
            <p:cNvSpPr txBox="1">
              <a:spLocks noChangeArrowheads="1"/>
            </p:cNvSpPr>
            <p:nvPr/>
          </p:nvSpPr>
          <p:spPr bwMode="auto">
            <a:xfrm>
              <a:off x="4673" y="3746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</a:t>
              </a:r>
            </a:p>
          </p:txBody>
        </p:sp>
        <p:sp>
          <p:nvSpPr>
            <p:cNvPr id="25642" name="Text Box 22"/>
            <p:cNvSpPr txBox="1">
              <a:spLocks noChangeArrowheads="1"/>
            </p:cNvSpPr>
            <p:nvPr/>
          </p:nvSpPr>
          <p:spPr bwMode="auto">
            <a:xfrm>
              <a:off x="4807" y="3950"/>
              <a:ext cx="198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 dirty="0" smtClean="0"/>
                <a:t>Width</a:t>
              </a:r>
              <a:endParaRPr lang="en-US" sz="1800" dirty="0">
                <a:latin typeface="Arial" pitchFamily="34" charset="0"/>
              </a:endParaRPr>
            </a:p>
          </p:txBody>
        </p:sp>
        <p:sp>
          <p:nvSpPr>
            <p:cNvPr id="25643" name="Text Box 23"/>
            <p:cNvSpPr txBox="1">
              <a:spLocks noChangeArrowheads="1"/>
            </p:cNvSpPr>
            <p:nvPr/>
          </p:nvSpPr>
          <p:spPr bwMode="auto">
            <a:xfrm>
              <a:off x="3440" y="3957"/>
              <a:ext cx="198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 dirty="0" smtClean="0"/>
                <a:t>Width</a:t>
              </a:r>
              <a:endParaRPr lang="en-US" sz="900" b="1" dirty="0">
                <a:latin typeface="Arial" pitchFamily="34" charset="0"/>
              </a:endParaRPr>
            </a:p>
          </p:txBody>
        </p:sp>
        <p:sp>
          <p:nvSpPr>
            <p:cNvPr id="25644" name="Line 24"/>
            <p:cNvSpPr>
              <a:spLocks noChangeShapeType="1"/>
            </p:cNvSpPr>
            <p:nvPr/>
          </p:nvSpPr>
          <p:spPr bwMode="auto">
            <a:xfrm rot="-5400000">
              <a:off x="3330" y="3438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5" name="Text Box 25"/>
            <p:cNvSpPr txBox="1">
              <a:spLocks noChangeArrowheads="1"/>
            </p:cNvSpPr>
            <p:nvPr/>
          </p:nvSpPr>
          <p:spPr bwMode="auto">
            <a:xfrm>
              <a:off x="3216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</a:t>
              </a:r>
              <a:endParaRPr lang="en-US" sz="900" b="1">
                <a:latin typeface="Arial" pitchFamily="34" charset="0"/>
              </a:endParaRPr>
            </a:p>
          </p:txBody>
        </p:sp>
        <p:sp>
          <p:nvSpPr>
            <p:cNvPr id="25646" name="Line 26"/>
            <p:cNvSpPr>
              <a:spLocks noChangeShapeType="1"/>
            </p:cNvSpPr>
            <p:nvPr/>
          </p:nvSpPr>
          <p:spPr bwMode="auto">
            <a:xfrm rot="-5400000">
              <a:off x="2801" y="343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7" name="Text Box 27"/>
            <p:cNvSpPr txBox="1">
              <a:spLocks noChangeArrowheads="1"/>
            </p:cNvSpPr>
            <p:nvPr/>
          </p:nvSpPr>
          <p:spPr bwMode="auto">
            <a:xfrm>
              <a:off x="2688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</a:t>
              </a:r>
              <a:endParaRPr lang="en-US" sz="900" b="1">
                <a:latin typeface="Arial" pitchFamily="34" charset="0"/>
              </a:endParaRPr>
            </a:p>
          </p:txBody>
        </p:sp>
        <p:sp>
          <p:nvSpPr>
            <p:cNvPr id="25648" name="Line 28"/>
            <p:cNvSpPr>
              <a:spLocks noChangeShapeType="1"/>
            </p:cNvSpPr>
            <p:nvPr/>
          </p:nvSpPr>
          <p:spPr bwMode="auto">
            <a:xfrm>
              <a:off x="5198" y="1563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9" name="Line 29"/>
            <p:cNvSpPr>
              <a:spLocks noChangeShapeType="1"/>
            </p:cNvSpPr>
            <p:nvPr/>
          </p:nvSpPr>
          <p:spPr bwMode="auto">
            <a:xfrm>
              <a:off x="5195" y="1033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0" name="Text Box 30"/>
            <p:cNvSpPr txBox="1">
              <a:spLocks noChangeArrowheads="1"/>
            </p:cNvSpPr>
            <p:nvPr/>
          </p:nvSpPr>
          <p:spPr bwMode="auto">
            <a:xfrm>
              <a:off x="4934" y="3491"/>
              <a:ext cx="35" cy="3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200"/>
            </a:p>
            <a:p>
              <a:pPr eaLnBrk="1" hangingPunct="1"/>
              <a:endParaRPr lang="en-US" sz="1200"/>
            </a:p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5651" name="Line 31"/>
            <p:cNvSpPr>
              <a:spLocks noChangeShapeType="1"/>
            </p:cNvSpPr>
            <p:nvPr/>
          </p:nvSpPr>
          <p:spPr bwMode="auto">
            <a:xfrm>
              <a:off x="4054" y="3491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2" name="Line 32"/>
            <p:cNvSpPr>
              <a:spLocks noChangeShapeType="1"/>
            </p:cNvSpPr>
            <p:nvPr/>
          </p:nvSpPr>
          <p:spPr bwMode="auto">
            <a:xfrm>
              <a:off x="4054" y="3525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3" name="Line 33"/>
            <p:cNvSpPr>
              <a:spLocks noChangeShapeType="1"/>
            </p:cNvSpPr>
            <p:nvPr/>
          </p:nvSpPr>
          <p:spPr bwMode="auto">
            <a:xfrm rot="-5400000">
              <a:off x="3307" y="3314"/>
              <a:ext cx="3" cy="15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4" name="Line 34"/>
            <p:cNvSpPr>
              <a:spLocks noChangeShapeType="1"/>
            </p:cNvSpPr>
            <p:nvPr/>
          </p:nvSpPr>
          <p:spPr bwMode="auto">
            <a:xfrm rot="10800000" flipH="1">
              <a:off x="5614" y="1008"/>
              <a:ext cx="2" cy="15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5" name="Rectangle 35"/>
            <p:cNvSpPr>
              <a:spLocks noChangeArrowheads="1"/>
            </p:cNvSpPr>
            <p:nvPr/>
          </p:nvSpPr>
          <p:spPr bwMode="auto">
            <a:xfrm>
              <a:off x="2574" y="3742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6" name="Rectangle 36"/>
            <p:cNvSpPr>
              <a:spLocks noChangeArrowheads="1"/>
            </p:cNvSpPr>
            <p:nvPr/>
          </p:nvSpPr>
          <p:spPr bwMode="auto">
            <a:xfrm>
              <a:off x="4015" y="3107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7" name="Rectangle 37"/>
            <p:cNvSpPr>
              <a:spLocks noChangeArrowheads="1"/>
            </p:cNvSpPr>
            <p:nvPr/>
          </p:nvSpPr>
          <p:spPr bwMode="auto">
            <a:xfrm>
              <a:off x="5129" y="1348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8" name="Line 38"/>
            <p:cNvSpPr>
              <a:spLocks noChangeShapeType="1"/>
            </p:cNvSpPr>
            <p:nvPr/>
          </p:nvSpPr>
          <p:spPr bwMode="auto">
            <a:xfrm>
              <a:off x="4648" y="972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9" name="Line 39"/>
            <p:cNvSpPr>
              <a:spLocks noChangeShapeType="1"/>
            </p:cNvSpPr>
            <p:nvPr/>
          </p:nvSpPr>
          <p:spPr bwMode="auto">
            <a:xfrm>
              <a:off x="4107" y="535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0" name="Text Box 40"/>
            <p:cNvSpPr txBox="1">
              <a:spLocks noChangeArrowheads="1"/>
            </p:cNvSpPr>
            <p:nvPr/>
          </p:nvSpPr>
          <p:spPr bwMode="auto">
            <a:xfrm>
              <a:off x="4752" y="144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  <a:latin typeface="Arial" pitchFamily="34" charset="0"/>
                </a:rPr>
                <a:t>bx</a:t>
              </a:r>
            </a:p>
          </p:txBody>
        </p:sp>
        <p:sp>
          <p:nvSpPr>
            <p:cNvPr id="25661" name="Text Box 41"/>
            <p:cNvSpPr txBox="1">
              <a:spLocks noChangeArrowheads="1"/>
            </p:cNvSpPr>
            <p:nvPr/>
          </p:nvSpPr>
          <p:spPr bwMode="auto">
            <a:xfrm>
              <a:off x="4826" y="592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  <a:latin typeface="Arial" pitchFamily="34" charset="0"/>
                </a:rPr>
                <a:t>tx</a:t>
              </a:r>
            </a:p>
          </p:txBody>
        </p:sp>
        <p:sp>
          <p:nvSpPr>
            <p:cNvPr id="25662" name="Text Box 42"/>
            <p:cNvSpPr txBox="1">
              <a:spLocks noChangeArrowheads="1"/>
            </p:cNvSpPr>
            <p:nvPr/>
          </p:nvSpPr>
          <p:spPr bwMode="auto">
            <a:xfrm>
              <a:off x="4572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25663" name="Text Box 43"/>
            <p:cNvSpPr txBox="1">
              <a:spLocks noChangeArrowheads="1"/>
            </p:cNvSpPr>
            <p:nvPr/>
          </p:nvSpPr>
          <p:spPr bwMode="auto">
            <a:xfrm>
              <a:off x="4636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25664" name="Text Box 44"/>
            <p:cNvSpPr txBox="1">
              <a:spLocks noChangeArrowheads="1"/>
            </p:cNvSpPr>
            <p:nvPr/>
          </p:nvSpPr>
          <p:spPr bwMode="auto">
            <a:xfrm>
              <a:off x="4802" y="753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TILE_WIDTH-1</a:t>
              </a:r>
            </a:p>
          </p:txBody>
        </p:sp>
        <p:sp>
          <p:nvSpPr>
            <p:cNvPr id="25665" name="Text Box 45"/>
            <p:cNvSpPr txBox="1">
              <a:spLocks noChangeArrowheads="1"/>
            </p:cNvSpPr>
            <p:nvPr/>
          </p:nvSpPr>
          <p:spPr bwMode="auto">
            <a:xfrm>
              <a:off x="4700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25666" name="Line 46"/>
            <p:cNvSpPr>
              <a:spLocks noChangeShapeType="1"/>
            </p:cNvSpPr>
            <p:nvPr/>
          </p:nvSpPr>
          <p:spPr bwMode="auto">
            <a:xfrm>
              <a:off x="4656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7" name="Line 47"/>
            <p:cNvSpPr>
              <a:spLocks noChangeShapeType="1"/>
            </p:cNvSpPr>
            <p:nvPr/>
          </p:nvSpPr>
          <p:spPr bwMode="auto">
            <a:xfrm>
              <a:off x="5160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8" name="Line 48"/>
            <p:cNvSpPr>
              <a:spLocks noChangeShapeType="1"/>
            </p:cNvSpPr>
            <p:nvPr/>
          </p:nvSpPr>
          <p:spPr bwMode="auto">
            <a:xfrm>
              <a:off x="412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9" name="Line 49"/>
            <p:cNvSpPr>
              <a:spLocks noChangeShapeType="1"/>
            </p:cNvSpPr>
            <p:nvPr/>
          </p:nvSpPr>
          <p:spPr bwMode="auto">
            <a:xfrm>
              <a:off x="5168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0" name="Line 50"/>
            <p:cNvSpPr>
              <a:spLocks noChangeShapeType="1"/>
            </p:cNvSpPr>
            <p:nvPr/>
          </p:nvSpPr>
          <p:spPr bwMode="auto">
            <a:xfrm>
              <a:off x="5704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1" name="Text Box 51"/>
            <p:cNvSpPr txBox="1">
              <a:spLocks noChangeArrowheads="1"/>
            </p:cNvSpPr>
            <p:nvPr/>
          </p:nvSpPr>
          <p:spPr bwMode="auto">
            <a:xfrm>
              <a:off x="429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25672" name="Text Box 52"/>
            <p:cNvSpPr txBox="1">
              <a:spLocks noChangeArrowheads="1"/>
            </p:cNvSpPr>
            <p:nvPr/>
          </p:nvSpPr>
          <p:spPr bwMode="auto">
            <a:xfrm>
              <a:off x="4796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25673" name="Text Box 53"/>
            <p:cNvSpPr txBox="1">
              <a:spLocks noChangeArrowheads="1"/>
            </p:cNvSpPr>
            <p:nvPr/>
          </p:nvSpPr>
          <p:spPr bwMode="auto">
            <a:xfrm>
              <a:off x="533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25674" name="Line 54"/>
            <p:cNvSpPr>
              <a:spLocks noChangeShapeType="1"/>
            </p:cNvSpPr>
            <p:nvPr/>
          </p:nvSpPr>
          <p:spPr bwMode="auto">
            <a:xfrm rot="-5400000">
              <a:off x="2258" y="3386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5" name="Line 55"/>
            <p:cNvSpPr>
              <a:spLocks noChangeShapeType="1"/>
            </p:cNvSpPr>
            <p:nvPr/>
          </p:nvSpPr>
          <p:spPr bwMode="auto">
            <a:xfrm rot="-5400000">
              <a:off x="1039" y="3428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6" name="Text Box 56"/>
            <p:cNvSpPr txBox="1">
              <a:spLocks noChangeArrowheads="1"/>
            </p:cNvSpPr>
            <p:nvPr/>
          </p:nvSpPr>
          <p:spPr bwMode="auto">
            <a:xfrm>
              <a:off x="1392" y="3325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  <a:latin typeface="Arial" pitchFamily="34" charset="0"/>
                </a:rPr>
                <a:t>by</a:t>
              </a:r>
            </a:p>
          </p:txBody>
        </p:sp>
        <p:sp>
          <p:nvSpPr>
            <p:cNvPr id="25677" name="Text Box 57"/>
            <p:cNvSpPr txBox="1">
              <a:spLocks noChangeArrowheads="1"/>
            </p:cNvSpPr>
            <p:nvPr/>
          </p:nvSpPr>
          <p:spPr bwMode="auto">
            <a:xfrm>
              <a:off x="1872" y="3264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  <a:latin typeface="Arial" pitchFamily="34" charset="0"/>
                </a:rPr>
                <a:t>ty</a:t>
              </a:r>
            </a:p>
          </p:txBody>
        </p:sp>
        <p:sp>
          <p:nvSpPr>
            <p:cNvPr id="25678" name="Text Box 58"/>
            <p:cNvSpPr txBox="1">
              <a:spLocks noChangeArrowheads="1"/>
            </p:cNvSpPr>
            <p:nvPr/>
          </p:nvSpPr>
          <p:spPr bwMode="auto">
            <a:xfrm>
              <a:off x="2312" y="323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25679" name="Text Box 59"/>
            <p:cNvSpPr txBox="1">
              <a:spLocks noChangeArrowheads="1"/>
            </p:cNvSpPr>
            <p:nvPr/>
          </p:nvSpPr>
          <p:spPr bwMode="auto">
            <a:xfrm>
              <a:off x="2312" y="315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25680" name="Line 60"/>
            <p:cNvSpPr>
              <a:spLocks noChangeShapeType="1"/>
            </p:cNvSpPr>
            <p:nvPr/>
          </p:nvSpPr>
          <p:spPr bwMode="auto">
            <a:xfrm rot="-5400000">
              <a:off x="2488" y="3288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1" name="Line 61"/>
            <p:cNvSpPr>
              <a:spLocks noChangeShapeType="1"/>
            </p:cNvSpPr>
            <p:nvPr/>
          </p:nvSpPr>
          <p:spPr bwMode="auto">
            <a:xfrm rot="-5400000">
              <a:off x="2488" y="322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2" name="Text Box 62"/>
            <p:cNvSpPr txBox="1">
              <a:spLocks noChangeArrowheads="1"/>
            </p:cNvSpPr>
            <p:nvPr/>
          </p:nvSpPr>
          <p:spPr bwMode="auto">
            <a:xfrm>
              <a:off x="2304" y="307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25683" name="Line 63"/>
            <p:cNvSpPr>
              <a:spLocks noChangeShapeType="1"/>
            </p:cNvSpPr>
            <p:nvPr/>
          </p:nvSpPr>
          <p:spPr bwMode="auto">
            <a:xfrm rot="-5400000">
              <a:off x="2488" y="316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4" name="Text Box 64"/>
            <p:cNvSpPr txBox="1">
              <a:spLocks noChangeArrowheads="1"/>
            </p:cNvSpPr>
            <p:nvPr/>
          </p:nvSpPr>
          <p:spPr bwMode="auto">
            <a:xfrm>
              <a:off x="1877" y="3562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TILE_WIDTH-1</a:t>
              </a:r>
            </a:p>
          </p:txBody>
        </p:sp>
        <p:sp>
          <p:nvSpPr>
            <p:cNvPr id="25685" name="Line 65"/>
            <p:cNvSpPr>
              <a:spLocks noChangeShapeType="1"/>
            </p:cNvSpPr>
            <p:nvPr/>
          </p:nvSpPr>
          <p:spPr bwMode="auto">
            <a:xfrm rot="-5400000">
              <a:off x="2486" y="3557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6" name="Line 66"/>
            <p:cNvSpPr>
              <a:spLocks noChangeShapeType="1"/>
            </p:cNvSpPr>
            <p:nvPr/>
          </p:nvSpPr>
          <p:spPr bwMode="auto">
            <a:xfrm rot="-5400000">
              <a:off x="1808" y="4195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7" name="Line 67"/>
            <p:cNvSpPr>
              <a:spLocks noChangeShapeType="1"/>
            </p:cNvSpPr>
            <p:nvPr/>
          </p:nvSpPr>
          <p:spPr bwMode="auto">
            <a:xfrm rot="-5400000">
              <a:off x="1800" y="366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8" name="Line 68"/>
            <p:cNvSpPr>
              <a:spLocks noChangeShapeType="1"/>
            </p:cNvSpPr>
            <p:nvPr/>
          </p:nvSpPr>
          <p:spPr bwMode="auto">
            <a:xfrm rot="-5400000">
              <a:off x="1808" y="314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9" name="Text Box 69"/>
            <p:cNvSpPr txBox="1">
              <a:spLocks noChangeArrowheads="1"/>
            </p:cNvSpPr>
            <p:nvPr/>
          </p:nvSpPr>
          <p:spPr bwMode="auto">
            <a:xfrm>
              <a:off x="1636" y="388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25690" name="Text Box 70"/>
            <p:cNvSpPr txBox="1">
              <a:spLocks noChangeArrowheads="1"/>
            </p:cNvSpPr>
            <p:nvPr/>
          </p:nvSpPr>
          <p:spPr bwMode="auto">
            <a:xfrm>
              <a:off x="1636" y="3379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25691" name="Text Box 71"/>
            <p:cNvSpPr txBox="1">
              <a:spLocks noChangeArrowheads="1"/>
            </p:cNvSpPr>
            <p:nvPr/>
          </p:nvSpPr>
          <p:spPr bwMode="auto">
            <a:xfrm>
              <a:off x="1636" y="284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25692" name="Line 72"/>
            <p:cNvSpPr>
              <a:spLocks noChangeShapeType="1"/>
            </p:cNvSpPr>
            <p:nvPr/>
          </p:nvSpPr>
          <p:spPr bwMode="auto">
            <a:xfrm>
              <a:off x="464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3" name="Line 73"/>
            <p:cNvSpPr>
              <a:spLocks noChangeShapeType="1"/>
            </p:cNvSpPr>
            <p:nvPr/>
          </p:nvSpPr>
          <p:spPr bwMode="auto">
            <a:xfrm rot="-5400000">
              <a:off x="1808" y="2611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4" name="Line 74"/>
            <p:cNvSpPr>
              <a:spLocks noChangeShapeType="1"/>
            </p:cNvSpPr>
            <p:nvPr/>
          </p:nvSpPr>
          <p:spPr bwMode="auto">
            <a:xfrm>
              <a:off x="4704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5" name="Line 75"/>
            <p:cNvSpPr>
              <a:spLocks noChangeShapeType="1"/>
            </p:cNvSpPr>
            <p:nvPr/>
          </p:nvSpPr>
          <p:spPr bwMode="auto">
            <a:xfrm>
              <a:off x="475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6" name="Line 76"/>
            <p:cNvSpPr>
              <a:spLocks noChangeShapeType="1"/>
            </p:cNvSpPr>
            <p:nvPr/>
          </p:nvSpPr>
          <p:spPr bwMode="auto">
            <a:xfrm>
              <a:off x="4808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7" name="Line 77"/>
            <p:cNvSpPr>
              <a:spLocks noChangeShapeType="1"/>
            </p:cNvSpPr>
            <p:nvPr/>
          </p:nvSpPr>
          <p:spPr bwMode="auto">
            <a:xfrm>
              <a:off x="511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8" name="Line 78"/>
            <p:cNvSpPr>
              <a:spLocks noChangeShapeType="1"/>
            </p:cNvSpPr>
            <p:nvPr/>
          </p:nvSpPr>
          <p:spPr bwMode="auto">
            <a:xfrm rot="-5400000">
              <a:off x="2488" y="310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9" name="Line 79"/>
            <p:cNvSpPr>
              <a:spLocks noChangeShapeType="1"/>
            </p:cNvSpPr>
            <p:nvPr/>
          </p:nvSpPr>
          <p:spPr bwMode="auto">
            <a:xfrm rot="-5400000">
              <a:off x="2486" y="3605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00" name="Text Box 80"/>
            <p:cNvSpPr txBox="1">
              <a:spLocks noChangeArrowheads="1"/>
            </p:cNvSpPr>
            <p:nvPr/>
          </p:nvSpPr>
          <p:spPr bwMode="auto">
            <a:xfrm rot="-5400000">
              <a:off x="5043" y="1245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</a:t>
              </a:r>
            </a:p>
          </p:txBody>
        </p:sp>
        <p:sp>
          <p:nvSpPr>
            <p:cNvPr id="25701" name="Text Box 81"/>
            <p:cNvSpPr txBox="1">
              <a:spLocks noChangeArrowheads="1"/>
            </p:cNvSpPr>
            <p:nvPr/>
          </p:nvSpPr>
          <p:spPr bwMode="auto">
            <a:xfrm rot="-5400000">
              <a:off x="5131" y="1695"/>
              <a:ext cx="46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</a:t>
              </a:r>
              <a:endParaRPr lang="en-US" sz="900" b="1">
                <a:latin typeface="Arial" pitchFamily="34" charset="0"/>
              </a:endParaRPr>
            </a:p>
            <a:p>
              <a:pPr algn="ctr"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5702" name="Text Box 82"/>
            <p:cNvSpPr txBox="1">
              <a:spLocks noChangeArrowheads="1"/>
            </p:cNvSpPr>
            <p:nvPr/>
          </p:nvSpPr>
          <p:spPr bwMode="auto">
            <a:xfrm rot="-5400000">
              <a:off x="5064" y="3309"/>
              <a:ext cx="51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TILE_WIDTHE</a:t>
              </a:r>
              <a:endParaRPr lang="en-US" sz="900">
                <a:latin typeface="Arial" pitchFamily="34" charset="0"/>
              </a:endParaRPr>
            </a:p>
          </p:txBody>
        </p:sp>
        <p:sp>
          <p:nvSpPr>
            <p:cNvPr id="25703" name="Text Box 83"/>
            <p:cNvSpPr txBox="1">
              <a:spLocks noChangeArrowheads="1"/>
            </p:cNvSpPr>
            <p:nvPr/>
          </p:nvSpPr>
          <p:spPr bwMode="auto">
            <a:xfrm rot="16200000">
              <a:off x="5432" y="3282"/>
              <a:ext cx="202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 dirty="0" smtClean="0">
                  <a:latin typeface="Arial" pitchFamily="34" charset="0"/>
                </a:rPr>
                <a:t>Width</a:t>
              </a:r>
              <a:endParaRPr lang="en-US" sz="900" b="1" dirty="0">
                <a:latin typeface="Arial" pitchFamily="34" charset="0"/>
              </a:endParaRPr>
            </a:p>
          </p:txBody>
        </p:sp>
        <p:sp>
          <p:nvSpPr>
            <p:cNvPr id="25704" name="Text Box 84"/>
            <p:cNvSpPr txBox="1">
              <a:spLocks noChangeArrowheads="1"/>
            </p:cNvSpPr>
            <p:nvPr/>
          </p:nvSpPr>
          <p:spPr bwMode="auto">
            <a:xfrm rot="16200000">
              <a:off x="5414" y="1524"/>
              <a:ext cx="202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 dirty="0" smtClean="0">
                  <a:latin typeface="Arial" pitchFamily="34" charset="0"/>
                </a:rPr>
                <a:t>Width</a:t>
              </a:r>
              <a:endParaRPr lang="en-US" sz="900" b="1" dirty="0">
                <a:latin typeface="Arial" pitchFamily="34" charset="0"/>
              </a:endParaRPr>
            </a:p>
          </p:txBody>
        </p:sp>
        <p:sp>
          <p:nvSpPr>
            <p:cNvPr id="25705" name="Text Box 85"/>
            <p:cNvSpPr txBox="1">
              <a:spLocks noChangeArrowheads="1"/>
            </p:cNvSpPr>
            <p:nvPr/>
          </p:nvSpPr>
          <p:spPr bwMode="auto">
            <a:xfrm>
              <a:off x="2544" y="3120"/>
              <a:ext cx="517" cy="5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5706" name="Text Box 86"/>
            <p:cNvSpPr txBox="1">
              <a:spLocks noChangeArrowheads="1"/>
            </p:cNvSpPr>
            <p:nvPr/>
          </p:nvSpPr>
          <p:spPr bwMode="auto">
            <a:xfrm>
              <a:off x="4656" y="1008"/>
              <a:ext cx="513" cy="55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5707" name="Text Box 87"/>
            <p:cNvSpPr txBox="1">
              <a:spLocks noChangeArrowheads="1"/>
            </p:cNvSpPr>
            <p:nvPr/>
          </p:nvSpPr>
          <p:spPr bwMode="auto">
            <a:xfrm>
              <a:off x="2544" y="3476"/>
              <a:ext cx="1518" cy="5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5708" name="Text Box 88"/>
            <p:cNvSpPr txBox="1">
              <a:spLocks noChangeArrowheads="1"/>
            </p:cNvSpPr>
            <p:nvPr/>
          </p:nvSpPr>
          <p:spPr bwMode="auto">
            <a:xfrm>
              <a:off x="4944" y="1008"/>
              <a:ext cx="48" cy="15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</p:grpSp>
      <p:sp>
        <p:nvSpPr>
          <p:cNvPr id="25604" name="Rectangle 89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34338" cy="579437"/>
          </a:xfrm>
        </p:spPr>
        <p:txBody>
          <a:bodyPr/>
          <a:lstStyle/>
          <a:p>
            <a:pPr algn="l" eaLnBrk="1" hangingPunct="1"/>
            <a:r>
              <a:rPr lang="en-US" dirty="0" smtClean="0"/>
              <a:t>Loading an </a:t>
            </a:r>
            <a:r>
              <a:rPr lang="en-US" dirty="0"/>
              <a:t>I</a:t>
            </a:r>
            <a:r>
              <a:rPr lang="en-US" dirty="0" smtClean="0"/>
              <a:t>nput Tile 0</a:t>
            </a:r>
          </a:p>
        </p:txBody>
      </p:sp>
      <p:sp>
        <p:nvSpPr>
          <p:cNvPr id="25605" name="Rectangle 91"/>
          <p:cNvSpPr>
            <a:spLocks noChangeArrowheads="1"/>
          </p:cNvSpPr>
          <p:nvPr/>
        </p:nvSpPr>
        <p:spPr bwMode="auto">
          <a:xfrm rot="-5400000">
            <a:off x="4021138" y="6675438"/>
            <a:ext cx="1825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Rectangle 1"/>
          <p:cNvSpPr>
            <a:spLocks noChangeArrowheads="1"/>
          </p:cNvSpPr>
          <p:nvPr/>
        </p:nvSpPr>
        <p:spPr bwMode="auto">
          <a:xfrm>
            <a:off x="4449763" y="5505450"/>
            <a:ext cx="66675" cy="762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1" name="Rectangle 3"/>
          <p:cNvSpPr>
            <a:spLocks noChangeArrowheads="1"/>
          </p:cNvSpPr>
          <p:nvPr/>
        </p:nvSpPr>
        <p:spPr bwMode="auto">
          <a:xfrm>
            <a:off x="7843838" y="2171700"/>
            <a:ext cx="80962" cy="60325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2" name="TextBox 2"/>
          <p:cNvSpPr txBox="1">
            <a:spLocks noChangeArrowheads="1"/>
          </p:cNvSpPr>
          <p:nvPr/>
        </p:nvSpPr>
        <p:spPr bwMode="auto">
          <a:xfrm>
            <a:off x="885825" y="1371600"/>
            <a:ext cx="385594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Accessing tile 0 2D </a:t>
            </a:r>
            <a:r>
              <a:rPr lang="en-US" dirty="0">
                <a:solidFill>
                  <a:schemeClr val="tx1"/>
                </a:solidFill>
              </a:rPr>
              <a:t>indexing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eaLnBrk="1" hangingPunct="1"/>
            <a:endParaRPr lang="en-US" dirty="0">
              <a:solidFill>
                <a:schemeClr val="tx1"/>
              </a:solidFill>
            </a:endParaRP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M[Row][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tx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]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	N[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ty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][Col]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541338" y="6528179"/>
            <a:ext cx="5478462" cy="356263"/>
          </a:xfrm>
        </p:spPr>
        <p:txBody>
          <a:bodyPr/>
          <a:lstStyle/>
          <a:p>
            <a:pPr>
              <a:defRPr/>
            </a:pPr>
            <a:r>
              <a:rPr lang="en-US" smtClean="0"/>
              <a:t>© David Kirk/NVIDIA and Wen-mei W. Hwu, ECE408/CS483/ 2007-2016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09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99C84BE-982F-495B-A97A-A51DA6C7529D}" type="slidenum">
              <a:rPr lang="en-US" sz="1400" smtClean="0">
                <a:solidFill>
                  <a:srgbClr val="000000"/>
                </a:solidFill>
              </a:rPr>
              <a:pPr eaLnBrk="1" hangingPunct="1"/>
              <a:t>33</a:t>
            </a:fld>
            <a:endParaRPr lang="en-US" sz="1400" smtClean="0">
              <a:solidFill>
                <a:srgbClr val="000000"/>
              </a:solidFill>
            </a:endParaRPr>
          </a:p>
        </p:txBody>
      </p:sp>
      <p:grpSp>
        <p:nvGrpSpPr>
          <p:cNvPr id="26627" name="Group 2"/>
          <p:cNvGrpSpPr>
            <a:grpSpLocks/>
          </p:cNvGrpSpPr>
          <p:nvPr/>
        </p:nvGrpSpPr>
        <p:grpSpPr bwMode="auto">
          <a:xfrm>
            <a:off x="2209800" y="228600"/>
            <a:ext cx="6934200" cy="6483350"/>
            <a:chOff x="1392" y="144"/>
            <a:chExt cx="4368" cy="4084"/>
          </a:xfrm>
        </p:grpSpPr>
        <p:sp>
          <p:nvSpPr>
            <p:cNvPr id="26647" name="Text Box 3"/>
            <p:cNvSpPr txBox="1">
              <a:spLocks noChangeArrowheads="1"/>
            </p:cNvSpPr>
            <p:nvPr/>
          </p:nvSpPr>
          <p:spPr bwMode="auto">
            <a:xfrm>
              <a:off x="2544" y="2562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Arial" pitchFamily="34" charset="0"/>
                </a:rPr>
                <a:t>M</a:t>
              </a:r>
              <a:endParaRPr lang="en-US" sz="1800" dirty="0">
                <a:latin typeface="Arial" pitchFamily="34" charset="0"/>
              </a:endParaRPr>
            </a:p>
          </p:txBody>
        </p:sp>
        <p:sp>
          <p:nvSpPr>
            <p:cNvPr id="26648" name="Text Box 4"/>
            <p:cNvSpPr txBox="1">
              <a:spLocks noChangeArrowheads="1"/>
            </p:cNvSpPr>
            <p:nvPr/>
          </p:nvSpPr>
          <p:spPr bwMode="auto">
            <a:xfrm>
              <a:off x="3072" y="3120"/>
              <a:ext cx="517" cy="50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6649" name="Text Box 5"/>
            <p:cNvSpPr txBox="1">
              <a:spLocks noChangeArrowheads="1"/>
            </p:cNvSpPr>
            <p:nvPr/>
          </p:nvSpPr>
          <p:spPr bwMode="auto">
            <a:xfrm>
              <a:off x="4128" y="1008"/>
              <a:ext cx="1632" cy="15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Arial" pitchFamily="34" charset="0"/>
                </a:rPr>
                <a:t>N</a:t>
              </a:r>
              <a:endParaRPr lang="en-US" sz="1800" dirty="0">
                <a:latin typeface="Arial" pitchFamily="34" charset="0"/>
              </a:endParaRPr>
            </a:p>
          </p:txBody>
        </p:sp>
        <p:sp>
          <p:nvSpPr>
            <p:cNvPr id="26650" name="Text Box 6"/>
            <p:cNvSpPr txBox="1">
              <a:spLocks noChangeArrowheads="1"/>
            </p:cNvSpPr>
            <p:nvPr/>
          </p:nvSpPr>
          <p:spPr bwMode="auto">
            <a:xfrm>
              <a:off x="4656" y="1536"/>
              <a:ext cx="513" cy="55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6651" name="Text Box 7"/>
            <p:cNvSpPr txBox="1">
              <a:spLocks noChangeArrowheads="1"/>
            </p:cNvSpPr>
            <p:nvPr/>
          </p:nvSpPr>
          <p:spPr bwMode="auto">
            <a:xfrm>
              <a:off x="4128" y="2565"/>
              <a:ext cx="1632" cy="1563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Arial" pitchFamily="34" charset="0"/>
                </a:rPr>
                <a:t>P</a:t>
              </a:r>
              <a:endParaRPr lang="en-US" sz="1800" dirty="0">
                <a:latin typeface="Arial" pitchFamily="34" charset="0"/>
              </a:endParaRPr>
            </a:p>
          </p:txBody>
        </p:sp>
        <p:sp>
          <p:nvSpPr>
            <p:cNvPr id="26652" name="Text Box 8"/>
            <p:cNvSpPr txBox="1">
              <a:spLocks noChangeArrowheads="1"/>
            </p:cNvSpPr>
            <p:nvPr/>
          </p:nvSpPr>
          <p:spPr bwMode="auto">
            <a:xfrm>
              <a:off x="4650" y="3103"/>
              <a:ext cx="519" cy="51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 dirty="0">
                <a:latin typeface="Arial" pitchFamily="34" charset="0"/>
              </a:endParaRPr>
            </a:p>
          </p:txBody>
        </p:sp>
        <p:sp>
          <p:nvSpPr>
            <p:cNvPr id="26653" name="Line 9"/>
            <p:cNvSpPr>
              <a:spLocks noChangeShapeType="1"/>
            </p:cNvSpPr>
            <p:nvPr/>
          </p:nvSpPr>
          <p:spPr bwMode="auto">
            <a:xfrm>
              <a:off x="4650" y="2520"/>
              <a:ext cx="0" cy="577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4" name="Line 10"/>
            <p:cNvSpPr>
              <a:spLocks noChangeShapeType="1"/>
            </p:cNvSpPr>
            <p:nvPr/>
          </p:nvSpPr>
          <p:spPr bwMode="auto">
            <a:xfrm>
              <a:off x="5165" y="2526"/>
              <a:ext cx="0" cy="576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5" name="Line 11"/>
            <p:cNvSpPr>
              <a:spLocks noChangeShapeType="1"/>
            </p:cNvSpPr>
            <p:nvPr/>
          </p:nvSpPr>
          <p:spPr bwMode="auto">
            <a:xfrm>
              <a:off x="4062" y="3108"/>
              <a:ext cx="58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6" name="Line 12"/>
            <p:cNvSpPr>
              <a:spLocks noChangeShapeType="1"/>
            </p:cNvSpPr>
            <p:nvPr/>
          </p:nvSpPr>
          <p:spPr bwMode="auto">
            <a:xfrm>
              <a:off x="4062" y="3617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7" name="Line 13"/>
            <p:cNvSpPr>
              <a:spLocks noChangeShapeType="1"/>
            </p:cNvSpPr>
            <p:nvPr/>
          </p:nvSpPr>
          <p:spPr bwMode="auto">
            <a:xfrm>
              <a:off x="4968" y="2506"/>
              <a:ext cx="1" cy="985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8" name="Line 14"/>
            <p:cNvSpPr>
              <a:spLocks noChangeShapeType="1"/>
            </p:cNvSpPr>
            <p:nvPr/>
          </p:nvSpPr>
          <p:spPr bwMode="auto">
            <a:xfrm>
              <a:off x="4934" y="2503"/>
              <a:ext cx="0" cy="98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9" name="Line 15"/>
            <p:cNvSpPr>
              <a:spLocks noChangeShapeType="1"/>
            </p:cNvSpPr>
            <p:nvPr/>
          </p:nvSpPr>
          <p:spPr bwMode="auto">
            <a:xfrm flipH="1">
              <a:off x="3539" y="3099"/>
              <a:ext cx="0" cy="51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0" name="Line 16"/>
            <p:cNvSpPr>
              <a:spLocks noChangeShapeType="1"/>
            </p:cNvSpPr>
            <p:nvPr/>
          </p:nvSpPr>
          <p:spPr bwMode="auto">
            <a:xfrm flipV="1">
              <a:off x="4650" y="1980"/>
              <a:ext cx="515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1" name="Line 17"/>
            <p:cNvSpPr>
              <a:spLocks noChangeShapeType="1"/>
            </p:cNvSpPr>
            <p:nvPr/>
          </p:nvSpPr>
          <p:spPr bwMode="auto">
            <a:xfrm>
              <a:off x="5616" y="2559"/>
              <a:ext cx="3" cy="16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2" name="Line 18"/>
            <p:cNvSpPr>
              <a:spLocks noChangeShapeType="1"/>
            </p:cNvSpPr>
            <p:nvPr/>
          </p:nvSpPr>
          <p:spPr bwMode="auto">
            <a:xfrm rot="-5400000" flipH="1" flipV="1">
              <a:off x="4920" y="3240"/>
              <a:ext cx="0" cy="16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3" name="Line 19"/>
            <p:cNvSpPr>
              <a:spLocks noChangeShapeType="1"/>
            </p:cNvSpPr>
            <p:nvPr/>
          </p:nvSpPr>
          <p:spPr bwMode="auto">
            <a:xfrm>
              <a:off x="5240" y="3101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4" name="Line 20"/>
            <p:cNvSpPr>
              <a:spLocks noChangeShapeType="1"/>
            </p:cNvSpPr>
            <p:nvPr/>
          </p:nvSpPr>
          <p:spPr bwMode="auto">
            <a:xfrm rot="-5400000">
              <a:off x="4904" y="3440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5" name="Text Box 21"/>
            <p:cNvSpPr txBox="1">
              <a:spLocks noChangeArrowheads="1"/>
            </p:cNvSpPr>
            <p:nvPr/>
          </p:nvSpPr>
          <p:spPr bwMode="auto">
            <a:xfrm>
              <a:off x="4673" y="3746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</a:t>
              </a:r>
            </a:p>
          </p:txBody>
        </p:sp>
        <p:sp>
          <p:nvSpPr>
            <p:cNvPr id="26666" name="Text Box 22"/>
            <p:cNvSpPr txBox="1">
              <a:spLocks noChangeArrowheads="1"/>
            </p:cNvSpPr>
            <p:nvPr/>
          </p:nvSpPr>
          <p:spPr bwMode="auto">
            <a:xfrm>
              <a:off x="4777" y="3950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WIDTH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26667" name="Text Box 23"/>
            <p:cNvSpPr txBox="1">
              <a:spLocks noChangeArrowheads="1"/>
            </p:cNvSpPr>
            <p:nvPr/>
          </p:nvSpPr>
          <p:spPr bwMode="auto">
            <a:xfrm>
              <a:off x="3410" y="3957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WIDTH</a:t>
              </a:r>
              <a:endParaRPr lang="en-US" sz="900" b="1">
                <a:latin typeface="Arial" pitchFamily="34" charset="0"/>
              </a:endParaRPr>
            </a:p>
          </p:txBody>
        </p:sp>
        <p:sp>
          <p:nvSpPr>
            <p:cNvPr id="26668" name="Line 24"/>
            <p:cNvSpPr>
              <a:spLocks noChangeShapeType="1"/>
            </p:cNvSpPr>
            <p:nvPr/>
          </p:nvSpPr>
          <p:spPr bwMode="auto">
            <a:xfrm rot="-5400000">
              <a:off x="3330" y="3438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9" name="Text Box 25"/>
            <p:cNvSpPr txBox="1">
              <a:spLocks noChangeArrowheads="1"/>
            </p:cNvSpPr>
            <p:nvPr/>
          </p:nvSpPr>
          <p:spPr bwMode="auto">
            <a:xfrm>
              <a:off x="3216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</a:t>
              </a:r>
              <a:endParaRPr lang="en-US" sz="900" b="1">
                <a:latin typeface="Arial" pitchFamily="34" charset="0"/>
              </a:endParaRPr>
            </a:p>
          </p:txBody>
        </p:sp>
        <p:sp>
          <p:nvSpPr>
            <p:cNvPr id="26670" name="Line 26"/>
            <p:cNvSpPr>
              <a:spLocks noChangeShapeType="1"/>
            </p:cNvSpPr>
            <p:nvPr/>
          </p:nvSpPr>
          <p:spPr bwMode="auto">
            <a:xfrm rot="-5400000">
              <a:off x="2801" y="343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1" name="Text Box 27"/>
            <p:cNvSpPr txBox="1">
              <a:spLocks noChangeArrowheads="1"/>
            </p:cNvSpPr>
            <p:nvPr/>
          </p:nvSpPr>
          <p:spPr bwMode="auto">
            <a:xfrm>
              <a:off x="2688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</a:t>
              </a:r>
              <a:endParaRPr lang="en-US" sz="900" b="1">
                <a:latin typeface="Arial" pitchFamily="34" charset="0"/>
              </a:endParaRPr>
            </a:p>
          </p:txBody>
        </p:sp>
        <p:sp>
          <p:nvSpPr>
            <p:cNvPr id="26672" name="Line 28"/>
            <p:cNvSpPr>
              <a:spLocks noChangeShapeType="1"/>
            </p:cNvSpPr>
            <p:nvPr/>
          </p:nvSpPr>
          <p:spPr bwMode="auto">
            <a:xfrm>
              <a:off x="5198" y="1563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3" name="Line 29"/>
            <p:cNvSpPr>
              <a:spLocks noChangeShapeType="1"/>
            </p:cNvSpPr>
            <p:nvPr/>
          </p:nvSpPr>
          <p:spPr bwMode="auto">
            <a:xfrm>
              <a:off x="5195" y="1033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4" name="Text Box 30"/>
            <p:cNvSpPr txBox="1">
              <a:spLocks noChangeArrowheads="1"/>
            </p:cNvSpPr>
            <p:nvPr/>
          </p:nvSpPr>
          <p:spPr bwMode="auto">
            <a:xfrm>
              <a:off x="4934" y="3491"/>
              <a:ext cx="35" cy="3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200"/>
            </a:p>
            <a:p>
              <a:pPr eaLnBrk="1" hangingPunct="1"/>
              <a:endParaRPr lang="en-US" sz="1200"/>
            </a:p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6675" name="Line 31"/>
            <p:cNvSpPr>
              <a:spLocks noChangeShapeType="1"/>
            </p:cNvSpPr>
            <p:nvPr/>
          </p:nvSpPr>
          <p:spPr bwMode="auto">
            <a:xfrm>
              <a:off x="4054" y="3491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6" name="Line 32"/>
            <p:cNvSpPr>
              <a:spLocks noChangeShapeType="1"/>
            </p:cNvSpPr>
            <p:nvPr/>
          </p:nvSpPr>
          <p:spPr bwMode="auto">
            <a:xfrm>
              <a:off x="4054" y="3525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7" name="Line 33"/>
            <p:cNvSpPr>
              <a:spLocks noChangeShapeType="1"/>
            </p:cNvSpPr>
            <p:nvPr/>
          </p:nvSpPr>
          <p:spPr bwMode="auto">
            <a:xfrm rot="-5400000">
              <a:off x="3307" y="3314"/>
              <a:ext cx="3" cy="15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8" name="Line 34"/>
            <p:cNvSpPr>
              <a:spLocks noChangeShapeType="1"/>
            </p:cNvSpPr>
            <p:nvPr/>
          </p:nvSpPr>
          <p:spPr bwMode="auto">
            <a:xfrm rot="10800000" flipH="1">
              <a:off x="5614" y="1008"/>
              <a:ext cx="2" cy="15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9" name="Rectangle 35"/>
            <p:cNvSpPr>
              <a:spLocks noChangeArrowheads="1"/>
            </p:cNvSpPr>
            <p:nvPr/>
          </p:nvSpPr>
          <p:spPr bwMode="auto">
            <a:xfrm>
              <a:off x="2574" y="3742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0" name="Rectangle 36"/>
            <p:cNvSpPr>
              <a:spLocks noChangeArrowheads="1"/>
            </p:cNvSpPr>
            <p:nvPr/>
          </p:nvSpPr>
          <p:spPr bwMode="auto">
            <a:xfrm>
              <a:off x="4015" y="3107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1" name="Rectangle 37"/>
            <p:cNvSpPr>
              <a:spLocks noChangeArrowheads="1"/>
            </p:cNvSpPr>
            <p:nvPr/>
          </p:nvSpPr>
          <p:spPr bwMode="auto">
            <a:xfrm>
              <a:off x="5129" y="1348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2" name="Line 38"/>
            <p:cNvSpPr>
              <a:spLocks noChangeShapeType="1"/>
            </p:cNvSpPr>
            <p:nvPr/>
          </p:nvSpPr>
          <p:spPr bwMode="auto">
            <a:xfrm>
              <a:off x="4648" y="972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3" name="Line 39"/>
            <p:cNvSpPr>
              <a:spLocks noChangeShapeType="1"/>
            </p:cNvSpPr>
            <p:nvPr/>
          </p:nvSpPr>
          <p:spPr bwMode="auto">
            <a:xfrm>
              <a:off x="4107" y="535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4" name="Text Box 40"/>
            <p:cNvSpPr txBox="1">
              <a:spLocks noChangeArrowheads="1"/>
            </p:cNvSpPr>
            <p:nvPr/>
          </p:nvSpPr>
          <p:spPr bwMode="auto">
            <a:xfrm>
              <a:off x="4752" y="144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  <a:latin typeface="Arial" pitchFamily="34" charset="0"/>
                </a:rPr>
                <a:t>bx</a:t>
              </a:r>
            </a:p>
          </p:txBody>
        </p:sp>
        <p:sp>
          <p:nvSpPr>
            <p:cNvPr id="26685" name="Text Box 41"/>
            <p:cNvSpPr txBox="1">
              <a:spLocks noChangeArrowheads="1"/>
            </p:cNvSpPr>
            <p:nvPr/>
          </p:nvSpPr>
          <p:spPr bwMode="auto">
            <a:xfrm>
              <a:off x="4826" y="592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  <a:latin typeface="Arial" pitchFamily="34" charset="0"/>
                </a:rPr>
                <a:t>tx</a:t>
              </a:r>
            </a:p>
          </p:txBody>
        </p:sp>
        <p:sp>
          <p:nvSpPr>
            <p:cNvPr id="26686" name="Text Box 42"/>
            <p:cNvSpPr txBox="1">
              <a:spLocks noChangeArrowheads="1"/>
            </p:cNvSpPr>
            <p:nvPr/>
          </p:nvSpPr>
          <p:spPr bwMode="auto">
            <a:xfrm>
              <a:off x="4572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26687" name="Text Box 43"/>
            <p:cNvSpPr txBox="1">
              <a:spLocks noChangeArrowheads="1"/>
            </p:cNvSpPr>
            <p:nvPr/>
          </p:nvSpPr>
          <p:spPr bwMode="auto">
            <a:xfrm>
              <a:off x="4636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26688" name="Text Box 44"/>
            <p:cNvSpPr txBox="1">
              <a:spLocks noChangeArrowheads="1"/>
            </p:cNvSpPr>
            <p:nvPr/>
          </p:nvSpPr>
          <p:spPr bwMode="auto">
            <a:xfrm>
              <a:off x="4802" y="753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TILE_WIDTH-1</a:t>
              </a:r>
            </a:p>
          </p:txBody>
        </p:sp>
        <p:sp>
          <p:nvSpPr>
            <p:cNvPr id="26689" name="Text Box 45"/>
            <p:cNvSpPr txBox="1">
              <a:spLocks noChangeArrowheads="1"/>
            </p:cNvSpPr>
            <p:nvPr/>
          </p:nvSpPr>
          <p:spPr bwMode="auto">
            <a:xfrm>
              <a:off x="4700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26690" name="Line 46"/>
            <p:cNvSpPr>
              <a:spLocks noChangeShapeType="1"/>
            </p:cNvSpPr>
            <p:nvPr/>
          </p:nvSpPr>
          <p:spPr bwMode="auto">
            <a:xfrm>
              <a:off x="4656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1" name="Line 47"/>
            <p:cNvSpPr>
              <a:spLocks noChangeShapeType="1"/>
            </p:cNvSpPr>
            <p:nvPr/>
          </p:nvSpPr>
          <p:spPr bwMode="auto">
            <a:xfrm>
              <a:off x="5160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2" name="Line 48"/>
            <p:cNvSpPr>
              <a:spLocks noChangeShapeType="1"/>
            </p:cNvSpPr>
            <p:nvPr/>
          </p:nvSpPr>
          <p:spPr bwMode="auto">
            <a:xfrm>
              <a:off x="412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3" name="Line 49"/>
            <p:cNvSpPr>
              <a:spLocks noChangeShapeType="1"/>
            </p:cNvSpPr>
            <p:nvPr/>
          </p:nvSpPr>
          <p:spPr bwMode="auto">
            <a:xfrm>
              <a:off x="5168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4" name="Line 50"/>
            <p:cNvSpPr>
              <a:spLocks noChangeShapeType="1"/>
            </p:cNvSpPr>
            <p:nvPr/>
          </p:nvSpPr>
          <p:spPr bwMode="auto">
            <a:xfrm>
              <a:off x="5704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5" name="Text Box 51"/>
            <p:cNvSpPr txBox="1">
              <a:spLocks noChangeArrowheads="1"/>
            </p:cNvSpPr>
            <p:nvPr/>
          </p:nvSpPr>
          <p:spPr bwMode="auto">
            <a:xfrm>
              <a:off x="429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26696" name="Text Box 52"/>
            <p:cNvSpPr txBox="1">
              <a:spLocks noChangeArrowheads="1"/>
            </p:cNvSpPr>
            <p:nvPr/>
          </p:nvSpPr>
          <p:spPr bwMode="auto">
            <a:xfrm>
              <a:off x="4796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26697" name="Text Box 53"/>
            <p:cNvSpPr txBox="1">
              <a:spLocks noChangeArrowheads="1"/>
            </p:cNvSpPr>
            <p:nvPr/>
          </p:nvSpPr>
          <p:spPr bwMode="auto">
            <a:xfrm>
              <a:off x="533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26698" name="Line 54"/>
            <p:cNvSpPr>
              <a:spLocks noChangeShapeType="1"/>
            </p:cNvSpPr>
            <p:nvPr/>
          </p:nvSpPr>
          <p:spPr bwMode="auto">
            <a:xfrm rot="-5400000">
              <a:off x="2258" y="3386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9" name="Line 55"/>
            <p:cNvSpPr>
              <a:spLocks noChangeShapeType="1"/>
            </p:cNvSpPr>
            <p:nvPr/>
          </p:nvSpPr>
          <p:spPr bwMode="auto">
            <a:xfrm rot="-5400000">
              <a:off x="1039" y="3428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0" name="Text Box 56"/>
            <p:cNvSpPr txBox="1">
              <a:spLocks noChangeArrowheads="1"/>
            </p:cNvSpPr>
            <p:nvPr/>
          </p:nvSpPr>
          <p:spPr bwMode="auto">
            <a:xfrm>
              <a:off x="1392" y="3325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  <a:latin typeface="Arial" pitchFamily="34" charset="0"/>
                </a:rPr>
                <a:t>by</a:t>
              </a:r>
            </a:p>
          </p:txBody>
        </p:sp>
        <p:sp>
          <p:nvSpPr>
            <p:cNvPr id="26701" name="Text Box 57"/>
            <p:cNvSpPr txBox="1">
              <a:spLocks noChangeArrowheads="1"/>
            </p:cNvSpPr>
            <p:nvPr/>
          </p:nvSpPr>
          <p:spPr bwMode="auto">
            <a:xfrm>
              <a:off x="1872" y="3264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  <a:latin typeface="Arial" pitchFamily="34" charset="0"/>
                </a:rPr>
                <a:t>ty</a:t>
              </a:r>
            </a:p>
          </p:txBody>
        </p:sp>
        <p:sp>
          <p:nvSpPr>
            <p:cNvPr id="26702" name="Text Box 58"/>
            <p:cNvSpPr txBox="1">
              <a:spLocks noChangeArrowheads="1"/>
            </p:cNvSpPr>
            <p:nvPr/>
          </p:nvSpPr>
          <p:spPr bwMode="auto">
            <a:xfrm>
              <a:off x="2312" y="323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26703" name="Text Box 59"/>
            <p:cNvSpPr txBox="1">
              <a:spLocks noChangeArrowheads="1"/>
            </p:cNvSpPr>
            <p:nvPr/>
          </p:nvSpPr>
          <p:spPr bwMode="auto">
            <a:xfrm>
              <a:off x="2312" y="315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26704" name="Line 60"/>
            <p:cNvSpPr>
              <a:spLocks noChangeShapeType="1"/>
            </p:cNvSpPr>
            <p:nvPr/>
          </p:nvSpPr>
          <p:spPr bwMode="auto">
            <a:xfrm rot="-5400000">
              <a:off x="2488" y="3288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5" name="Line 61"/>
            <p:cNvSpPr>
              <a:spLocks noChangeShapeType="1"/>
            </p:cNvSpPr>
            <p:nvPr/>
          </p:nvSpPr>
          <p:spPr bwMode="auto">
            <a:xfrm rot="-5400000">
              <a:off x="2488" y="322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6" name="Text Box 62"/>
            <p:cNvSpPr txBox="1">
              <a:spLocks noChangeArrowheads="1"/>
            </p:cNvSpPr>
            <p:nvPr/>
          </p:nvSpPr>
          <p:spPr bwMode="auto">
            <a:xfrm>
              <a:off x="2304" y="307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26707" name="Line 63"/>
            <p:cNvSpPr>
              <a:spLocks noChangeShapeType="1"/>
            </p:cNvSpPr>
            <p:nvPr/>
          </p:nvSpPr>
          <p:spPr bwMode="auto">
            <a:xfrm rot="-5400000">
              <a:off x="2488" y="316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8" name="Text Box 64"/>
            <p:cNvSpPr txBox="1">
              <a:spLocks noChangeArrowheads="1"/>
            </p:cNvSpPr>
            <p:nvPr/>
          </p:nvSpPr>
          <p:spPr bwMode="auto">
            <a:xfrm>
              <a:off x="1877" y="3562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TILE_WIDTH-1</a:t>
              </a:r>
            </a:p>
          </p:txBody>
        </p:sp>
        <p:sp>
          <p:nvSpPr>
            <p:cNvPr id="26709" name="Line 65"/>
            <p:cNvSpPr>
              <a:spLocks noChangeShapeType="1"/>
            </p:cNvSpPr>
            <p:nvPr/>
          </p:nvSpPr>
          <p:spPr bwMode="auto">
            <a:xfrm rot="-5400000">
              <a:off x="2486" y="3557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0" name="Line 66"/>
            <p:cNvSpPr>
              <a:spLocks noChangeShapeType="1"/>
            </p:cNvSpPr>
            <p:nvPr/>
          </p:nvSpPr>
          <p:spPr bwMode="auto">
            <a:xfrm rot="-5400000">
              <a:off x="1808" y="4195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1" name="Line 67"/>
            <p:cNvSpPr>
              <a:spLocks noChangeShapeType="1"/>
            </p:cNvSpPr>
            <p:nvPr/>
          </p:nvSpPr>
          <p:spPr bwMode="auto">
            <a:xfrm rot="-5400000">
              <a:off x="1800" y="366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2" name="Line 68"/>
            <p:cNvSpPr>
              <a:spLocks noChangeShapeType="1"/>
            </p:cNvSpPr>
            <p:nvPr/>
          </p:nvSpPr>
          <p:spPr bwMode="auto">
            <a:xfrm rot="-5400000">
              <a:off x="1808" y="314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3" name="Text Box 69"/>
            <p:cNvSpPr txBox="1">
              <a:spLocks noChangeArrowheads="1"/>
            </p:cNvSpPr>
            <p:nvPr/>
          </p:nvSpPr>
          <p:spPr bwMode="auto">
            <a:xfrm>
              <a:off x="1636" y="388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26714" name="Text Box 70"/>
            <p:cNvSpPr txBox="1">
              <a:spLocks noChangeArrowheads="1"/>
            </p:cNvSpPr>
            <p:nvPr/>
          </p:nvSpPr>
          <p:spPr bwMode="auto">
            <a:xfrm>
              <a:off x="1636" y="3379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26715" name="Text Box 71"/>
            <p:cNvSpPr txBox="1">
              <a:spLocks noChangeArrowheads="1"/>
            </p:cNvSpPr>
            <p:nvPr/>
          </p:nvSpPr>
          <p:spPr bwMode="auto">
            <a:xfrm>
              <a:off x="1636" y="284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26716" name="Line 72"/>
            <p:cNvSpPr>
              <a:spLocks noChangeShapeType="1"/>
            </p:cNvSpPr>
            <p:nvPr/>
          </p:nvSpPr>
          <p:spPr bwMode="auto">
            <a:xfrm>
              <a:off x="464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7" name="Line 73"/>
            <p:cNvSpPr>
              <a:spLocks noChangeShapeType="1"/>
            </p:cNvSpPr>
            <p:nvPr/>
          </p:nvSpPr>
          <p:spPr bwMode="auto">
            <a:xfrm rot="-5400000">
              <a:off x="1808" y="2611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8" name="Line 74"/>
            <p:cNvSpPr>
              <a:spLocks noChangeShapeType="1"/>
            </p:cNvSpPr>
            <p:nvPr/>
          </p:nvSpPr>
          <p:spPr bwMode="auto">
            <a:xfrm>
              <a:off x="4704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9" name="Line 75"/>
            <p:cNvSpPr>
              <a:spLocks noChangeShapeType="1"/>
            </p:cNvSpPr>
            <p:nvPr/>
          </p:nvSpPr>
          <p:spPr bwMode="auto">
            <a:xfrm>
              <a:off x="475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0" name="Line 76"/>
            <p:cNvSpPr>
              <a:spLocks noChangeShapeType="1"/>
            </p:cNvSpPr>
            <p:nvPr/>
          </p:nvSpPr>
          <p:spPr bwMode="auto">
            <a:xfrm>
              <a:off x="4808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1" name="Line 77"/>
            <p:cNvSpPr>
              <a:spLocks noChangeShapeType="1"/>
            </p:cNvSpPr>
            <p:nvPr/>
          </p:nvSpPr>
          <p:spPr bwMode="auto">
            <a:xfrm>
              <a:off x="511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2" name="Line 78"/>
            <p:cNvSpPr>
              <a:spLocks noChangeShapeType="1"/>
            </p:cNvSpPr>
            <p:nvPr/>
          </p:nvSpPr>
          <p:spPr bwMode="auto">
            <a:xfrm rot="-5400000">
              <a:off x="2488" y="310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3" name="Line 79"/>
            <p:cNvSpPr>
              <a:spLocks noChangeShapeType="1"/>
            </p:cNvSpPr>
            <p:nvPr/>
          </p:nvSpPr>
          <p:spPr bwMode="auto">
            <a:xfrm rot="-5400000">
              <a:off x="2486" y="3605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4" name="Text Box 80"/>
            <p:cNvSpPr txBox="1">
              <a:spLocks noChangeArrowheads="1"/>
            </p:cNvSpPr>
            <p:nvPr/>
          </p:nvSpPr>
          <p:spPr bwMode="auto">
            <a:xfrm rot="-5400000">
              <a:off x="5043" y="1245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</a:t>
              </a:r>
            </a:p>
          </p:txBody>
        </p:sp>
        <p:sp>
          <p:nvSpPr>
            <p:cNvPr id="26725" name="Text Box 81"/>
            <p:cNvSpPr txBox="1">
              <a:spLocks noChangeArrowheads="1"/>
            </p:cNvSpPr>
            <p:nvPr/>
          </p:nvSpPr>
          <p:spPr bwMode="auto">
            <a:xfrm rot="-5400000">
              <a:off x="5131" y="1695"/>
              <a:ext cx="46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</a:t>
              </a:r>
              <a:endParaRPr lang="en-US" sz="900" b="1">
                <a:latin typeface="Arial" pitchFamily="34" charset="0"/>
              </a:endParaRPr>
            </a:p>
            <a:p>
              <a:pPr algn="ctr"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6726" name="Text Box 82"/>
            <p:cNvSpPr txBox="1">
              <a:spLocks noChangeArrowheads="1"/>
            </p:cNvSpPr>
            <p:nvPr/>
          </p:nvSpPr>
          <p:spPr bwMode="auto">
            <a:xfrm rot="-5400000">
              <a:off x="5064" y="3309"/>
              <a:ext cx="51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TILE_WIDTHE</a:t>
              </a:r>
              <a:endParaRPr lang="en-US" sz="900">
                <a:latin typeface="Arial" pitchFamily="34" charset="0"/>
              </a:endParaRPr>
            </a:p>
          </p:txBody>
        </p:sp>
        <p:sp>
          <p:nvSpPr>
            <p:cNvPr id="26727" name="Text Box 83"/>
            <p:cNvSpPr txBox="1">
              <a:spLocks noChangeArrowheads="1"/>
            </p:cNvSpPr>
            <p:nvPr/>
          </p:nvSpPr>
          <p:spPr bwMode="auto">
            <a:xfrm rot="-5400000">
              <a:off x="5405" y="3283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WIDTH</a:t>
              </a:r>
              <a:endParaRPr lang="en-US" sz="900" b="1">
                <a:latin typeface="Arial" pitchFamily="34" charset="0"/>
              </a:endParaRPr>
            </a:p>
          </p:txBody>
        </p:sp>
        <p:sp>
          <p:nvSpPr>
            <p:cNvPr id="26728" name="Text Box 84"/>
            <p:cNvSpPr txBox="1">
              <a:spLocks noChangeArrowheads="1"/>
            </p:cNvSpPr>
            <p:nvPr/>
          </p:nvSpPr>
          <p:spPr bwMode="auto">
            <a:xfrm rot="-5400000">
              <a:off x="5387" y="1525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WIDTH</a:t>
              </a:r>
              <a:endParaRPr lang="en-US" sz="900" b="1">
                <a:latin typeface="Arial" pitchFamily="34" charset="0"/>
              </a:endParaRPr>
            </a:p>
          </p:txBody>
        </p:sp>
        <p:sp>
          <p:nvSpPr>
            <p:cNvPr id="26729" name="Text Box 85"/>
            <p:cNvSpPr txBox="1">
              <a:spLocks noChangeArrowheads="1"/>
            </p:cNvSpPr>
            <p:nvPr/>
          </p:nvSpPr>
          <p:spPr bwMode="auto">
            <a:xfrm>
              <a:off x="2544" y="3120"/>
              <a:ext cx="517" cy="5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6730" name="Text Box 86"/>
            <p:cNvSpPr txBox="1">
              <a:spLocks noChangeArrowheads="1"/>
            </p:cNvSpPr>
            <p:nvPr/>
          </p:nvSpPr>
          <p:spPr bwMode="auto">
            <a:xfrm>
              <a:off x="4656" y="1008"/>
              <a:ext cx="513" cy="55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6731" name="Text Box 87"/>
            <p:cNvSpPr txBox="1">
              <a:spLocks noChangeArrowheads="1"/>
            </p:cNvSpPr>
            <p:nvPr/>
          </p:nvSpPr>
          <p:spPr bwMode="auto">
            <a:xfrm>
              <a:off x="2544" y="3476"/>
              <a:ext cx="1518" cy="5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6732" name="Text Box 88"/>
            <p:cNvSpPr txBox="1">
              <a:spLocks noChangeArrowheads="1"/>
            </p:cNvSpPr>
            <p:nvPr/>
          </p:nvSpPr>
          <p:spPr bwMode="auto">
            <a:xfrm>
              <a:off x="4944" y="1008"/>
              <a:ext cx="48" cy="15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</p:grpSp>
      <p:sp>
        <p:nvSpPr>
          <p:cNvPr id="26628" name="Rectangle 89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34338" cy="579437"/>
          </a:xfrm>
        </p:spPr>
        <p:txBody>
          <a:bodyPr/>
          <a:lstStyle/>
          <a:p>
            <a:pPr algn="l" eaLnBrk="1" hangingPunct="1"/>
            <a:r>
              <a:rPr lang="en-US" dirty="0" smtClean="0"/>
              <a:t>Loading an Input Tile 1</a:t>
            </a:r>
          </a:p>
        </p:txBody>
      </p:sp>
      <p:sp>
        <p:nvSpPr>
          <p:cNvPr id="26629" name="Rectangle 91"/>
          <p:cNvSpPr>
            <a:spLocks noChangeArrowheads="1"/>
          </p:cNvSpPr>
          <p:nvPr/>
        </p:nvSpPr>
        <p:spPr bwMode="auto">
          <a:xfrm rot="-5400000">
            <a:off x="4021138" y="6675438"/>
            <a:ext cx="1825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Rectangle 1"/>
          <p:cNvSpPr>
            <a:spLocks noChangeArrowheads="1"/>
          </p:cNvSpPr>
          <p:nvPr/>
        </p:nvSpPr>
        <p:spPr bwMode="auto">
          <a:xfrm>
            <a:off x="5380038" y="5524500"/>
            <a:ext cx="66675" cy="762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5" name="Rectangle 3"/>
          <p:cNvSpPr>
            <a:spLocks noChangeArrowheads="1"/>
          </p:cNvSpPr>
          <p:nvPr/>
        </p:nvSpPr>
        <p:spPr bwMode="auto">
          <a:xfrm>
            <a:off x="7854950" y="3071813"/>
            <a:ext cx="80963" cy="60325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6" name="TextBox 2"/>
          <p:cNvSpPr txBox="1">
            <a:spLocks noChangeArrowheads="1"/>
          </p:cNvSpPr>
          <p:nvPr/>
        </p:nvSpPr>
        <p:spPr bwMode="auto">
          <a:xfrm>
            <a:off x="885825" y="1447800"/>
            <a:ext cx="536882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Accessing tile 1 in </a:t>
            </a:r>
            <a:r>
              <a:rPr lang="en-US" dirty="0">
                <a:solidFill>
                  <a:schemeClr val="tx1"/>
                </a:solidFill>
              </a:rPr>
              <a:t>2D indexing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eaLnBrk="1" hangingPunct="1"/>
            <a:endParaRPr lang="en-US" dirty="0">
              <a:solidFill>
                <a:schemeClr val="tx1"/>
              </a:solidFill>
            </a:endParaRP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M[Row][1*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TILE_WIDTH+tx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]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	N[1*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TILE_WIDTH+ty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][Col]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591300"/>
            <a:ext cx="5240338" cy="2667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David Kirk/NVIDIA and Wen-mei W. Hwu, ECE408/CS483/ 2007-2016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417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99C84BE-982F-495B-A97A-A51DA6C7529D}" type="slidenum">
              <a:rPr lang="en-US" sz="1400" smtClean="0">
                <a:solidFill>
                  <a:srgbClr val="000000"/>
                </a:solidFill>
              </a:rPr>
              <a:pPr eaLnBrk="1" hangingPunct="1"/>
              <a:t>34</a:t>
            </a:fld>
            <a:endParaRPr lang="en-US" sz="1400" smtClean="0">
              <a:solidFill>
                <a:srgbClr val="000000"/>
              </a:solidFill>
            </a:endParaRPr>
          </a:p>
        </p:txBody>
      </p:sp>
      <p:grpSp>
        <p:nvGrpSpPr>
          <p:cNvPr id="26627" name="Group 2"/>
          <p:cNvGrpSpPr>
            <a:grpSpLocks/>
          </p:cNvGrpSpPr>
          <p:nvPr/>
        </p:nvGrpSpPr>
        <p:grpSpPr bwMode="auto">
          <a:xfrm>
            <a:off x="2209800" y="228600"/>
            <a:ext cx="6934200" cy="6483350"/>
            <a:chOff x="1392" y="144"/>
            <a:chExt cx="4368" cy="4084"/>
          </a:xfrm>
        </p:grpSpPr>
        <p:sp>
          <p:nvSpPr>
            <p:cNvPr id="26647" name="Text Box 3"/>
            <p:cNvSpPr txBox="1">
              <a:spLocks noChangeArrowheads="1"/>
            </p:cNvSpPr>
            <p:nvPr/>
          </p:nvSpPr>
          <p:spPr bwMode="auto">
            <a:xfrm>
              <a:off x="2544" y="2562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Arial" pitchFamily="34" charset="0"/>
                </a:rPr>
                <a:t>M</a:t>
              </a:r>
              <a:endParaRPr lang="en-US" sz="1800" dirty="0">
                <a:latin typeface="Arial" pitchFamily="34" charset="0"/>
              </a:endParaRPr>
            </a:p>
          </p:txBody>
        </p:sp>
        <p:sp>
          <p:nvSpPr>
            <p:cNvPr id="26648" name="Text Box 4"/>
            <p:cNvSpPr txBox="1">
              <a:spLocks noChangeArrowheads="1"/>
            </p:cNvSpPr>
            <p:nvPr/>
          </p:nvSpPr>
          <p:spPr bwMode="auto">
            <a:xfrm>
              <a:off x="3072" y="3120"/>
              <a:ext cx="517" cy="50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6649" name="Text Box 5"/>
            <p:cNvSpPr txBox="1">
              <a:spLocks noChangeArrowheads="1"/>
            </p:cNvSpPr>
            <p:nvPr/>
          </p:nvSpPr>
          <p:spPr bwMode="auto">
            <a:xfrm>
              <a:off x="4128" y="1008"/>
              <a:ext cx="1632" cy="15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Arial" pitchFamily="34" charset="0"/>
                </a:rPr>
                <a:t>N</a:t>
              </a:r>
              <a:endParaRPr lang="en-US" sz="1800" dirty="0">
                <a:latin typeface="Arial" pitchFamily="34" charset="0"/>
              </a:endParaRPr>
            </a:p>
          </p:txBody>
        </p:sp>
        <p:sp>
          <p:nvSpPr>
            <p:cNvPr id="26650" name="Text Box 6"/>
            <p:cNvSpPr txBox="1">
              <a:spLocks noChangeArrowheads="1"/>
            </p:cNvSpPr>
            <p:nvPr/>
          </p:nvSpPr>
          <p:spPr bwMode="auto">
            <a:xfrm>
              <a:off x="4656" y="1536"/>
              <a:ext cx="513" cy="55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6651" name="Text Box 7"/>
            <p:cNvSpPr txBox="1">
              <a:spLocks noChangeArrowheads="1"/>
            </p:cNvSpPr>
            <p:nvPr/>
          </p:nvSpPr>
          <p:spPr bwMode="auto">
            <a:xfrm>
              <a:off x="4128" y="2565"/>
              <a:ext cx="1632" cy="1563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Arial" pitchFamily="34" charset="0"/>
                </a:rPr>
                <a:t>P</a:t>
              </a:r>
              <a:endParaRPr lang="en-US" sz="1800" dirty="0">
                <a:latin typeface="Arial" pitchFamily="34" charset="0"/>
              </a:endParaRPr>
            </a:p>
          </p:txBody>
        </p:sp>
        <p:sp>
          <p:nvSpPr>
            <p:cNvPr id="26652" name="Text Box 8"/>
            <p:cNvSpPr txBox="1">
              <a:spLocks noChangeArrowheads="1"/>
            </p:cNvSpPr>
            <p:nvPr/>
          </p:nvSpPr>
          <p:spPr bwMode="auto">
            <a:xfrm>
              <a:off x="4650" y="3103"/>
              <a:ext cx="519" cy="51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 dirty="0">
                <a:latin typeface="Arial" pitchFamily="34" charset="0"/>
              </a:endParaRPr>
            </a:p>
          </p:txBody>
        </p:sp>
        <p:sp>
          <p:nvSpPr>
            <p:cNvPr id="26653" name="Line 9"/>
            <p:cNvSpPr>
              <a:spLocks noChangeShapeType="1"/>
            </p:cNvSpPr>
            <p:nvPr/>
          </p:nvSpPr>
          <p:spPr bwMode="auto">
            <a:xfrm>
              <a:off x="4650" y="2520"/>
              <a:ext cx="0" cy="577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4" name="Line 10"/>
            <p:cNvSpPr>
              <a:spLocks noChangeShapeType="1"/>
            </p:cNvSpPr>
            <p:nvPr/>
          </p:nvSpPr>
          <p:spPr bwMode="auto">
            <a:xfrm>
              <a:off x="5165" y="2526"/>
              <a:ext cx="0" cy="576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5" name="Line 11"/>
            <p:cNvSpPr>
              <a:spLocks noChangeShapeType="1"/>
            </p:cNvSpPr>
            <p:nvPr/>
          </p:nvSpPr>
          <p:spPr bwMode="auto">
            <a:xfrm>
              <a:off x="4062" y="3108"/>
              <a:ext cx="58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6" name="Line 12"/>
            <p:cNvSpPr>
              <a:spLocks noChangeShapeType="1"/>
            </p:cNvSpPr>
            <p:nvPr/>
          </p:nvSpPr>
          <p:spPr bwMode="auto">
            <a:xfrm>
              <a:off x="4062" y="3617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7" name="Line 13"/>
            <p:cNvSpPr>
              <a:spLocks noChangeShapeType="1"/>
            </p:cNvSpPr>
            <p:nvPr/>
          </p:nvSpPr>
          <p:spPr bwMode="auto">
            <a:xfrm>
              <a:off x="4968" y="2506"/>
              <a:ext cx="1" cy="985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8" name="Line 14"/>
            <p:cNvSpPr>
              <a:spLocks noChangeShapeType="1"/>
            </p:cNvSpPr>
            <p:nvPr/>
          </p:nvSpPr>
          <p:spPr bwMode="auto">
            <a:xfrm>
              <a:off x="4934" y="2503"/>
              <a:ext cx="0" cy="98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9" name="Line 15"/>
            <p:cNvSpPr>
              <a:spLocks noChangeShapeType="1"/>
            </p:cNvSpPr>
            <p:nvPr/>
          </p:nvSpPr>
          <p:spPr bwMode="auto">
            <a:xfrm flipH="1">
              <a:off x="3539" y="3099"/>
              <a:ext cx="0" cy="51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0" name="Line 16"/>
            <p:cNvSpPr>
              <a:spLocks noChangeShapeType="1"/>
            </p:cNvSpPr>
            <p:nvPr/>
          </p:nvSpPr>
          <p:spPr bwMode="auto">
            <a:xfrm flipV="1">
              <a:off x="4650" y="1980"/>
              <a:ext cx="515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1" name="Line 17"/>
            <p:cNvSpPr>
              <a:spLocks noChangeShapeType="1"/>
            </p:cNvSpPr>
            <p:nvPr/>
          </p:nvSpPr>
          <p:spPr bwMode="auto">
            <a:xfrm>
              <a:off x="5616" y="2559"/>
              <a:ext cx="3" cy="16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2" name="Line 18"/>
            <p:cNvSpPr>
              <a:spLocks noChangeShapeType="1"/>
            </p:cNvSpPr>
            <p:nvPr/>
          </p:nvSpPr>
          <p:spPr bwMode="auto">
            <a:xfrm rot="-5400000" flipH="1" flipV="1">
              <a:off x="4920" y="3240"/>
              <a:ext cx="0" cy="16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3" name="Line 19"/>
            <p:cNvSpPr>
              <a:spLocks noChangeShapeType="1"/>
            </p:cNvSpPr>
            <p:nvPr/>
          </p:nvSpPr>
          <p:spPr bwMode="auto">
            <a:xfrm>
              <a:off x="5240" y="3101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4" name="Line 20"/>
            <p:cNvSpPr>
              <a:spLocks noChangeShapeType="1"/>
            </p:cNvSpPr>
            <p:nvPr/>
          </p:nvSpPr>
          <p:spPr bwMode="auto">
            <a:xfrm rot="-5400000">
              <a:off x="4904" y="3440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5" name="Text Box 21"/>
            <p:cNvSpPr txBox="1">
              <a:spLocks noChangeArrowheads="1"/>
            </p:cNvSpPr>
            <p:nvPr/>
          </p:nvSpPr>
          <p:spPr bwMode="auto">
            <a:xfrm>
              <a:off x="4673" y="3746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</a:t>
              </a:r>
            </a:p>
          </p:txBody>
        </p:sp>
        <p:sp>
          <p:nvSpPr>
            <p:cNvPr id="26666" name="Text Box 22"/>
            <p:cNvSpPr txBox="1">
              <a:spLocks noChangeArrowheads="1"/>
            </p:cNvSpPr>
            <p:nvPr/>
          </p:nvSpPr>
          <p:spPr bwMode="auto">
            <a:xfrm>
              <a:off x="4777" y="3950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WIDTH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26667" name="Text Box 23"/>
            <p:cNvSpPr txBox="1">
              <a:spLocks noChangeArrowheads="1"/>
            </p:cNvSpPr>
            <p:nvPr/>
          </p:nvSpPr>
          <p:spPr bwMode="auto">
            <a:xfrm>
              <a:off x="3410" y="3957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WIDTH</a:t>
              </a:r>
              <a:endParaRPr lang="en-US" sz="900" b="1">
                <a:latin typeface="Arial" pitchFamily="34" charset="0"/>
              </a:endParaRPr>
            </a:p>
          </p:txBody>
        </p:sp>
        <p:sp>
          <p:nvSpPr>
            <p:cNvPr id="26668" name="Line 24"/>
            <p:cNvSpPr>
              <a:spLocks noChangeShapeType="1"/>
            </p:cNvSpPr>
            <p:nvPr/>
          </p:nvSpPr>
          <p:spPr bwMode="auto">
            <a:xfrm rot="-5400000">
              <a:off x="3330" y="3438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9" name="Text Box 25"/>
            <p:cNvSpPr txBox="1">
              <a:spLocks noChangeArrowheads="1"/>
            </p:cNvSpPr>
            <p:nvPr/>
          </p:nvSpPr>
          <p:spPr bwMode="auto">
            <a:xfrm>
              <a:off x="3216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</a:t>
              </a:r>
              <a:endParaRPr lang="en-US" sz="900" b="1">
                <a:latin typeface="Arial" pitchFamily="34" charset="0"/>
              </a:endParaRPr>
            </a:p>
          </p:txBody>
        </p:sp>
        <p:sp>
          <p:nvSpPr>
            <p:cNvPr id="26670" name="Line 26"/>
            <p:cNvSpPr>
              <a:spLocks noChangeShapeType="1"/>
            </p:cNvSpPr>
            <p:nvPr/>
          </p:nvSpPr>
          <p:spPr bwMode="auto">
            <a:xfrm rot="-5400000">
              <a:off x="2801" y="343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1" name="Text Box 27"/>
            <p:cNvSpPr txBox="1">
              <a:spLocks noChangeArrowheads="1"/>
            </p:cNvSpPr>
            <p:nvPr/>
          </p:nvSpPr>
          <p:spPr bwMode="auto">
            <a:xfrm>
              <a:off x="2688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</a:t>
              </a:r>
              <a:endParaRPr lang="en-US" sz="900" b="1">
                <a:latin typeface="Arial" pitchFamily="34" charset="0"/>
              </a:endParaRPr>
            </a:p>
          </p:txBody>
        </p:sp>
        <p:sp>
          <p:nvSpPr>
            <p:cNvPr id="26672" name="Line 28"/>
            <p:cNvSpPr>
              <a:spLocks noChangeShapeType="1"/>
            </p:cNvSpPr>
            <p:nvPr/>
          </p:nvSpPr>
          <p:spPr bwMode="auto">
            <a:xfrm>
              <a:off x="5198" y="1563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3" name="Line 29"/>
            <p:cNvSpPr>
              <a:spLocks noChangeShapeType="1"/>
            </p:cNvSpPr>
            <p:nvPr/>
          </p:nvSpPr>
          <p:spPr bwMode="auto">
            <a:xfrm>
              <a:off x="5195" y="1033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4" name="Text Box 30"/>
            <p:cNvSpPr txBox="1">
              <a:spLocks noChangeArrowheads="1"/>
            </p:cNvSpPr>
            <p:nvPr/>
          </p:nvSpPr>
          <p:spPr bwMode="auto">
            <a:xfrm>
              <a:off x="4934" y="3491"/>
              <a:ext cx="35" cy="3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200"/>
            </a:p>
            <a:p>
              <a:pPr eaLnBrk="1" hangingPunct="1"/>
              <a:endParaRPr lang="en-US" sz="1200"/>
            </a:p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6675" name="Line 31"/>
            <p:cNvSpPr>
              <a:spLocks noChangeShapeType="1"/>
            </p:cNvSpPr>
            <p:nvPr/>
          </p:nvSpPr>
          <p:spPr bwMode="auto">
            <a:xfrm>
              <a:off x="4054" y="3491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6" name="Line 32"/>
            <p:cNvSpPr>
              <a:spLocks noChangeShapeType="1"/>
            </p:cNvSpPr>
            <p:nvPr/>
          </p:nvSpPr>
          <p:spPr bwMode="auto">
            <a:xfrm>
              <a:off x="4054" y="3525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7" name="Line 33"/>
            <p:cNvSpPr>
              <a:spLocks noChangeShapeType="1"/>
            </p:cNvSpPr>
            <p:nvPr/>
          </p:nvSpPr>
          <p:spPr bwMode="auto">
            <a:xfrm rot="-5400000">
              <a:off x="3307" y="3314"/>
              <a:ext cx="3" cy="15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8" name="Line 34"/>
            <p:cNvSpPr>
              <a:spLocks noChangeShapeType="1"/>
            </p:cNvSpPr>
            <p:nvPr/>
          </p:nvSpPr>
          <p:spPr bwMode="auto">
            <a:xfrm rot="10800000" flipH="1">
              <a:off x="5614" y="1008"/>
              <a:ext cx="2" cy="15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9" name="Rectangle 35"/>
            <p:cNvSpPr>
              <a:spLocks noChangeArrowheads="1"/>
            </p:cNvSpPr>
            <p:nvPr/>
          </p:nvSpPr>
          <p:spPr bwMode="auto">
            <a:xfrm>
              <a:off x="2574" y="3742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0" name="Rectangle 36"/>
            <p:cNvSpPr>
              <a:spLocks noChangeArrowheads="1"/>
            </p:cNvSpPr>
            <p:nvPr/>
          </p:nvSpPr>
          <p:spPr bwMode="auto">
            <a:xfrm>
              <a:off x="4015" y="3107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1" name="Rectangle 37"/>
            <p:cNvSpPr>
              <a:spLocks noChangeArrowheads="1"/>
            </p:cNvSpPr>
            <p:nvPr/>
          </p:nvSpPr>
          <p:spPr bwMode="auto">
            <a:xfrm>
              <a:off x="5129" y="1348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2" name="Line 38"/>
            <p:cNvSpPr>
              <a:spLocks noChangeShapeType="1"/>
            </p:cNvSpPr>
            <p:nvPr/>
          </p:nvSpPr>
          <p:spPr bwMode="auto">
            <a:xfrm>
              <a:off x="4648" y="972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3" name="Line 39"/>
            <p:cNvSpPr>
              <a:spLocks noChangeShapeType="1"/>
            </p:cNvSpPr>
            <p:nvPr/>
          </p:nvSpPr>
          <p:spPr bwMode="auto">
            <a:xfrm>
              <a:off x="4107" y="535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4" name="Text Box 40"/>
            <p:cNvSpPr txBox="1">
              <a:spLocks noChangeArrowheads="1"/>
            </p:cNvSpPr>
            <p:nvPr/>
          </p:nvSpPr>
          <p:spPr bwMode="auto">
            <a:xfrm>
              <a:off x="4752" y="144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  <a:latin typeface="Arial" pitchFamily="34" charset="0"/>
                </a:rPr>
                <a:t>bx</a:t>
              </a:r>
            </a:p>
          </p:txBody>
        </p:sp>
        <p:sp>
          <p:nvSpPr>
            <p:cNvPr id="26685" name="Text Box 41"/>
            <p:cNvSpPr txBox="1">
              <a:spLocks noChangeArrowheads="1"/>
            </p:cNvSpPr>
            <p:nvPr/>
          </p:nvSpPr>
          <p:spPr bwMode="auto">
            <a:xfrm>
              <a:off x="4826" y="592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  <a:latin typeface="Arial" pitchFamily="34" charset="0"/>
                </a:rPr>
                <a:t>tx</a:t>
              </a:r>
            </a:p>
          </p:txBody>
        </p:sp>
        <p:sp>
          <p:nvSpPr>
            <p:cNvPr id="26686" name="Text Box 42"/>
            <p:cNvSpPr txBox="1">
              <a:spLocks noChangeArrowheads="1"/>
            </p:cNvSpPr>
            <p:nvPr/>
          </p:nvSpPr>
          <p:spPr bwMode="auto">
            <a:xfrm>
              <a:off x="4572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26687" name="Text Box 43"/>
            <p:cNvSpPr txBox="1">
              <a:spLocks noChangeArrowheads="1"/>
            </p:cNvSpPr>
            <p:nvPr/>
          </p:nvSpPr>
          <p:spPr bwMode="auto">
            <a:xfrm>
              <a:off x="4636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26688" name="Text Box 44"/>
            <p:cNvSpPr txBox="1">
              <a:spLocks noChangeArrowheads="1"/>
            </p:cNvSpPr>
            <p:nvPr/>
          </p:nvSpPr>
          <p:spPr bwMode="auto">
            <a:xfrm>
              <a:off x="4802" y="753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TILE_WIDTH-1</a:t>
              </a:r>
            </a:p>
          </p:txBody>
        </p:sp>
        <p:sp>
          <p:nvSpPr>
            <p:cNvPr id="26689" name="Text Box 45"/>
            <p:cNvSpPr txBox="1">
              <a:spLocks noChangeArrowheads="1"/>
            </p:cNvSpPr>
            <p:nvPr/>
          </p:nvSpPr>
          <p:spPr bwMode="auto">
            <a:xfrm>
              <a:off x="4700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26690" name="Line 46"/>
            <p:cNvSpPr>
              <a:spLocks noChangeShapeType="1"/>
            </p:cNvSpPr>
            <p:nvPr/>
          </p:nvSpPr>
          <p:spPr bwMode="auto">
            <a:xfrm>
              <a:off x="4656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1" name="Line 47"/>
            <p:cNvSpPr>
              <a:spLocks noChangeShapeType="1"/>
            </p:cNvSpPr>
            <p:nvPr/>
          </p:nvSpPr>
          <p:spPr bwMode="auto">
            <a:xfrm>
              <a:off x="5160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2" name="Line 48"/>
            <p:cNvSpPr>
              <a:spLocks noChangeShapeType="1"/>
            </p:cNvSpPr>
            <p:nvPr/>
          </p:nvSpPr>
          <p:spPr bwMode="auto">
            <a:xfrm>
              <a:off x="412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3" name="Line 49"/>
            <p:cNvSpPr>
              <a:spLocks noChangeShapeType="1"/>
            </p:cNvSpPr>
            <p:nvPr/>
          </p:nvSpPr>
          <p:spPr bwMode="auto">
            <a:xfrm>
              <a:off x="5168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4" name="Line 50"/>
            <p:cNvSpPr>
              <a:spLocks noChangeShapeType="1"/>
            </p:cNvSpPr>
            <p:nvPr/>
          </p:nvSpPr>
          <p:spPr bwMode="auto">
            <a:xfrm>
              <a:off x="5704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5" name="Text Box 51"/>
            <p:cNvSpPr txBox="1">
              <a:spLocks noChangeArrowheads="1"/>
            </p:cNvSpPr>
            <p:nvPr/>
          </p:nvSpPr>
          <p:spPr bwMode="auto">
            <a:xfrm>
              <a:off x="429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26696" name="Text Box 52"/>
            <p:cNvSpPr txBox="1">
              <a:spLocks noChangeArrowheads="1"/>
            </p:cNvSpPr>
            <p:nvPr/>
          </p:nvSpPr>
          <p:spPr bwMode="auto">
            <a:xfrm>
              <a:off x="4796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26697" name="Text Box 53"/>
            <p:cNvSpPr txBox="1">
              <a:spLocks noChangeArrowheads="1"/>
            </p:cNvSpPr>
            <p:nvPr/>
          </p:nvSpPr>
          <p:spPr bwMode="auto">
            <a:xfrm>
              <a:off x="533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26698" name="Line 54"/>
            <p:cNvSpPr>
              <a:spLocks noChangeShapeType="1"/>
            </p:cNvSpPr>
            <p:nvPr/>
          </p:nvSpPr>
          <p:spPr bwMode="auto">
            <a:xfrm rot="-5400000">
              <a:off x="2258" y="3386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9" name="Line 55"/>
            <p:cNvSpPr>
              <a:spLocks noChangeShapeType="1"/>
            </p:cNvSpPr>
            <p:nvPr/>
          </p:nvSpPr>
          <p:spPr bwMode="auto">
            <a:xfrm rot="-5400000">
              <a:off x="1039" y="3428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0" name="Text Box 56"/>
            <p:cNvSpPr txBox="1">
              <a:spLocks noChangeArrowheads="1"/>
            </p:cNvSpPr>
            <p:nvPr/>
          </p:nvSpPr>
          <p:spPr bwMode="auto">
            <a:xfrm>
              <a:off x="1392" y="3325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  <a:latin typeface="Arial" pitchFamily="34" charset="0"/>
                </a:rPr>
                <a:t>by</a:t>
              </a:r>
            </a:p>
          </p:txBody>
        </p:sp>
        <p:sp>
          <p:nvSpPr>
            <p:cNvPr id="26701" name="Text Box 57"/>
            <p:cNvSpPr txBox="1">
              <a:spLocks noChangeArrowheads="1"/>
            </p:cNvSpPr>
            <p:nvPr/>
          </p:nvSpPr>
          <p:spPr bwMode="auto">
            <a:xfrm>
              <a:off x="1872" y="3264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  <a:latin typeface="Arial" pitchFamily="34" charset="0"/>
                </a:rPr>
                <a:t>ty</a:t>
              </a:r>
            </a:p>
          </p:txBody>
        </p:sp>
        <p:sp>
          <p:nvSpPr>
            <p:cNvPr id="26702" name="Text Box 58"/>
            <p:cNvSpPr txBox="1">
              <a:spLocks noChangeArrowheads="1"/>
            </p:cNvSpPr>
            <p:nvPr/>
          </p:nvSpPr>
          <p:spPr bwMode="auto">
            <a:xfrm>
              <a:off x="2312" y="323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26703" name="Text Box 59"/>
            <p:cNvSpPr txBox="1">
              <a:spLocks noChangeArrowheads="1"/>
            </p:cNvSpPr>
            <p:nvPr/>
          </p:nvSpPr>
          <p:spPr bwMode="auto">
            <a:xfrm>
              <a:off x="2312" y="315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26704" name="Line 60"/>
            <p:cNvSpPr>
              <a:spLocks noChangeShapeType="1"/>
            </p:cNvSpPr>
            <p:nvPr/>
          </p:nvSpPr>
          <p:spPr bwMode="auto">
            <a:xfrm rot="-5400000">
              <a:off x="2488" y="3288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5" name="Line 61"/>
            <p:cNvSpPr>
              <a:spLocks noChangeShapeType="1"/>
            </p:cNvSpPr>
            <p:nvPr/>
          </p:nvSpPr>
          <p:spPr bwMode="auto">
            <a:xfrm rot="-5400000">
              <a:off x="2488" y="322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6" name="Text Box 62"/>
            <p:cNvSpPr txBox="1">
              <a:spLocks noChangeArrowheads="1"/>
            </p:cNvSpPr>
            <p:nvPr/>
          </p:nvSpPr>
          <p:spPr bwMode="auto">
            <a:xfrm>
              <a:off x="2304" y="307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26707" name="Line 63"/>
            <p:cNvSpPr>
              <a:spLocks noChangeShapeType="1"/>
            </p:cNvSpPr>
            <p:nvPr/>
          </p:nvSpPr>
          <p:spPr bwMode="auto">
            <a:xfrm rot="-5400000">
              <a:off x="2488" y="316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8" name="Text Box 64"/>
            <p:cNvSpPr txBox="1">
              <a:spLocks noChangeArrowheads="1"/>
            </p:cNvSpPr>
            <p:nvPr/>
          </p:nvSpPr>
          <p:spPr bwMode="auto">
            <a:xfrm>
              <a:off x="1877" y="3562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TILE_WIDTH-1</a:t>
              </a:r>
            </a:p>
          </p:txBody>
        </p:sp>
        <p:sp>
          <p:nvSpPr>
            <p:cNvPr id="26709" name="Line 65"/>
            <p:cNvSpPr>
              <a:spLocks noChangeShapeType="1"/>
            </p:cNvSpPr>
            <p:nvPr/>
          </p:nvSpPr>
          <p:spPr bwMode="auto">
            <a:xfrm rot="-5400000">
              <a:off x="2486" y="3557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0" name="Line 66"/>
            <p:cNvSpPr>
              <a:spLocks noChangeShapeType="1"/>
            </p:cNvSpPr>
            <p:nvPr/>
          </p:nvSpPr>
          <p:spPr bwMode="auto">
            <a:xfrm rot="-5400000">
              <a:off x="1808" y="4195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1" name="Line 67"/>
            <p:cNvSpPr>
              <a:spLocks noChangeShapeType="1"/>
            </p:cNvSpPr>
            <p:nvPr/>
          </p:nvSpPr>
          <p:spPr bwMode="auto">
            <a:xfrm rot="-5400000">
              <a:off x="1800" y="366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2" name="Line 68"/>
            <p:cNvSpPr>
              <a:spLocks noChangeShapeType="1"/>
            </p:cNvSpPr>
            <p:nvPr/>
          </p:nvSpPr>
          <p:spPr bwMode="auto">
            <a:xfrm rot="-5400000">
              <a:off x="1808" y="314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3" name="Text Box 69"/>
            <p:cNvSpPr txBox="1">
              <a:spLocks noChangeArrowheads="1"/>
            </p:cNvSpPr>
            <p:nvPr/>
          </p:nvSpPr>
          <p:spPr bwMode="auto">
            <a:xfrm>
              <a:off x="1636" y="388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26714" name="Text Box 70"/>
            <p:cNvSpPr txBox="1">
              <a:spLocks noChangeArrowheads="1"/>
            </p:cNvSpPr>
            <p:nvPr/>
          </p:nvSpPr>
          <p:spPr bwMode="auto">
            <a:xfrm>
              <a:off x="1636" y="3379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26715" name="Text Box 71"/>
            <p:cNvSpPr txBox="1">
              <a:spLocks noChangeArrowheads="1"/>
            </p:cNvSpPr>
            <p:nvPr/>
          </p:nvSpPr>
          <p:spPr bwMode="auto">
            <a:xfrm>
              <a:off x="1636" y="284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26716" name="Line 72"/>
            <p:cNvSpPr>
              <a:spLocks noChangeShapeType="1"/>
            </p:cNvSpPr>
            <p:nvPr/>
          </p:nvSpPr>
          <p:spPr bwMode="auto">
            <a:xfrm>
              <a:off x="464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7" name="Line 73"/>
            <p:cNvSpPr>
              <a:spLocks noChangeShapeType="1"/>
            </p:cNvSpPr>
            <p:nvPr/>
          </p:nvSpPr>
          <p:spPr bwMode="auto">
            <a:xfrm rot="-5400000">
              <a:off x="1808" y="2611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8" name="Line 74"/>
            <p:cNvSpPr>
              <a:spLocks noChangeShapeType="1"/>
            </p:cNvSpPr>
            <p:nvPr/>
          </p:nvSpPr>
          <p:spPr bwMode="auto">
            <a:xfrm>
              <a:off x="4704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9" name="Line 75"/>
            <p:cNvSpPr>
              <a:spLocks noChangeShapeType="1"/>
            </p:cNvSpPr>
            <p:nvPr/>
          </p:nvSpPr>
          <p:spPr bwMode="auto">
            <a:xfrm>
              <a:off x="475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0" name="Line 76"/>
            <p:cNvSpPr>
              <a:spLocks noChangeShapeType="1"/>
            </p:cNvSpPr>
            <p:nvPr/>
          </p:nvSpPr>
          <p:spPr bwMode="auto">
            <a:xfrm>
              <a:off x="4808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1" name="Line 77"/>
            <p:cNvSpPr>
              <a:spLocks noChangeShapeType="1"/>
            </p:cNvSpPr>
            <p:nvPr/>
          </p:nvSpPr>
          <p:spPr bwMode="auto">
            <a:xfrm>
              <a:off x="511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2" name="Line 78"/>
            <p:cNvSpPr>
              <a:spLocks noChangeShapeType="1"/>
            </p:cNvSpPr>
            <p:nvPr/>
          </p:nvSpPr>
          <p:spPr bwMode="auto">
            <a:xfrm rot="-5400000">
              <a:off x="2488" y="310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3" name="Line 79"/>
            <p:cNvSpPr>
              <a:spLocks noChangeShapeType="1"/>
            </p:cNvSpPr>
            <p:nvPr/>
          </p:nvSpPr>
          <p:spPr bwMode="auto">
            <a:xfrm rot="-5400000">
              <a:off x="2486" y="3605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4" name="Text Box 80"/>
            <p:cNvSpPr txBox="1">
              <a:spLocks noChangeArrowheads="1"/>
            </p:cNvSpPr>
            <p:nvPr/>
          </p:nvSpPr>
          <p:spPr bwMode="auto">
            <a:xfrm rot="-5400000">
              <a:off x="5043" y="1245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</a:t>
              </a:r>
            </a:p>
          </p:txBody>
        </p:sp>
        <p:sp>
          <p:nvSpPr>
            <p:cNvPr id="26725" name="Text Box 81"/>
            <p:cNvSpPr txBox="1">
              <a:spLocks noChangeArrowheads="1"/>
            </p:cNvSpPr>
            <p:nvPr/>
          </p:nvSpPr>
          <p:spPr bwMode="auto">
            <a:xfrm rot="-5400000">
              <a:off x="5131" y="1695"/>
              <a:ext cx="46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</a:t>
              </a:r>
              <a:endParaRPr lang="en-US" sz="900" b="1">
                <a:latin typeface="Arial" pitchFamily="34" charset="0"/>
              </a:endParaRPr>
            </a:p>
            <a:p>
              <a:pPr algn="ctr"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6726" name="Text Box 82"/>
            <p:cNvSpPr txBox="1">
              <a:spLocks noChangeArrowheads="1"/>
            </p:cNvSpPr>
            <p:nvPr/>
          </p:nvSpPr>
          <p:spPr bwMode="auto">
            <a:xfrm rot="-5400000">
              <a:off x="5064" y="3309"/>
              <a:ext cx="51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TILE_WIDTHE</a:t>
              </a:r>
              <a:endParaRPr lang="en-US" sz="900">
                <a:latin typeface="Arial" pitchFamily="34" charset="0"/>
              </a:endParaRPr>
            </a:p>
          </p:txBody>
        </p:sp>
        <p:sp>
          <p:nvSpPr>
            <p:cNvPr id="26727" name="Text Box 83"/>
            <p:cNvSpPr txBox="1">
              <a:spLocks noChangeArrowheads="1"/>
            </p:cNvSpPr>
            <p:nvPr/>
          </p:nvSpPr>
          <p:spPr bwMode="auto">
            <a:xfrm rot="-5400000">
              <a:off x="5405" y="3283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WIDTH</a:t>
              </a:r>
              <a:endParaRPr lang="en-US" sz="900" b="1">
                <a:latin typeface="Arial" pitchFamily="34" charset="0"/>
              </a:endParaRPr>
            </a:p>
          </p:txBody>
        </p:sp>
        <p:sp>
          <p:nvSpPr>
            <p:cNvPr id="26728" name="Text Box 84"/>
            <p:cNvSpPr txBox="1">
              <a:spLocks noChangeArrowheads="1"/>
            </p:cNvSpPr>
            <p:nvPr/>
          </p:nvSpPr>
          <p:spPr bwMode="auto">
            <a:xfrm rot="-5400000">
              <a:off x="5387" y="1525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WIDTH</a:t>
              </a:r>
              <a:endParaRPr lang="en-US" sz="900" b="1">
                <a:latin typeface="Arial" pitchFamily="34" charset="0"/>
              </a:endParaRPr>
            </a:p>
          </p:txBody>
        </p:sp>
        <p:sp>
          <p:nvSpPr>
            <p:cNvPr id="26729" name="Text Box 85"/>
            <p:cNvSpPr txBox="1">
              <a:spLocks noChangeArrowheads="1"/>
            </p:cNvSpPr>
            <p:nvPr/>
          </p:nvSpPr>
          <p:spPr bwMode="auto">
            <a:xfrm>
              <a:off x="2544" y="3120"/>
              <a:ext cx="517" cy="5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6730" name="Text Box 86"/>
            <p:cNvSpPr txBox="1">
              <a:spLocks noChangeArrowheads="1"/>
            </p:cNvSpPr>
            <p:nvPr/>
          </p:nvSpPr>
          <p:spPr bwMode="auto">
            <a:xfrm>
              <a:off x="4656" y="1008"/>
              <a:ext cx="513" cy="55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6731" name="Text Box 87"/>
            <p:cNvSpPr txBox="1">
              <a:spLocks noChangeArrowheads="1"/>
            </p:cNvSpPr>
            <p:nvPr/>
          </p:nvSpPr>
          <p:spPr bwMode="auto">
            <a:xfrm>
              <a:off x="2544" y="3476"/>
              <a:ext cx="1518" cy="5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6732" name="Text Box 88"/>
            <p:cNvSpPr txBox="1">
              <a:spLocks noChangeArrowheads="1"/>
            </p:cNvSpPr>
            <p:nvPr/>
          </p:nvSpPr>
          <p:spPr bwMode="auto">
            <a:xfrm>
              <a:off x="4944" y="1008"/>
              <a:ext cx="48" cy="15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</p:grpSp>
      <p:sp>
        <p:nvSpPr>
          <p:cNvPr id="26628" name="Rectangle 89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34338" cy="579437"/>
          </a:xfrm>
        </p:spPr>
        <p:txBody>
          <a:bodyPr/>
          <a:lstStyle/>
          <a:p>
            <a:pPr algn="l" eaLnBrk="1" hangingPunct="1"/>
            <a:r>
              <a:rPr lang="en-US" dirty="0" smtClean="0"/>
              <a:t>Loading an Input Tile m</a:t>
            </a:r>
          </a:p>
        </p:txBody>
      </p:sp>
      <p:sp>
        <p:nvSpPr>
          <p:cNvPr id="26629" name="Rectangle 91"/>
          <p:cNvSpPr>
            <a:spLocks noChangeArrowheads="1"/>
          </p:cNvSpPr>
          <p:nvPr/>
        </p:nvSpPr>
        <p:spPr bwMode="auto">
          <a:xfrm rot="-5400000">
            <a:off x="4021138" y="6675438"/>
            <a:ext cx="1825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Rectangle 1"/>
          <p:cNvSpPr>
            <a:spLocks noChangeArrowheads="1"/>
          </p:cNvSpPr>
          <p:nvPr/>
        </p:nvSpPr>
        <p:spPr bwMode="auto">
          <a:xfrm>
            <a:off x="5380038" y="5524500"/>
            <a:ext cx="66675" cy="762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5" name="Rectangle 3"/>
          <p:cNvSpPr>
            <a:spLocks noChangeArrowheads="1"/>
          </p:cNvSpPr>
          <p:nvPr/>
        </p:nvSpPr>
        <p:spPr bwMode="auto">
          <a:xfrm>
            <a:off x="7854950" y="3071813"/>
            <a:ext cx="80963" cy="60325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1066800"/>
            <a:ext cx="609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/>
              <a:t>However, </a:t>
            </a:r>
            <a:r>
              <a:rPr lang="en-US" sz="1800" dirty="0" smtClean="0"/>
              <a:t>recall that M </a:t>
            </a:r>
            <a:r>
              <a:rPr lang="en-US" sz="1800" dirty="0"/>
              <a:t>and N are dynamically allocated and can only use 1D indexing:</a:t>
            </a:r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/>
              <a:t>	</a:t>
            </a:r>
            <a:r>
              <a:rPr lang="en-US" sz="1800" dirty="0">
                <a:latin typeface="Courier New"/>
                <a:cs typeface="Courier New"/>
              </a:rPr>
              <a:t>M[Row][m*</a:t>
            </a:r>
            <a:r>
              <a:rPr lang="en-US" sz="1800" dirty="0" err="1">
                <a:latin typeface="Courier New"/>
                <a:cs typeface="Courier New"/>
              </a:rPr>
              <a:t>TILE_WIDTH+tx</a:t>
            </a:r>
            <a:r>
              <a:rPr lang="en-US" sz="1800" dirty="0">
                <a:latin typeface="Courier New"/>
                <a:cs typeface="Courier New"/>
              </a:rPr>
              <a:t>]</a:t>
            </a:r>
          </a:p>
          <a:p>
            <a:pPr eaLnBrk="1" hangingPunct="1"/>
            <a:r>
              <a:rPr lang="en-US" sz="1800" dirty="0">
                <a:latin typeface="Courier New"/>
                <a:cs typeface="Courier New"/>
              </a:rPr>
              <a:t>	M[Row*Width + m*TILE_WIDTH + </a:t>
            </a:r>
            <a:r>
              <a:rPr lang="en-US" sz="1800" dirty="0" err="1">
                <a:latin typeface="Courier New"/>
                <a:cs typeface="Courier New"/>
              </a:rPr>
              <a:t>tx</a:t>
            </a:r>
            <a:r>
              <a:rPr lang="en-US" sz="1800" dirty="0">
                <a:latin typeface="Courier New"/>
                <a:cs typeface="Courier New"/>
              </a:rPr>
              <a:t>]</a:t>
            </a:r>
          </a:p>
          <a:p>
            <a:pPr eaLnBrk="1" hangingPunct="1"/>
            <a:endParaRPr lang="en-US" sz="1800" dirty="0">
              <a:latin typeface="Courier New"/>
              <a:cs typeface="Courier New"/>
            </a:endParaRPr>
          </a:p>
          <a:p>
            <a:pPr eaLnBrk="1" hangingPunct="1"/>
            <a:r>
              <a:rPr lang="en-US" sz="1800" dirty="0">
                <a:latin typeface="Courier New"/>
                <a:cs typeface="Courier New"/>
              </a:rPr>
              <a:t>	N[m*</a:t>
            </a:r>
            <a:r>
              <a:rPr lang="en-US" sz="1800" dirty="0" err="1">
                <a:latin typeface="Courier New"/>
                <a:cs typeface="Courier New"/>
              </a:rPr>
              <a:t>TILE_WIDTH+ty</a:t>
            </a:r>
            <a:r>
              <a:rPr lang="en-US" sz="1800" dirty="0">
                <a:latin typeface="Courier New"/>
                <a:cs typeface="Courier New"/>
              </a:rPr>
              <a:t>][Col]</a:t>
            </a:r>
          </a:p>
          <a:p>
            <a:pPr eaLnBrk="1" hangingPunct="1"/>
            <a:r>
              <a:rPr lang="en-US" sz="1800" dirty="0">
                <a:latin typeface="Courier New"/>
                <a:cs typeface="Courier New"/>
              </a:rPr>
              <a:t>	N[(m*</a:t>
            </a:r>
            <a:r>
              <a:rPr lang="en-US" sz="1800" dirty="0" err="1">
                <a:latin typeface="Courier New"/>
                <a:cs typeface="Courier New"/>
              </a:rPr>
              <a:t>TILE_WIDTH+ty</a:t>
            </a:r>
            <a:r>
              <a:rPr lang="en-US" sz="1800" dirty="0">
                <a:latin typeface="Courier New"/>
                <a:cs typeface="Courier New"/>
              </a:rPr>
              <a:t>) * Width + Col]</a:t>
            </a:r>
          </a:p>
        </p:txBody>
      </p:sp>
      <p:sp>
        <p:nvSpPr>
          <p:cNvPr id="96" name="Line 28"/>
          <p:cNvSpPr>
            <a:spLocks noChangeShapeType="1"/>
          </p:cNvSpPr>
          <p:nvPr/>
        </p:nvSpPr>
        <p:spPr bwMode="auto">
          <a:xfrm>
            <a:off x="7239000" y="1600200"/>
            <a:ext cx="0" cy="1676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6858000" y="2286000"/>
            <a:ext cx="365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98" name="Line 28"/>
          <p:cNvSpPr>
            <a:spLocks noChangeShapeType="1"/>
          </p:cNvSpPr>
          <p:nvPr/>
        </p:nvSpPr>
        <p:spPr bwMode="auto">
          <a:xfrm flipV="1">
            <a:off x="4038600" y="4800600"/>
            <a:ext cx="1600200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4587195" y="4462046"/>
            <a:ext cx="365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199" y="6567486"/>
            <a:ext cx="5362575" cy="29051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David Kirk/NVIDIA and Wen-mei W. Hwu, ECE408/CS483/ 2007-2016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80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Barrier Synchronization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API function call in CUDA</a:t>
            </a:r>
          </a:p>
          <a:p>
            <a:pPr lvl="1"/>
            <a:r>
              <a:rPr lang="en-US" dirty="0" smtClean="0"/>
              <a:t>__</a:t>
            </a:r>
            <a:r>
              <a:rPr lang="en-US" dirty="0" err="1" smtClean="0"/>
              <a:t>syncthreads</a:t>
            </a:r>
            <a:r>
              <a:rPr lang="en-US" dirty="0" smtClean="0"/>
              <a:t>()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All threads in the same block must reach the __</a:t>
            </a:r>
            <a:r>
              <a:rPr lang="en-US" dirty="0" err="1" smtClean="0"/>
              <a:t>syncthreads</a:t>
            </a:r>
            <a:r>
              <a:rPr lang="en-US" dirty="0" smtClean="0"/>
              <a:t>() before any can move on</a:t>
            </a:r>
          </a:p>
          <a:p>
            <a:endParaRPr lang="en-US" dirty="0" smtClean="0"/>
          </a:p>
          <a:p>
            <a:r>
              <a:rPr lang="en-US" dirty="0" smtClean="0"/>
              <a:t>Best used to coordinate tiled algorithms</a:t>
            </a:r>
          </a:p>
          <a:p>
            <a:pPr lvl="1"/>
            <a:r>
              <a:rPr lang="en-US" dirty="0" smtClean="0"/>
              <a:t>To ensure that all elements of a tile are loaded</a:t>
            </a:r>
          </a:p>
          <a:p>
            <a:pPr lvl="1"/>
            <a:r>
              <a:rPr lang="en-US" dirty="0" smtClean="0"/>
              <a:t>To ensure that all elements of a tile are consumed</a:t>
            </a:r>
          </a:p>
          <a:p>
            <a:pPr lvl="1"/>
            <a:endParaRPr lang="en-US" dirty="0" smtClean="0"/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553200"/>
            <a:ext cx="5257800" cy="30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 smtClean="0"/>
              <a:t>© David Kirk/NVIDIA and Wen-mei W. Hwu, ECE408/CS483/ 2007-2016</a:t>
            </a:r>
            <a:endParaRPr lang="en-US" sz="1200" dirty="0"/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65DB0C17-2020-4F08-9A66-9C57CB46811D}" type="slidenum">
              <a:rPr lang="en-US" sz="1400" smtClean="0">
                <a:latin typeface="Times New Roman" pitchFamily="18" charset="0"/>
              </a:rPr>
              <a:pPr eaLnBrk="1" hangingPunct="1"/>
              <a:t>35</a:t>
            </a:fld>
            <a:endParaRPr lang="en-US" sz="14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5800" y="52849"/>
            <a:ext cx="7404710" cy="6562114"/>
            <a:chOff x="685800" y="52849"/>
            <a:chExt cx="7404710" cy="6562114"/>
          </a:xfrm>
        </p:grpSpPr>
        <p:sp>
          <p:nvSpPr>
            <p:cNvPr id="5" name="Right Arrow 4"/>
            <p:cNvSpPr/>
            <p:nvPr/>
          </p:nvSpPr>
          <p:spPr>
            <a:xfrm>
              <a:off x="2414875" y="443681"/>
              <a:ext cx="12954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2414875" y="977081"/>
              <a:ext cx="23622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2414875" y="1510481"/>
              <a:ext cx="19050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2414875" y="2120081"/>
              <a:ext cx="8382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414875" y="2729681"/>
              <a:ext cx="32766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414875" y="4329881"/>
              <a:ext cx="14478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397667" y="4951772"/>
              <a:ext cx="415536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397667" y="5625281"/>
              <a:ext cx="12954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3236200" y="52849"/>
              <a:ext cx="3382139" cy="5827972"/>
            </a:xfrm>
            <a:custGeom>
              <a:avLst/>
              <a:gdLst>
                <a:gd name="connsiteX0" fmla="*/ 609269 w 3382139"/>
                <a:gd name="connsiteY0" fmla="*/ 0 h 5827972"/>
                <a:gd name="connsiteX1" fmla="*/ 476533 w 3382139"/>
                <a:gd name="connsiteY1" fmla="*/ 619432 h 5827972"/>
                <a:gd name="connsiteX2" fmla="*/ 1553165 w 3382139"/>
                <a:gd name="connsiteY2" fmla="*/ 1106129 h 5827972"/>
                <a:gd name="connsiteX3" fmla="*/ 1066469 w 3382139"/>
                <a:gd name="connsiteY3" fmla="*/ 1681316 h 5827972"/>
                <a:gd name="connsiteX4" fmla="*/ 34081 w 3382139"/>
                <a:gd name="connsiteY4" fmla="*/ 2300748 h 5827972"/>
                <a:gd name="connsiteX5" fmla="*/ 2452817 w 3382139"/>
                <a:gd name="connsiteY5" fmla="*/ 2831690 h 5827972"/>
                <a:gd name="connsiteX6" fmla="*/ 668262 w 3382139"/>
                <a:gd name="connsiteY6" fmla="*/ 4483509 h 5827972"/>
                <a:gd name="connsiteX7" fmla="*/ 3381965 w 3382139"/>
                <a:gd name="connsiteY7" fmla="*/ 5088193 h 5827972"/>
                <a:gd name="connsiteX8" fmla="*/ 520778 w 3382139"/>
                <a:gd name="connsiteY8" fmla="*/ 5766619 h 5827972"/>
                <a:gd name="connsiteX9" fmla="*/ 461785 w 3382139"/>
                <a:gd name="connsiteY9" fmla="*/ 5796116 h 582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82139" h="5827972">
                  <a:moveTo>
                    <a:pt x="609269" y="0"/>
                  </a:moveTo>
                  <a:cubicBezTo>
                    <a:pt x="464243" y="217538"/>
                    <a:pt x="319217" y="435077"/>
                    <a:pt x="476533" y="619432"/>
                  </a:cubicBezTo>
                  <a:cubicBezTo>
                    <a:pt x="633849" y="803787"/>
                    <a:pt x="1454842" y="929148"/>
                    <a:pt x="1553165" y="1106129"/>
                  </a:cubicBezTo>
                  <a:cubicBezTo>
                    <a:pt x="1651488" y="1283110"/>
                    <a:pt x="1319650" y="1482213"/>
                    <a:pt x="1066469" y="1681316"/>
                  </a:cubicBezTo>
                  <a:cubicBezTo>
                    <a:pt x="813288" y="1880419"/>
                    <a:pt x="-196977" y="2109019"/>
                    <a:pt x="34081" y="2300748"/>
                  </a:cubicBezTo>
                  <a:cubicBezTo>
                    <a:pt x="265139" y="2492477"/>
                    <a:pt x="2347120" y="2467896"/>
                    <a:pt x="2452817" y="2831690"/>
                  </a:cubicBezTo>
                  <a:cubicBezTo>
                    <a:pt x="2558514" y="3195484"/>
                    <a:pt x="513404" y="4107425"/>
                    <a:pt x="668262" y="4483509"/>
                  </a:cubicBezTo>
                  <a:cubicBezTo>
                    <a:pt x="823120" y="4859593"/>
                    <a:pt x="3406546" y="4874341"/>
                    <a:pt x="3381965" y="5088193"/>
                  </a:cubicBezTo>
                  <a:cubicBezTo>
                    <a:pt x="3357384" y="5302045"/>
                    <a:pt x="1007475" y="5648632"/>
                    <a:pt x="520778" y="5766619"/>
                  </a:cubicBezTo>
                  <a:cubicBezTo>
                    <a:pt x="34081" y="5884606"/>
                    <a:pt x="461785" y="5796116"/>
                    <a:pt x="461785" y="579611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6603764" y="152400"/>
              <a:ext cx="0" cy="5853881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ight Arrow 18"/>
            <p:cNvSpPr/>
            <p:nvPr/>
          </p:nvSpPr>
          <p:spPr>
            <a:xfrm>
              <a:off x="6618339" y="458430"/>
              <a:ext cx="12954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6618339" y="977081"/>
              <a:ext cx="12954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6603764" y="1510481"/>
              <a:ext cx="12954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6618339" y="2120081"/>
              <a:ext cx="12954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25663" y="6245631"/>
              <a:ext cx="6464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Figure 4.11 An example execution timing of barrier synchronization.</a:t>
              </a:r>
              <a:endParaRPr lang="en-US" dirty="0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6618339" y="2716776"/>
              <a:ext cx="12954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49150" y="3113139"/>
              <a:ext cx="71526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chemeClr val="tx2"/>
                  </a:solidFill>
                </a:rPr>
                <a:t>…</a:t>
              </a:r>
              <a:endParaRPr lang="en-US" sz="6000" dirty="0">
                <a:solidFill>
                  <a:schemeClr val="tx2"/>
                </a:solidFill>
              </a:endParaRPr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6593932" y="4329881"/>
              <a:ext cx="12954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6605546" y="4951772"/>
              <a:ext cx="12954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6656109" y="5625281"/>
              <a:ext cx="12954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5800" y="443681"/>
              <a:ext cx="101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Thread 0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5800" y="969396"/>
              <a:ext cx="101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Thread 1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7922" y="1507712"/>
              <a:ext cx="101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Thread 2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0212" y="2069691"/>
              <a:ext cx="101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Thread 3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0213" y="2601502"/>
              <a:ext cx="101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Thread 4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58348" y="3113139"/>
              <a:ext cx="71526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chemeClr val="tx2"/>
                  </a:solidFill>
                </a:rPr>
                <a:t>…</a:t>
              </a:r>
              <a:endParaRPr lang="en-US" sz="6000" dirty="0">
                <a:solidFill>
                  <a:schemeClr val="tx2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7419" y="4269349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Thread N-3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37419" y="4945628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Thread N-2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42778" y="5524093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Thread N-1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53175" y="152400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 </a:t>
              </a:r>
              <a:endParaRPr lang="en-US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4858086" y="337066"/>
              <a:ext cx="47591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199" y="6551972"/>
            <a:ext cx="5234275" cy="30602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David Kirk/NVIDIA and Wen-mei W. Hwu, ECE408/CS483/ 2007-2016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E8B7F2-6807-4642-AC99-DE41D0297D1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963E4636-9266-4B7A-87F1-22DDD0C7925F}" type="slidenum">
              <a:rPr lang="en-US" sz="1400" smtClean="0">
                <a:latin typeface="Times New Roman" pitchFamily="18" charset="0"/>
              </a:rPr>
              <a:pPr eaLnBrk="1" hangingPunct="1"/>
              <a:t>37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48131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Tiled Matrix Multiplication Kernel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686800" cy="6172200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Courier New"/>
                <a:cs typeface="Courier New"/>
              </a:rPr>
              <a:t>__global__ void </a:t>
            </a:r>
            <a:r>
              <a:rPr lang="en-US" sz="1400" dirty="0" err="1" smtClean="0">
                <a:latin typeface="Courier New"/>
                <a:cs typeface="Courier New"/>
              </a:rPr>
              <a:t>MatrixMulKernel</a:t>
            </a:r>
            <a:r>
              <a:rPr lang="en-US" sz="1400" dirty="0" smtClean="0">
                <a:latin typeface="Courier New"/>
                <a:cs typeface="Courier New"/>
              </a:rPr>
              <a:t>(float* M, float* N, float* P, 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Courier New"/>
                <a:cs typeface="Courier New"/>
              </a:rPr>
              <a:t>{</a:t>
            </a:r>
            <a:endParaRPr lang="en-US" sz="1400" dirty="0" smtClean="0">
              <a:latin typeface="Courier New"/>
              <a:ea typeface="Times New Roman" pitchFamily="18" charset="0"/>
              <a:cs typeface="Courier New"/>
            </a:endParaRP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/>
                <a:ea typeface="Times New Roman" pitchFamily="18" charset="0"/>
                <a:cs typeface="Courier New"/>
              </a:rPr>
              <a:t>1.  __shared__ </a:t>
            </a:r>
            <a:r>
              <a:rPr lang="en-US" sz="1400" dirty="0" smtClean="0">
                <a:latin typeface="Courier New"/>
                <a:ea typeface="Times New Roman" pitchFamily="18" charset="0"/>
                <a:cs typeface="Courier New"/>
              </a:rPr>
              <a:t>float </a:t>
            </a:r>
            <a:r>
              <a:rPr lang="en-US" sz="1400" dirty="0" err="1" smtClean="0">
                <a:latin typeface="Courier New"/>
                <a:ea typeface="Times New Roman" pitchFamily="18" charset="0"/>
                <a:cs typeface="Courier New"/>
              </a:rPr>
              <a:t>subTileM</a:t>
            </a:r>
            <a:r>
              <a:rPr lang="en-US" sz="1400" dirty="0" smtClean="0">
                <a:latin typeface="Courier New"/>
                <a:ea typeface="Times New Roman" pitchFamily="18" charset="0"/>
                <a:cs typeface="Courier New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/>
                <a:ea typeface="Times New Roman" pitchFamily="18" charset="0"/>
                <a:cs typeface="Courier New"/>
              </a:rPr>
              <a:t>2.  __shared__ </a:t>
            </a:r>
            <a:r>
              <a:rPr lang="en-US" sz="1400" dirty="0" smtClean="0">
                <a:latin typeface="Courier New"/>
                <a:ea typeface="Times New Roman" pitchFamily="18" charset="0"/>
                <a:cs typeface="Courier New"/>
              </a:rPr>
              <a:t>float </a:t>
            </a:r>
            <a:r>
              <a:rPr lang="en-US" sz="1400" dirty="0" err="1" smtClean="0">
                <a:latin typeface="Courier New"/>
                <a:ea typeface="Times New Roman" pitchFamily="18" charset="0"/>
                <a:cs typeface="Courier New"/>
              </a:rPr>
              <a:t>subTileN</a:t>
            </a:r>
            <a:r>
              <a:rPr lang="en-US" sz="1400" dirty="0" smtClean="0">
                <a:latin typeface="Courier New"/>
                <a:ea typeface="Times New Roman" pitchFamily="18" charset="0"/>
                <a:cs typeface="Courier New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Courier New"/>
                <a:cs typeface="Courier New"/>
              </a:rPr>
              <a:t>3.  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bx</a:t>
            </a:r>
            <a:r>
              <a:rPr lang="en-US" sz="1400" dirty="0" smtClean="0">
                <a:latin typeface="Courier New"/>
                <a:cs typeface="Courier New"/>
              </a:rPr>
              <a:t> = </a:t>
            </a:r>
            <a:r>
              <a:rPr lang="en-US" sz="1400" dirty="0" err="1" smtClean="0">
                <a:latin typeface="Courier New"/>
                <a:cs typeface="Courier New"/>
              </a:rPr>
              <a:t>blockIdx.x</a:t>
            </a:r>
            <a:r>
              <a:rPr lang="en-US" sz="1400" dirty="0" smtClean="0">
                <a:latin typeface="Courier New"/>
                <a:cs typeface="Courier New"/>
              </a:rPr>
              <a:t>;  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by = </a:t>
            </a:r>
            <a:r>
              <a:rPr lang="en-US" sz="1400" dirty="0" err="1" smtClean="0">
                <a:latin typeface="Courier New"/>
                <a:cs typeface="Courier New"/>
              </a:rPr>
              <a:t>blockIdx.y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Courier New"/>
                <a:cs typeface="Courier New"/>
              </a:rPr>
              <a:t>4.  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tx</a:t>
            </a:r>
            <a:r>
              <a:rPr lang="en-US" sz="1400" dirty="0" smtClean="0">
                <a:latin typeface="Courier New"/>
                <a:cs typeface="Courier New"/>
              </a:rPr>
              <a:t> = </a:t>
            </a:r>
            <a:r>
              <a:rPr lang="en-US" sz="1400" dirty="0" err="1" smtClean="0">
                <a:latin typeface="Courier New"/>
                <a:cs typeface="Courier New"/>
              </a:rPr>
              <a:t>threadIdx.x</a:t>
            </a:r>
            <a:r>
              <a:rPr lang="en-US" sz="1400" dirty="0" smtClean="0">
                <a:latin typeface="Courier New"/>
                <a:cs typeface="Courier New"/>
              </a:rPr>
              <a:t>; 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ty</a:t>
            </a:r>
            <a:r>
              <a:rPr lang="en-US" sz="1400" dirty="0" smtClean="0">
                <a:latin typeface="Courier New"/>
                <a:cs typeface="Courier New"/>
              </a:rPr>
              <a:t> = </a:t>
            </a:r>
            <a:r>
              <a:rPr lang="en-US" sz="1400" dirty="0" err="1" smtClean="0">
                <a:latin typeface="Courier New"/>
                <a:cs typeface="Courier New"/>
              </a:rPr>
              <a:t>threadIdx.y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Courier New"/>
                <a:cs typeface="Courier New"/>
              </a:rPr>
              <a:t>    // Identify the row and column of the P element to work on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Courier New"/>
                <a:cs typeface="Courier New"/>
              </a:rPr>
              <a:t>5.  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Row = by * TILE_WIDTH + </a:t>
            </a:r>
            <a:r>
              <a:rPr lang="en-US" sz="1400" dirty="0" err="1" smtClean="0">
                <a:latin typeface="Courier New"/>
                <a:cs typeface="Courier New"/>
              </a:rPr>
              <a:t>ty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Courier New"/>
                <a:cs typeface="Courier New"/>
              </a:rPr>
              <a:t>6.  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Col = </a:t>
            </a:r>
            <a:r>
              <a:rPr lang="en-US" sz="1400" dirty="0" err="1" smtClean="0">
                <a:latin typeface="Courier New"/>
                <a:cs typeface="Courier New"/>
              </a:rPr>
              <a:t>bx</a:t>
            </a:r>
            <a:r>
              <a:rPr lang="en-US" sz="1400" dirty="0" smtClean="0">
                <a:latin typeface="Courier New"/>
                <a:cs typeface="Courier New"/>
              </a:rPr>
              <a:t> * TILE_WIDTH + </a:t>
            </a:r>
            <a:r>
              <a:rPr lang="en-US" sz="1400" dirty="0" err="1" smtClean="0">
                <a:latin typeface="Courier New"/>
                <a:cs typeface="Courier New"/>
              </a:rPr>
              <a:t>tx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Courier New"/>
                <a:cs typeface="Courier New"/>
              </a:rPr>
              <a:t>7.  float </a:t>
            </a:r>
            <a:r>
              <a:rPr lang="en-US" sz="1400" dirty="0" err="1" smtClean="0">
                <a:latin typeface="Courier New"/>
                <a:cs typeface="Courier New"/>
              </a:rPr>
              <a:t>Pvalue</a:t>
            </a:r>
            <a:r>
              <a:rPr lang="en-US" sz="1400" dirty="0" smtClean="0">
                <a:latin typeface="Courier New"/>
                <a:cs typeface="Courier New"/>
              </a:rPr>
              <a:t> = 0;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 // Loop over the M and N tiles required to compute the P element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Courier New"/>
                <a:cs typeface="Courier New"/>
              </a:rPr>
              <a:t>8.  for (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Courier New"/>
                <a:cs typeface="Courier New"/>
              </a:rPr>
              <a:t>       // Collaborative loading of M and N tiles into shared memory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Courier New"/>
                <a:cs typeface="Courier New"/>
              </a:rPr>
              <a:t>9.	 </a:t>
            </a: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subTileM</a:t>
            </a:r>
            <a:r>
              <a:rPr lang="en-US" sz="1400" dirty="0" smtClean="0">
                <a:latin typeface="Courier New"/>
                <a:cs typeface="Courier New"/>
              </a:rPr>
              <a:t>[</a:t>
            </a:r>
            <a:r>
              <a:rPr lang="en-US" sz="1400" dirty="0" err="1" smtClean="0">
                <a:latin typeface="Courier New"/>
                <a:cs typeface="Courier New"/>
              </a:rPr>
              <a:t>ty</a:t>
            </a:r>
            <a:r>
              <a:rPr lang="en-US" sz="1400" dirty="0" smtClean="0">
                <a:latin typeface="Courier New"/>
                <a:cs typeface="Courier New"/>
              </a:rPr>
              <a:t>][</a:t>
            </a:r>
            <a:r>
              <a:rPr lang="en-US" sz="1400" dirty="0" err="1" smtClean="0">
                <a:latin typeface="Courier New"/>
                <a:cs typeface="Courier New"/>
              </a:rPr>
              <a:t>tx</a:t>
            </a:r>
            <a:r>
              <a:rPr lang="en-US" sz="1400" dirty="0" smtClean="0">
                <a:latin typeface="Courier New"/>
                <a:cs typeface="Courier New"/>
              </a:rPr>
              <a:t>] = M[Row*Width + m*</a:t>
            </a:r>
            <a:r>
              <a:rPr lang="en-US" sz="1400" dirty="0" err="1" smtClean="0">
                <a:latin typeface="Courier New"/>
                <a:cs typeface="Courier New"/>
              </a:rPr>
              <a:t>TILE_WIDTH+tx</a:t>
            </a:r>
            <a:r>
              <a:rPr lang="en-US" sz="1400" dirty="0" smtClean="0">
                <a:latin typeface="Courier New"/>
                <a:cs typeface="Courier New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 startAt="10"/>
            </a:pPr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dirty="0" err="1" smtClean="0">
                <a:latin typeface="Courier New"/>
                <a:cs typeface="Courier New"/>
              </a:rPr>
              <a:t>subTileN</a:t>
            </a:r>
            <a:r>
              <a:rPr lang="en-US" sz="1400" dirty="0" smtClean="0">
                <a:latin typeface="Courier New"/>
                <a:cs typeface="Courier New"/>
              </a:rPr>
              <a:t>[</a:t>
            </a:r>
            <a:r>
              <a:rPr lang="en-US" sz="1400" dirty="0" err="1" smtClean="0">
                <a:latin typeface="Courier New"/>
                <a:cs typeface="Courier New"/>
              </a:rPr>
              <a:t>ty</a:t>
            </a:r>
            <a:r>
              <a:rPr lang="en-US" sz="1400" dirty="0" smtClean="0">
                <a:latin typeface="Courier New"/>
                <a:cs typeface="Courier New"/>
              </a:rPr>
              <a:t>][</a:t>
            </a:r>
            <a:r>
              <a:rPr lang="en-US" sz="1400" dirty="0" err="1" smtClean="0">
                <a:latin typeface="Courier New"/>
                <a:cs typeface="Courier New"/>
              </a:rPr>
              <a:t>tx</a:t>
            </a:r>
            <a:r>
              <a:rPr lang="en-US" sz="1400" dirty="0" smtClean="0">
                <a:latin typeface="Courier New"/>
                <a:cs typeface="Courier New"/>
              </a:rPr>
              <a:t>] = N[(m*</a:t>
            </a:r>
            <a:r>
              <a:rPr lang="en-US" sz="1400" dirty="0" err="1" smtClean="0">
                <a:latin typeface="Courier New"/>
                <a:cs typeface="Courier New"/>
              </a:rPr>
              <a:t>TILE_WIDTH+ty</a:t>
            </a:r>
            <a:r>
              <a:rPr lang="en-US" sz="1400" dirty="0" smtClean="0">
                <a:latin typeface="Courier New"/>
                <a:cs typeface="Courier New"/>
              </a:rPr>
              <a:t>)*</a:t>
            </a:r>
            <a:r>
              <a:rPr lang="en-US" sz="1400" dirty="0" err="1" smtClean="0">
                <a:latin typeface="Courier New"/>
                <a:cs typeface="Courier New"/>
              </a:rPr>
              <a:t>Width+Col</a:t>
            </a:r>
            <a:r>
              <a:rPr lang="en-US" sz="1400" dirty="0" smtClean="0">
                <a:latin typeface="Courier New"/>
                <a:cs typeface="Courier New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 startAt="10"/>
            </a:pPr>
            <a:r>
              <a:rPr lang="en-US" sz="1400" dirty="0" smtClean="0">
                <a:latin typeface="Courier New"/>
                <a:cs typeface="Courier New"/>
              </a:rPr>
              <a:t>  __</a:t>
            </a:r>
            <a:r>
              <a:rPr lang="en-US" sz="1400" dirty="0" err="1" smtClean="0">
                <a:latin typeface="Courier New"/>
                <a:cs typeface="Courier New"/>
              </a:rPr>
              <a:t>syncthreads</a:t>
            </a:r>
            <a:r>
              <a:rPr lang="en-US" sz="1400" dirty="0" smtClean="0">
                <a:latin typeface="Courier New"/>
                <a:cs typeface="Courier New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Courier New"/>
                <a:cs typeface="Courier New"/>
              </a:rPr>
              <a:t>12.    for (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Courier New"/>
                <a:cs typeface="Courier New"/>
              </a:rPr>
              <a:t>13.		  </a:t>
            </a:r>
            <a:r>
              <a:rPr lang="en-US" sz="1400" dirty="0" err="1" smtClean="0">
                <a:latin typeface="Courier New"/>
                <a:cs typeface="Courier New"/>
              </a:rPr>
              <a:t>Pvalue</a:t>
            </a:r>
            <a:r>
              <a:rPr lang="en-US" sz="1400" dirty="0" smtClean="0">
                <a:latin typeface="Courier New"/>
                <a:cs typeface="Courier New"/>
              </a:rPr>
              <a:t> += </a:t>
            </a:r>
            <a:r>
              <a:rPr lang="en-US" sz="1400" dirty="0" err="1" smtClean="0">
                <a:latin typeface="Courier New"/>
                <a:cs typeface="Courier New"/>
              </a:rPr>
              <a:t>subTileM</a:t>
            </a:r>
            <a:r>
              <a:rPr lang="en-US" sz="1400" dirty="0" smtClean="0">
                <a:latin typeface="Courier New"/>
                <a:cs typeface="Courier New"/>
              </a:rPr>
              <a:t>[</a:t>
            </a:r>
            <a:r>
              <a:rPr lang="en-US" sz="1400" dirty="0" err="1" smtClean="0">
                <a:latin typeface="Courier New"/>
                <a:cs typeface="Courier New"/>
              </a:rPr>
              <a:t>ty</a:t>
            </a:r>
            <a:r>
              <a:rPr lang="en-US" sz="1400" dirty="0" smtClean="0">
                <a:latin typeface="Courier New"/>
                <a:cs typeface="Courier New"/>
              </a:rPr>
              <a:t>][k] * </a:t>
            </a:r>
            <a:r>
              <a:rPr lang="en-US" sz="1400" dirty="0" err="1" smtClean="0">
                <a:latin typeface="Courier New"/>
                <a:cs typeface="Courier New"/>
              </a:rPr>
              <a:t>subTileN</a:t>
            </a:r>
            <a:r>
              <a:rPr lang="en-US" sz="1400" dirty="0" smtClean="0">
                <a:latin typeface="Courier New"/>
                <a:cs typeface="Courier New"/>
              </a:rPr>
              <a:t>[k][</a:t>
            </a:r>
            <a:r>
              <a:rPr lang="en-US" sz="1400" dirty="0" err="1" smtClean="0">
                <a:latin typeface="Courier New"/>
                <a:cs typeface="Courier New"/>
              </a:rPr>
              <a:t>tx</a:t>
            </a:r>
            <a:r>
              <a:rPr lang="en-US" sz="1400" dirty="0" smtClean="0">
                <a:latin typeface="Courier New"/>
                <a:cs typeface="Courier New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Courier New"/>
                <a:cs typeface="Courier New"/>
              </a:rPr>
              <a:t>14. 	  __</a:t>
            </a:r>
            <a:r>
              <a:rPr lang="en-US" sz="1400" dirty="0" smtClean="0">
                <a:latin typeface="Courier New"/>
                <a:cs typeface="Courier New"/>
              </a:rPr>
              <a:t>syncthreads</a:t>
            </a:r>
            <a:r>
              <a:rPr lang="en-US" sz="1400" dirty="0" smtClean="0">
                <a:latin typeface="Courier New"/>
                <a:cs typeface="Courier New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Courier New"/>
                <a:cs typeface="Courier New"/>
              </a:rPr>
              <a:t>15. }	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Courier New"/>
                <a:cs typeface="Courier New"/>
              </a:rPr>
              <a:t>16. P[Row*</a:t>
            </a:r>
            <a:r>
              <a:rPr lang="en-US" sz="1400" dirty="0" err="1" smtClean="0">
                <a:latin typeface="Courier New"/>
                <a:cs typeface="Courier New"/>
              </a:rPr>
              <a:t>Width+Col</a:t>
            </a:r>
            <a:r>
              <a:rPr lang="en-US" sz="1400" dirty="0" smtClean="0">
                <a:latin typeface="Courier New"/>
                <a:cs typeface="Courier New"/>
              </a:rPr>
              <a:t>] = </a:t>
            </a:r>
            <a:r>
              <a:rPr lang="en-US" sz="1400" dirty="0" err="1" smtClean="0">
                <a:latin typeface="Courier New"/>
                <a:cs typeface="Courier New"/>
              </a:rPr>
              <a:t>Pvalue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4813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477000"/>
            <a:ext cx="5181600" cy="30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 smtClean="0"/>
              <a:t>© David Kirk/NVIDIA and Wen-mei W. Hwu, ECE408/CS483/ 2007-2016</a:t>
            </a:r>
          </a:p>
        </p:txBody>
      </p:sp>
    </p:spTree>
    <p:extLst>
      <p:ext uri="{BB962C8B-B14F-4D97-AF65-F5344CB8AC3E}">
        <p14:creationId xmlns:p14="http://schemas.microsoft.com/office/powerpoint/2010/main" val="1241235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1066800"/>
          </a:xfrm>
        </p:spPr>
        <p:txBody>
          <a:bodyPr/>
          <a:lstStyle/>
          <a:p>
            <a:r>
              <a:rPr lang="en-US" dirty="0" smtClean="0"/>
              <a:t>Compare with Base Kernel</a:t>
            </a:r>
            <a:endParaRPr lang="en-US" sz="3200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91600" cy="5486400"/>
          </a:xfrm>
          <a:solidFill>
            <a:schemeClr val="bg1"/>
          </a:solidFill>
        </p:spPr>
        <p:txBody>
          <a:bodyPr/>
          <a:lstStyle/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cs typeface="Courier New"/>
              </a:rPr>
              <a:t>__global__ void </a:t>
            </a:r>
            <a:r>
              <a:rPr lang="en-US" sz="1600" dirty="0" err="1" smtClean="0">
                <a:latin typeface="Courier New"/>
                <a:cs typeface="Courier New"/>
              </a:rPr>
              <a:t>MatrixMulKernel</a:t>
            </a:r>
            <a:r>
              <a:rPr lang="en-US" sz="1600" dirty="0" smtClean="0">
                <a:latin typeface="Courier New"/>
                <a:cs typeface="Courier New"/>
              </a:rPr>
              <a:t>(float* M, float* N, float* P, </a:t>
            </a: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 Width)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cs typeface="Courier New"/>
              </a:rPr>
              <a:t>{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// Calculate the row index of the P element and M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int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Row =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blockIdx.y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*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blockDim.y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+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threadIdx.y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// Calculate the column index of P and N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int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Col =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blockIdx.x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*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blockDim.x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+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threadIdx.x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sz="1600" dirty="0" smtClean="0">
              <a:latin typeface="Courier New"/>
              <a:ea typeface="Times New Roman" pitchFamily="18" charset="0"/>
              <a:cs typeface="Courier New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if ((Row &lt; Width) &amp;&amp; (Col &lt; Width)) {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	float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Pvalue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= 0;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   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  // each thread computes one element of the block sub-matrix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	for (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int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k = 0; k &lt; Width; ++k)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    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Pvalue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+= M[Row*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Width+k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] * N[k*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Width+Col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];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  </a:t>
            </a:r>
            <a:endParaRPr lang="en-US" sz="1600" dirty="0">
              <a:latin typeface="Courier New"/>
              <a:ea typeface="Times New Roman" pitchFamily="18" charset="0"/>
              <a:cs typeface="Courier New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   P[Row*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Width+Col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] =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Pvalue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 }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}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" y="6553200"/>
            <a:ext cx="5334000" cy="2794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de-DE" sz="1200" dirty="0" smtClean="0">
                <a:ea typeface="PMingLiU" pitchFamily="18" charset="-120"/>
              </a:rPr>
              <a:t>© David Kirk/NVIDIA and Wen-mei W. Hwu, ECE408/CS483/ 2007-2016</a:t>
            </a:r>
            <a:endParaRPr lang="en-US" sz="1200" dirty="0" smtClean="0">
              <a:ea typeface="PMingLiU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9C8549-3A9E-4B97-809C-4B1D18C92F4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76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EFBEC2B4-03D6-47B5-8FFD-A2A834A1724F}" type="slidenum">
              <a:rPr lang="en-US" sz="1400" smtClean="0">
                <a:latin typeface="Times New Roman" pitchFamily="18" charset="0"/>
              </a:rPr>
              <a:pPr eaLnBrk="1" hangingPunct="1"/>
              <a:t>39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sz="3600" smtClean="0">
                <a:ea typeface="PMingLiU" pitchFamily="18" charset="-120"/>
              </a:rPr>
              <a:t>Shared Memory and Threading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305800" cy="5029200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PMingLiU" pitchFamily="18" charset="-120"/>
              </a:rPr>
              <a:t>Each SM in Maxwell has 64KB shared memory (48KB max per block)</a:t>
            </a:r>
          </a:p>
          <a:p>
            <a:pPr lvl="1" eaLnBrk="1" hangingPunct="1"/>
            <a:r>
              <a:rPr lang="en-US" altLang="zh-TW" sz="2000" dirty="0" smtClean="0">
                <a:ea typeface="PMingLiU" pitchFamily="18" charset="-120"/>
              </a:rPr>
              <a:t>Shared memory size is implementation dependent!</a:t>
            </a:r>
          </a:p>
          <a:p>
            <a:pPr lvl="1" eaLnBrk="1" hangingPunct="1"/>
            <a:r>
              <a:rPr lang="en-US" altLang="zh-TW" sz="2000" dirty="0" smtClean="0">
                <a:ea typeface="PMingLiU" pitchFamily="18" charset="-120"/>
              </a:rPr>
              <a:t>For TILE_WIDTH = 16, each thread block uses 2*256*4B = 2KB of shared memory. </a:t>
            </a:r>
          </a:p>
          <a:p>
            <a:pPr lvl="2" eaLnBrk="1" hangingPunct="1"/>
            <a:r>
              <a:rPr lang="en-US" altLang="zh-TW" sz="1600" dirty="0" smtClean="0">
                <a:ea typeface="PMingLiU" pitchFamily="18" charset="-120"/>
              </a:rPr>
              <a:t>Shared memory c</a:t>
            </a:r>
            <a:r>
              <a:rPr lang="en-US" altLang="zh-TW" sz="1600" dirty="0" smtClean="0">
                <a:ea typeface="PMingLiU" pitchFamily="18" charset="-120"/>
              </a:rPr>
              <a:t>an </a:t>
            </a:r>
            <a:r>
              <a:rPr lang="en-US" altLang="zh-TW" sz="1600" dirty="0" smtClean="0">
                <a:ea typeface="PMingLiU" pitchFamily="18" charset="-120"/>
              </a:rPr>
              <a:t>potentially </a:t>
            </a:r>
            <a:r>
              <a:rPr lang="en-US" altLang="zh-TW" sz="1600" dirty="0" err="1" smtClean="0">
                <a:ea typeface="PMingLiU" pitchFamily="18" charset="-120"/>
              </a:rPr>
              <a:t>suppot</a:t>
            </a:r>
            <a:r>
              <a:rPr lang="en-US" altLang="zh-TW" sz="1600" dirty="0" smtClean="0">
                <a:ea typeface="PMingLiU" pitchFamily="18" charset="-120"/>
              </a:rPr>
              <a:t> </a:t>
            </a:r>
            <a:r>
              <a:rPr lang="en-US" altLang="zh-TW" sz="1600" dirty="0" smtClean="0">
                <a:ea typeface="PMingLiU" pitchFamily="18" charset="-120"/>
              </a:rPr>
              <a:t>up to 32 </a:t>
            </a:r>
            <a:r>
              <a:rPr lang="en-US" altLang="zh-TW" sz="1600" dirty="0" smtClean="0">
                <a:ea typeface="PMingLiU" pitchFamily="18" charset="-120"/>
              </a:rPr>
              <a:t>thread </a:t>
            </a:r>
            <a:r>
              <a:rPr lang="en-US" altLang="zh-TW" sz="1600" dirty="0">
                <a:ea typeface="PMingLiU" pitchFamily="18" charset="-120"/>
              </a:rPr>
              <a:t>b</a:t>
            </a:r>
            <a:r>
              <a:rPr lang="en-US" altLang="zh-TW" sz="1600" dirty="0" smtClean="0">
                <a:ea typeface="PMingLiU" pitchFamily="18" charset="-120"/>
              </a:rPr>
              <a:t>locks </a:t>
            </a:r>
            <a:r>
              <a:rPr lang="en-US" altLang="zh-TW" sz="1600" dirty="0" smtClean="0">
                <a:ea typeface="PMingLiU" pitchFamily="18" charset="-120"/>
              </a:rPr>
              <a:t>actively executing </a:t>
            </a:r>
          </a:p>
          <a:p>
            <a:pPr lvl="2" eaLnBrk="1" hangingPunct="1"/>
            <a:r>
              <a:rPr lang="en-US" altLang="zh-TW" sz="1800" dirty="0" smtClean="0">
                <a:ea typeface="PMingLiU" pitchFamily="18" charset="-120"/>
              </a:rPr>
              <a:t>This allows up to 8*512 = 4,096 pending loads. (2 per thread, 256 threads per block)</a:t>
            </a:r>
          </a:p>
          <a:p>
            <a:pPr lvl="1" eaLnBrk="1" hangingPunct="1"/>
            <a:r>
              <a:rPr lang="en-US" altLang="zh-TW" sz="2000" dirty="0" smtClean="0">
                <a:ea typeface="PMingLiU" pitchFamily="18" charset="-120"/>
              </a:rPr>
              <a:t>The next TILE_WIDTH 32 would lead to 2*32*32*4B= 8KB shared memory usage per thread block, allowing </a:t>
            </a:r>
            <a:r>
              <a:rPr lang="en-US" altLang="zh-TW" sz="2000" dirty="0">
                <a:ea typeface="PMingLiU" pitchFamily="18" charset="-120"/>
              </a:rPr>
              <a:t>8</a:t>
            </a:r>
            <a:r>
              <a:rPr lang="en-US" altLang="zh-TW" sz="2000" dirty="0" smtClean="0">
                <a:ea typeface="PMingLiU" pitchFamily="18" charset="-120"/>
              </a:rPr>
              <a:t> thread blocks active at the same time</a:t>
            </a:r>
          </a:p>
          <a:p>
            <a:pPr eaLnBrk="1" hangingPunct="1"/>
            <a:r>
              <a:rPr lang="en-US" altLang="zh-TW" sz="2400" dirty="0" smtClean="0">
                <a:ea typeface="PMingLiU" pitchFamily="18" charset="-120"/>
              </a:rPr>
              <a:t>Using 16x16 tiling, we reduce the accesses to the global memory by a factor of 16</a:t>
            </a:r>
          </a:p>
          <a:p>
            <a:pPr lvl="1" eaLnBrk="1" hangingPunct="1"/>
            <a:r>
              <a:rPr lang="en-US" altLang="zh-TW" sz="2000" dirty="0" smtClean="0">
                <a:ea typeface="PMingLiU" pitchFamily="18" charset="-120"/>
              </a:rPr>
              <a:t>The 150GB/s bandwidth can now support (150/4)*16 = 600 GFLOPS!</a:t>
            </a: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ea typeface="PMingLiU" pitchFamily="18" charset="-120"/>
              </a:rPr>
              <a:t>				</a:t>
            </a:r>
          </a:p>
        </p:txBody>
      </p:sp>
      <p:sp>
        <p:nvSpPr>
          <p:cNvPr id="3072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553200"/>
            <a:ext cx="5486400" cy="30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 smtClean="0"/>
              <a:t>© David Kirk/NVIDIA and Wen-mei W. Hwu, ECE408/CS483/ 2007-2016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Hwu, ECE408/CS483/ 2007-2016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A9117400-FA4F-4BBC-8ADA-7D985CC3F142}" type="slidenum">
              <a:rPr lang="en-US" sz="1400" smtClean="0">
                <a:latin typeface="Times New Roman" pitchFamily="18" charset="0"/>
              </a:rPr>
              <a:pPr eaLnBrk="1" hangingPunct="1"/>
              <a:t>4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Going back to the program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Every instruction needs to be fetched from memory, decoded, then executed.</a:t>
            </a:r>
          </a:p>
          <a:p>
            <a:pPr lvl="1" eaLnBrk="1" hangingPunct="1"/>
            <a:r>
              <a:rPr lang="en-US" smtClean="0"/>
              <a:t>The decode stage typically accesses register file</a:t>
            </a:r>
          </a:p>
          <a:p>
            <a:pPr eaLnBrk="1" hangingPunct="1"/>
            <a:r>
              <a:rPr lang="en-US" smtClean="0"/>
              <a:t>Instructions come in three flavors: Operate, Data transfer, and Program Control Flow.</a:t>
            </a:r>
          </a:p>
          <a:p>
            <a:pPr eaLnBrk="1" hangingPunct="1"/>
            <a:r>
              <a:rPr lang="en-US" smtClean="0"/>
              <a:t>An example instruction cycle is the following:</a:t>
            </a:r>
          </a:p>
          <a:p>
            <a:pPr eaLnBrk="1" hangingPunct="1">
              <a:buFontTx/>
              <a:buNone/>
            </a:pPr>
            <a:endParaRPr lang="en-US" sz="1200" smtClean="0"/>
          </a:p>
          <a:p>
            <a:pPr algn="ctr" eaLnBrk="1" hangingPunct="1">
              <a:buFontTx/>
              <a:buNone/>
            </a:pPr>
            <a:r>
              <a:rPr lang="en-US" smtClean="0"/>
              <a:t>Fetch | Decode | Execute | Memory</a:t>
            </a:r>
          </a:p>
        </p:txBody>
      </p:sp>
    </p:spTree>
    <p:extLst>
      <p:ext uri="{BB962C8B-B14F-4D97-AF65-F5344CB8AC3E}">
        <p14:creationId xmlns:p14="http://schemas.microsoft.com/office/powerpoint/2010/main" val="1353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719"/>
            <a:ext cx="8305800" cy="811481"/>
          </a:xfrm>
        </p:spPr>
        <p:txBody>
          <a:bodyPr/>
          <a:lstStyle/>
          <a:p>
            <a:r>
              <a:rPr lang="en-US" dirty="0" smtClean="0"/>
              <a:t>Device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305800" cy="4572000"/>
          </a:xfrm>
        </p:spPr>
        <p:txBody>
          <a:bodyPr/>
          <a:lstStyle/>
          <a:p>
            <a:r>
              <a:rPr lang="en-US" dirty="0" smtClean="0"/>
              <a:t>Number of devices in the system</a:t>
            </a:r>
          </a:p>
          <a:p>
            <a:pPr marL="914400" lvl="2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dev_count</a:t>
            </a:r>
            <a:r>
              <a:rPr lang="en-US" dirty="0" smtClean="0"/>
              <a:t>;</a:t>
            </a:r>
          </a:p>
          <a:p>
            <a:pPr marL="914400" lvl="2" indent="0">
              <a:buNone/>
            </a:pPr>
            <a:r>
              <a:rPr lang="en-US" dirty="0" err="1" smtClean="0"/>
              <a:t>cudaGetDeviceCount</a:t>
            </a:r>
            <a:r>
              <a:rPr lang="en-US" dirty="0" smtClean="0"/>
              <a:t>( &amp;</a:t>
            </a:r>
            <a:r>
              <a:rPr lang="en-US" dirty="0" err="1" smtClean="0"/>
              <a:t>dev_count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Capability of devices</a:t>
            </a:r>
            <a:endParaRPr lang="en-US" dirty="0"/>
          </a:p>
          <a:p>
            <a:pPr marL="914400" lvl="2" indent="0">
              <a:buNone/>
            </a:pPr>
            <a:r>
              <a:rPr lang="en-US" dirty="0" err="1"/>
              <a:t>cudaDeviceProp</a:t>
            </a:r>
            <a:r>
              <a:rPr lang="en-US" dirty="0"/>
              <a:t>	</a:t>
            </a:r>
            <a:r>
              <a:rPr lang="en-US" dirty="0" err="1"/>
              <a:t>dev_prop</a:t>
            </a:r>
            <a:r>
              <a:rPr lang="en-US" dirty="0" smtClean="0"/>
              <a:t>;</a:t>
            </a:r>
            <a:endParaRPr lang="en-US" sz="4000" dirty="0"/>
          </a:p>
          <a:p>
            <a:pPr marL="914400" lvl="2" indent="0">
              <a:buNone/>
            </a:pP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dev_count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  <a:endParaRPr lang="en-US" sz="3200" dirty="0"/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 smtClean="0"/>
              <a:t>cudaGetDeviceProperties</a:t>
            </a:r>
            <a:r>
              <a:rPr lang="en-US" dirty="0"/>
              <a:t>( &amp;</a:t>
            </a:r>
            <a:r>
              <a:rPr lang="en-US" dirty="0" err="1"/>
              <a:t>dev_prop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 smtClean="0"/>
              <a:t>);</a:t>
            </a:r>
            <a:endParaRPr lang="en-US" sz="4000" dirty="0"/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</a:t>
            </a:r>
            <a:r>
              <a:rPr lang="en-US" sz="2000" dirty="0" smtClean="0"/>
              <a:t>// </a:t>
            </a:r>
            <a:r>
              <a:rPr lang="en-US" sz="2000" dirty="0"/>
              <a:t>decide if device has sufficient resources and </a:t>
            </a:r>
            <a:r>
              <a:rPr lang="en-US" sz="2000" dirty="0" smtClean="0"/>
              <a:t>capabilities</a:t>
            </a:r>
            <a:r>
              <a:rPr lang="en-US" dirty="0"/>
              <a:t> </a:t>
            </a:r>
            <a:endParaRPr lang="en-US" sz="4000" dirty="0"/>
          </a:p>
          <a:p>
            <a:pPr marL="914400" lvl="2" indent="0">
              <a:buNone/>
            </a:pPr>
            <a:r>
              <a:rPr lang="en-US" dirty="0" smtClean="0"/>
              <a:t>}</a:t>
            </a:r>
            <a:endParaRPr lang="en-US" sz="3200" dirty="0"/>
          </a:p>
          <a:p>
            <a:r>
              <a:rPr lang="en-US" dirty="0" err="1" smtClean="0"/>
              <a:t>cudaDeviceProp</a:t>
            </a:r>
            <a:r>
              <a:rPr lang="en-US" dirty="0" smtClean="0"/>
              <a:t> is a built-in C structure type </a:t>
            </a:r>
          </a:p>
          <a:p>
            <a:pPr lvl="1"/>
            <a:r>
              <a:rPr lang="en-US" dirty="0" err="1" smtClean="0"/>
              <a:t>dev_prop.dev_prop.maxThreadsPerBlock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Dev_prop.sharedMemoryPerBlock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pPr marL="914400" lvl="2" indent="0">
              <a:buNone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629400"/>
            <a:ext cx="5334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David Kirk/NVIDIA and Wen-mei W. Hwu, ECE408/CS483/ 2007-2016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9C8549-3A9E-4B97-809C-4B1D18C92F4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6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Any more questions?</a:t>
            </a:r>
            <a:br>
              <a:rPr lang="en-US" dirty="0" smtClean="0"/>
            </a:br>
            <a:r>
              <a:rPr lang="en-US" dirty="0" smtClean="0"/>
              <a:t>Read Chapter 5!</a:t>
            </a:r>
            <a:endParaRPr lang="en-US" dirty="0"/>
          </a:p>
        </p:txBody>
      </p:sp>
      <p:sp>
        <p:nvSpPr>
          <p:cNvPr id="32771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3277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553200"/>
            <a:ext cx="5257800" cy="30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 smtClean="0"/>
              <a:t>© David Kirk/NVIDIA and Wen-mei W. Hwu, ECE408/CS483/ 2007-2016</a:t>
            </a:r>
            <a:endParaRPr lang="en-US" sz="1200" dirty="0"/>
          </a:p>
        </p:txBody>
      </p:sp>
      <p:sp>
        <p:nvSpPr>
          <p:cNvPr id="3277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21888B9F-B1BE-4995-A091-A2C097CFCFCC}" type="slidenum">
              <a:rPr lang="en-US" sz="1400" smtClean="0">
                <a:latin typeface="Times New Roman" pitchFamily="18" charset="0"/>
              </a:rPr>
              <a:pPr eaLnBrk="1" hangingPunct="1"/>
              <a:t>41</a:t>
            </a:fld>
            <a:endParaRPr lang="en-US" sz="14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Hwu, ECE408/CS483/ 2007-2016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055C2E72-148D-41A8-90D6-01E10090ECBB}" type="slidenum">
              <a:rPr lang="en-US" sz="1400" smtClean="0">
                <a:latin typeface="Times New Roman" pitchFamily="18" charset="0"/>
              </a:rPr>
              <a:pPr eaLnBrk="1" hangingPunct="1"/>
              <a:t>5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Operate Instructions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an operate instruction:</a:t>
            </a:r>
          </a:p>
          <a:p>
            <a:pPr eaLnBrk="1" hangingPunct="1">
              <a:buFontTx/>
              <a:buNone/>
            </a:pPr>
            <a:r>
              <a:rPr lang="en-US" smtClean="0"/>
              <a:t>		ADD R1, R2, R3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Instruction cycle for an operate instruction:</a:t>
            </a:r>
          </a:p>
          <a:p>
            <a:pPr algn="ctr" eaLnBrk="1" hangingPunct="1">
              <a:buFontTx/>
              <a:buNone/>
            </a:pPr>
            <a:r>
              <a:rPr lang="en-US" smtClean="0"/>
              <a:t>Fetch | Decode | Execute | </a:t>
            </a:r>
            <a:r>
              <a:rPr lang="en-US" smtClean="0">
                <a:solidFill>
                  <a:schemeClr val="folHlink"/>
                </a:solidFill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50382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Hwu, ECE408/CS483/ 2007-2016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9AF1787A-C22B-45D4-9B05-48753DBA57E5}" type="slidenum">
              <a:rPr lang="en-US" sz="1400" smtClean="0">
                <a:latin typeface="Times New Roman" pitchFamily="18" charset="0"/>
              </a:rPr>
              <a:pPr eaLnBrk="1" hangingPunct="1"/>
              <a:t>6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Memory Access Instructions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Examples of memory access instruction: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LDR R1, R2, #2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STR	R1, R2, #2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Instruction cycle for an operate instruction:</a:t>
            </a:r>
          </a:p>
          <a:p>
            <a:pPr algn="ctr" eaLnBrk="1" hangingPunct="1">
              <a:buFontTx/>
              <a:buNone/>
            </a:pPr>
            <a:r>
              <a:rPr lang="en-US" dirty="0" smtClean="0"/>
              <a:t>Fetch | Decode | Execute | Memory</a:t>
            </a:r>
          </a:p>
        </p:txBody>
      </p:sp>
    </p:spTree>
    <p:extLst>
      <p:ext uri="{BB962C8B-B14F-4D97-AF65-F5344CB8AC3E}">
        <p14:creationId xmlns:p14="http://schemas.microsoft.com/office/powerpoint/2010/main" val="51296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Hwu, ECE408/CS483/ 2007-2016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26903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93E1C74A-7ECE-4C50-9CA8-8C6BB442703E}" type="slidenum">
              <a:rPr lang="en-US" sz="1400" smtClean="0">
                <a:latin typeface="Times New Roman" pitchFamily="18" charset="0"/>
              </a:rPr>
              <a:pPr eaLnBrk="1" hangingPunct="1"/>
              <a:t>7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Registers vs Memory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Registers are “free” </a:t>
            </a:r>
          </a:p>
          <a:p>
            <a:pPr lvl="1" eaLnBrk="1" hangingPunct="1"/>
            <a:r>
              <a:rPr lang="en-US" dirty="0" smtClean="0"/>
              <a:t>No additional memory access instruction</a:t>
            </a:r>
          </a:p>
          <a:p>
            <a:pPr lvl="1" eaLnBrk="1" hangingPunct="1"/>
            <a:r>
              <a:rPr lang="en-US" dirty="0" smtClean="0"/>
              <a:t>Very fast to use, however, there are very few of them</a:t>
            </a:r>
          </a:p>
          <a:p>
            <a:pPr eaLnBrk="1" hangingPunct="1"/>
            <a:r>
              <a:rPr lang="en-US" dirty="0" smtClean="0"/>
              <a:t>Memory is expensive (slow), but very large</a:t>
            </a:r>
          </a:p>
        </p:txBody>
      </p:sp>
      <p:pic>
        <p:nvPicPr>
          <p:cNvPr id="23558" name="Picture 31" descr="von_neuman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657600"/>
            <a:ext cx="3352800" cy="299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7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657600"/>
            <a:ext cx="8648700" cy="30353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b="1" smtClean="0">
                <a:latin typeface="Courier New" pitchFamily="49" charset="0"/>
              </a:rPr>
              <a:t> </a:t>
            </a:r>
            <a:r>
              <a:rPr lang="en-US" b="1" smtClean="0">
                <a:solidFill>
                  <a:schemeClr val="accent2"/>
                </a:solidFill>
                <a:latin typeface="Courier New" pitchFamily="49" charset="0"/>
              </a:rPr>
              <a:t>__device__</a:t>
            </a:r>
            <a:r>
              <a:rPr lang="en-US" smtClean="0"/>
              <a:t> is optional when used with  </a:t>
            </a:r>
            <a:r>
              <a:rPr lang="en-US" b="1" smtClean="0">
                <a:solidFill>
                  <a:schemeClr val="accent2"/>
                </a:solidFill>
                <a:latin typeface="Courier New" pitchFamily="49" charset="0"/>
              </a:rPr>
              <a:t>__shared__</a:t>
            </a:r>
            <a:r>
              <a:rPr lang="en-US" smtClean="0"/>
              <a:t>, or </a:t>
            </a:r>
            <a:r>
              <a:rPr lang="en-US" b="1" smtClean="0">
                <a:solidFill>
                  <a:schemeClr val="accent2"/>
                </a:solidFill>
              </a:rPr>
              <a:t> </a:t>
            </a:r>
            <a:r>
              <a:rPr lang="en-US" b="1" smtClean="0">
                <a:solidFill>
                  <a:schemeClr val="accent2"/>
                </a:solidFill>
                <a:latin typeface="Courier New" pitchFamily="49" charset="0"/>
              </a:rPr>
              <a:t>__constant__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marL="457200" indent="-457200" eaLnBrk="1" hangingPunct="1">
              <a:lnSpc>
                <a:spcPct val="90000"/>
              </a:lnSpc>
            </a:pPr>
            <a:r>
              <a:rPr lang="en-US" smtClean="0">
                <a:solidFill>
                  <a:schemeClr val="accent2"/>
                </a:solidFill>
              </a:rPr>
              <a:t>Automatic variables</a:t>
            </a:r>
            <a:r>
              <a:rPr lang="en-US" smtClean="0"/>
              <a:t> without any qualifier reside in a </a:t>
            </a:r>
            <a:r>
              <a:rPr lang="en-US" smtClean="0">
                <a:solidFill>
                  <a:schemeClr val="accent2"/>
                </a:solidFill>
              </a:rPr>
              <a:t>register</a:t>
            </a:r>
          </a:p>
          <a:p>
            <a:pPr marL="974725" lvl="1" indent="-403225" eaLnBrk="1" hangingPunct="1">
              <a:lnSpc>
                <a:spcPct val="90000"/>
              </a:lnSpc>
            </a:pPr>
            <a:r>
              <a:rPr lang="en-US" smtClean="0">
                <a:solidFill>
                  <a:schemeClr val="accent2"/>
                </a:solidFill>
              </a:rPr>
              <a:t>Except per-thread arrays</a:t>
            </a:r>
            <a:r>
              <a:rPr lang="en-US" smtClean="0"/>
              <a:t> that reside in global memory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395179C0-4EE0-4C9A-B0AA-7BCE4890C23F}" type="slidenum">
              <a:rPr lang="en-US" sz="1400" smtClean="0">
                <a:latin typeface="Times New Roman" pitchFamily="18" charset="0"/>
              </a:rPr>
              <a:pPr eaLnBrk="1" hangingPunct="1"/>
              <a:t>8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153400" cy="1066800"/>
          </a:xfrm>
        </p:spPr>
        <p:txBody>
          <a:bodyPr/>
          <a:lstStyle/>
          <a:p>
            <a:pPr eaLnBrk="1" hangingPunct="1"/>
            <a:r>
              <a:rPr lang="en-US" smtClean="0"/>
              <a:t>CUDA Variable Type Qualifiers</a:t>
            </a:r>
          </a:p>
        </p:txBody>
      </p:sp>
      <p:graphicFrame>
        <p:nvGraphicFramePr>
          <p:cNvPr id="131120" name="Group 48"/>
          <p:cNvGraphicFramePr>
            <a:graphicFrameLocks noGrp="1"/>
          </p:cNvGraphicFramePr>
          <p:nvPr/>
        </p:nvGraphicFramePr>
        <p:xfrm>
          <a:off x="419100" y="1123950"/>
          <a:ext cx="8724900" cy="2057400"/>
        </p:xfrm>
        <a:graphic>
          <a:graphicData uri="http://schemas.openxmlformats.org/drawingml/2006/table">
            <a:tbl>
              <a:tblPr/>
              <a:tblGrid>
                <a:gridCol w="5189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Variable declaration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Scope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Lifetime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               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LocalVar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__device__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__shared__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int SharedVar;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shared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__device__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      int GlobalVar;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global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application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__device__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__constant__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int ConstantVar;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application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5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477000"/>
            <a:ext cx="4953000" cy="30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Hwu, ECE408/CS483/ 2007-2016</a:t>
            </a:r>
            <a:endParaRPr lang="en-US" sz="12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248400"/>
            <a:ext cx="56388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8275" indent="-1682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pt-BR" sz="1400" smtClean="0">
                <a:latin typeface="Times New Roman" pitchFamily="18" charset="0"/>
                <a:ea typeface="PMingLiU" pitchFamily="18" charset="-120"/>
              </a:rPr>
              <a:t>© David Kirk/NVIDIA and Wen-mei W. Hwu, ECE408/CS483/ 2007-2016</a:t>
            </a:r>
            <a:endParaRPr lang="en-US" sz="1400" smtClean="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6387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-23813"/>
            <a:ext cx="8305800" cy="1190626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 smtClean="0"/>
              <a:t>Matrix Multiplication Example</a:t>
            </a:r>
            <a:br>
              <a:rPr lang="en-US" sz="3600" dirty="0" smtClean="0"/>
            </a:br>
            <a:r>
              <a:rPr lang="en-US" sz="3600" dirty="0" smtClean="0"/>
              <a:t>A Simple Host Version in C</a:t>
            </a: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945323" y="4379382"/>
            <a:ext cx="2468563" cy="2468562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Arial" pitchFamily="34" charset="0"/>
              <a:buNone/>
            </a:pPr>
            <a:r>
              <a:rPr lang="en-US" sz="2000" b="1" dirty="0">
                <a:solidFill>
                  <a:srgbClr val="FFFFFF"/>
                </a:solidFill>
                <a:latin typeface="Arial" pitchFamily="34" charset="0"/>
              </a:rPr>
              <a:t>M</a:t>
            </a:r>
          </a:p>
        </p:txBody>
      </p:sp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6476887" y="1834620"/>
            <a:ext cx="2468562" cy="2468562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Arial" pitchFamily="34" charset="0"/>
              <a:buNone/>
            </a:pPr>
            <a:r>
              <a:rPr lang="en-US" sz="2000" b="1" dirty="0">
                <a:solidFill>
                  <a:srgbClr val="FFFFFF"/>
                </a:solidFill>
                <a:latin typeface="Arial" pitchFamily="34" charset="0"/>
              </a:rPr>
              <a:t>N</a:t>
            </a: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6476887" y="4349220"/>
            <a:ext cx="2468562" cy="2468562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Arial" pitchFamily="34" charset="0"/>
              <a:buNone/>
            </a:pPr>
            <a:r>
              <a:rPr lang="en-US" sz="2000" b="1" dirty="0">
                <a:solidFill>
                  <a:srgbClr val="FFFFFF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16391" name="Text Box 5"/>
          <p:cNvSpPr txBox="1">
            <a:spLocks noChangeArrowheads="1"/>
          </p:cNvSpPr>
          <p:nvPr/>
        </p:nvSpPr>
        <p:spPr bwMode="auto">
          <a:xfrm>
            <a:off x="7848487" y="1834620"/>
            <a:ext cx="53975" cy="2468562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392" name="Line 6"/>
          <p:cNvSpPr>
            <a:spLocks noChangeShapeType="1"/>
          </p:cNvSpPr>
          <p:nvPr/>
        </p:nvSpPr>
        <p:spPr bwMode="auto">
          <a:xfrm>
            <a:off x="7904049" y="4303182"/>
            <a:ext cx="1588" cy="1417638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7"/>
          <p:cNvSpPr>
            <a:spLocks noChangeShapeType="1"/>
          </p:cNvSpPr>
          <p:nvPr/>
        </p:nvSpPr>
        <p:spPr bwMode="auto">
          <a:xfrm>
            <a:off x="7848487" y="4273020"/>
            <a:ext cx="1587" cy="1417637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Line 8"/>
          <p:cNvSpPr>
            <a:spLocks noChangeShapeType="1"/>
          </p:cNvSpPr>
          <p:nvPr/>
        </p:nvSpPr>
        <p:spPr bwMode="auto">
          <a:xfrm flipH="1">
            <a:off x="6475299" y="6668557"/>
            <a:ext cx="2471738" cy="1588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Text Box 9"/>
          <p:cNvSpPr txBox="1">
            <a:spLocks noChangeArrowheads="1"/>
          </p:cNvSpPr>
          <p:nvPr/>
        </p:nvSpPr>
        <p:spPr bwMode="auto">
          <a:xfrm>
            <a:off x="3963874" y="5720820"/>
            <a:ext cx="2468563" cy="55562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396" name="Text Box 10"/>
          <p:cNvSpPr txBox="1">
            <a:spLocks noChangeArrowheads="1"/>
          </p:cNvSpPr>
          <p:nvPr/>
        </p:nvSpPr>
        <p:spPr bwMode="auto">
          <a:xfrm>
            <a:off x="7848487" y="5720820"/>
            <a:ext cx="55562" cy="53975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endParaRPr lang="en-US" sz="1200">
              <a:solidFill>
                <a:srgbClr val="000000"/>
              </a:solidFill>
            </a:endParaRPr>
          </a:p>
          <a:p>
            <a:pPr eaLnBrk="1" hangingPunct="1"/>
            <a:endParaRPr lang="en-US" sz="1200">
              <a:solidFill>
                <a:srgbClr val="000000"/>
              </a:solidFill>
            </a:endParaRPr>
          </a:p>
          <a:p>
            <a:pPr eaLnBrk="1" hangingPunct="1"/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6397" name="Line 11"/>
          <p:cNvSpPr>
            <a:spLocks noChangeShapeType="1"/>
          </p:cNvSpPr>
          <p:nvPr/>
        </p:nvSpPr>
        <p:spPr bwMode="auto">
          <a:xfrm>
            <a:off x="6421324" y="5720820"/>
            <a:ext cx="1417638" cy="1587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Line 12"/>
          <p:cNvSpPr>
            <a:spLocks noChangeShapeType="1"/>
          </p:cNvSpPr>
          <p:nvPr/>
        </p:nvSpPr>
        <p:spPr bwMode="auto">
          <a:xfrm>
            <a:off x="6421324" y="5774795"/>
            <a:ext cx="1417638" cy="1587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Line 13"/>
          <p:cNvSpPr>
            <a:spLocks noChangeShapeType="1"/>
          </p:cNvSpPr>
          <p:nvPr/>
        </p:nvSpPr>
        <p:spPr bwMode="auto">
          <a:xfrm flipH="1" flipV="1">
            <a:off x="8793049" y="1829857"/>
            <a:ext cx="7938" cy="2471738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Line 14"/>
          <p:cNvSpPr>
            <a:spLocks noChangeShapeType="1"/>
          </p:cNvSpPr>
          <p:nvPr/>
        </p:nvSpPr>
        <p:spPr bwMode="auto">
          <a:xfrm flipH="1" flipV="1">
            <a:off x="8793049" y="4347632"/>
            <a:ext cx="7938" cy="2471738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Line 15"/>
          <p:cNvSpPr>
            <a:spLocks noChangeShapeType="1"/>
          </p:cNvSpPr>
          <p:nvPr/>
        </p:nvSpPr>
        <p:spPr bwMode="auto">
          <a:xfrm flipH="1">
            <a:off x="3962287" y="6668557"/>
            <a:ext cx="2471737" cy="1588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Text Box 16"/>
          <p:cNvSpPr txBox="1">
            <a:spLocks noChangeArrowheads="1"/>
          </p:cNvSpPr>
          <p:nvPr/>
        </p:nvSpPr>
        <p:spPr bwMode="auto">
          <a:xfrm rot="-5400000">
            <a:off x="8463643" y="2992701"/>
            <a:ext cx="400050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algn="ctr" eaLnBrk="1" hangingPunct="1">
              <a:buClr>
                <a:srgbClr val="FFFFFF"/>
              </a:buClr>
            </a:pPr>
            <a:r>
              <a:rPr lang="en-US" sz="900" b="1">
                <a:solidFill>
                  <a:srgbClr val="FFFFFF"/>
                </a:solidFill>
              </a:rPr>
              <a:t>WIDTH</a:t>
            </a:r>
          </a:p>
        </p:txBody>
      </p:sp>
      <p:sp>
        <p:nvSpPr>
          <p:cNvPr id="16403" name="Text Box 17"/>
          <p:cNvSpPr txBox="1">
            <a:spLocks noChangeArrowheads="1"/>
          </p:cNvSpPr>
          <p:nvPr/>
        </p:nvSpPr>
        <p:spPr bwMode="auto">
          <a:xfrm rot="-5400000">
            <a:off x="8463643" y="5507301"/>
            <a:ext cx="400050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algn="ctr" eaLnBrk="1" hangingPunct="1">
              <a:buClr>
                <a:srgbClr val="FFFFFF"/>
              </a:buClr>
            </a:pPr>
            <a:r>
              <a:rPr lang="en-US" sz="900" b="1">
                <a:solidFill>
                  <a:srgbClr val="FFFFFF"/>
                </a:solidFill>
              </a:rPr>
              <a:t>WIDTH</a:t>
            </a:r>
          </a:p>
        </p:txBody>
      </p:sp>
      <p:sp>
        <p:nvSpPr>
          <p:cNvPr id="16404" name="Text Box 18"/>
          <p:cNvSpPr txBox="1">
            <a:spLocks noChangeArrowheads="1"/>
          </p:cNvSpPr>
          <p:nvPr/>
        </p:nvSpPr>
        <p:spPr bwMode="auto">
          <a:xfrm>
            <a:off x="4987812" y="6479645"/>
            <a:ext cx="400050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algn="ctr" eaLnBrk="1" hangingPunct="1">
              <a:buClr>
                <a:srgbClr val="FFFFFF"/>
              </a:buClr>
            </a:pPr>
            <a:r>
              <a:rPr lang="en-US" sz="900" b="1">
                <a:solidFill>
                  <a:srgbClr val="FFFFFF"/>
                </a:solidFill>
              </a:rPr>
              <a:t>WIDTH</a:t>
            </a:r>
          </a:p>
        </p:txBody>
      </p:sp>
      <p:sp>
        <p:nvSpPr>
          <p:cNvPr id="16405" name="Text Box 19"/>
          <p:cNvSpPr txBox="1">
            <a:spLocks noChangeArrowheads="1"/>
          </p:cNvSpPr>
          <p:nvPr/>
        </p:nvSpPr>
        <p:spPr bwMode="auto">
          <a:xfrm>
            <a:off x="7445262" y="6478057"/>
            <a:ext cx="400050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algn="ctr" eaLnBrk="1" hangingPunct="1">
              <a:buClr>
                <a:srgbClr val="FFFFFF"/>
              </a:buClr>
            </a:pPr>
            <a:r>
              <a:rPr lang="en-US" sz="900" b="1">
                <a:solidFill>
                  <a:srgbClr val="FFFFFF"/>
                </a:solidFill>
              </a:rPr>
              <a:t>WIDTH</a:t>
            </a:r>
          </a:p>
        </p:txBody>
      </p:sp>
      <p:sp>
        <p:nvSpPr>
          <p:cNvPr id="16406" name="Text Box 20"/>
          <p:cNvSpPr txBox="1">
            <a:spLocks noChangeArrowheads="1"/>
          </p:cNvSpPr>
          <p:nvPr/>
        </p:nvSpPr>
        <p:spPr bwMode="auto">
          <a:xfrm>
            <a:off x="454025" y="1112929"/>
            <a:ext cx="7732713" cy="4772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buFont typeface="Palatino" pitchFamily="18" charset="0"/>
              <a:buNone/>
            </a:pPr>
            <a:r>
              <a:rPr lang="en-US" dirty="0">
                <a:solidFill>
                  <a:srgbClr val="000000"/>
                </a:solidFill>
              </a:rPr>
              <a:t>// Matrix multiplication on the (CPU) host in </a:t>
            </a:r>
            <a:r>
              <a:rPr lang="en-US" dirty="0" smtClean="0">
                <a:solidFill>
                  <a:srgbClr val="000000"/>
                </a:solidFill>
              </a:rPr>
              <a:t>single </a:t>
            </a:r>
            <a:r>
              <a:rPr lang="en-US" dirty="0">
                <a:solidFill>
                  <a:srgbClr val="000000"/>
                </a:solidFill>
              </a:rPr>
              <a:t>precision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void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</a:rPr>
              <a:t>MatrixMulOnHost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</a:rPr>
              <a:t>(float* 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M,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</a:rPr>
              <a:t>float* 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N,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</a:rPr>
              <a:t>float* 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P,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 Width)</a:t>
            </a:r>
            <a:r>
              <a:rPr lang="ar-SA" sz="2000" dirty="0">
                <a:solidFill>
                  <a:srgbClr val="000000"/>
                </a:solidFill>
                <a:latin typeface="Arial" pitchFamily="34" charset="0"/>
              </a:rPr>
              <a:t>‏</a:t>
            </a:r>
            <a:endParaRPr lang="en-US" sz="2000" dirty="0">
              <a:solidFill>
                <a:srgbClr val="000000"/>
              </a:solidFill>
              <a:latin typeface="Arial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{  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    for (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 i = 0; i &lt; Width; ++i)</a:t>
            </a:r>
            <a:r>
              <a:rPr lang="ar-SA" sz="2000" dirty="0">
                <a:solidFill>
                  <a:srgbClr val="000000"/>
                </a:solidFill>
                <a:latin typeface="Arial" pitchFamily="34" charset="0"/>
              </a:rPr>
              <a:t>‏</a:t>
            </a:r>
            <a:endParaRPr lang="en-US" sz="2000" dirty="0">
              <a:solidFill>
                <a:srgbClr val="000000"/>
              </a:solidFill>
              <a:latin typeface="Arial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        for (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 j = 0; j &lt; Width; ++j) {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           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</a:rPr>
              <a:t>float 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sum = 0;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            for (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 k = 0; k &lt; Width; ++k) {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               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</a:rPr>
              <a:t>float 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a = M[i * Width + k];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               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</a:rPr>
              <a:t>float 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b = N[k * Width + j];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                sum += a * b;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            }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            P[i * Width + j] = sum;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        }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}</a:t>
            </a:r>
          </a:p>
          <a:p>
            <a:pPr eaLnBrk="1" hangingPunct="1">
              <a:buFont typeface="Arial" pitchFamily="34" charset="0"/>
              <a:buNone/>
            </a:pPr>
            <a:endParaRPr lang="en-US" sz="20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6407" name="Line 21"/>
          <p:cNvSpPr>
            <a:spLocks noChangeShapeType="1"/>
          </p:cNvSpPr>
          <p:nvPr/>
        </p:nvSpPr>
        <p:spPr bwMode="auto">
          <a:xfrm>
            <a:off x="4830649" y="4379382"/>
            <a:ext cx="1588" cy="1295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8" name="Text Box 22"/>
          <p:cNvSpPr txBox="1">
            <a:spLocks noChangeArrowheads="1"/>
          </p:cNvSpPr>
          <p:nvPr/>
        </p:nvSpPr>
        <p:spPr bwMode="auto">
          <a:xfrm>
            <a:off x="4790962" y="4727045"/>
            <a:ext cx="3159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buFont typeface="Palatino" pitchFamily="18" charset="0"/>
              <a:buNone/>
            </a:pPr>
            <a:r>
              <a:rPr lang="en-US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6409" name="Line 23"/>
          <p:cNvSpPr>
            <a:spLocks noChangeShapeType="1"/>
          </p:cNvSpPr>
          <p:nvPr/>
        </p:nvSpPr>
        <p:spPr bwMode="auto">
          <a:xfrm>
            <a:off x="3992449" y="5903382"/>
            <a:ext cx="8382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0" name="Text Box 24"/>
          <p:cNvSpPr txBox="1">
            <a:spLocks noChangeArrowheads="1"/>
          </p:cNvSpPr>
          <p:nvPr/>
        </p:nvSpPr>
        <p:spPr bwMode="auto">
          <a:xfrm>
            <a:off x="4197237" y="5793845"/>
            <a:ext cx="352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buFont typeface="Palatino" pitchFamily="18" charset="0"/>
              <a:buNone/>
            </a:pPr>
            <a:r>
              <a:rPr lang="en-US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16411" name="Line 25"/>
          <p:cNvSpPr>
            <a:spLocks noChangeShapeType="1"/>
          </p:cNvSpPr>
          <p:nvPr/>
        </p:nvSpPr>
        <p:spPr bwMode="auto">
          <a:xfrm>
            <a:off x="8107249" y="1864782"/>
            <a:ext cx="1588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2" name="Text Box 26"/>
          <p:cNvSpPr txBox="1">
            <a:spLocks noChangeArrowheads="1"/>
          </p:cNvSpPr>
          <p:nvPr/>
        </p:nvSpPr>
        <p:spPr bwMode="auto">
          <a:xfrm>
            <a:off x="8083437" y="2136245"/>
            <a:ext cx="352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buFont typeface="Palatino" pitchFamily="18" charset="0"/>
              <a:buNone/>
            </a:pPr>
            <a:r>
              <a:rPr lang="en-US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16413" name="Line 27"/>
          <p:cNvSpPr>
            <a:spLocks noChangeShapeType="1"/>
          </p:cNvSpPr>
          <p:nvPr/>
        </p:nvSpPr>
        <p:spPr bwMode="auto">
          <a:xfrm>
            <a:off x="6430849" y="2855382"/>
            <a:ext cx="1447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4" name="Text Box 28"/>
          <p:cNvSpPr txBox="1">
            <a:spLocks noChangeArrowheads="1"/>
          </p:cNvSpPr>
          <p:nvPr/>
        </p:nvSpPr>
        <p:spPr bwMode="auto">
          <a:xfrm>
            <a:off x="6845187" y="2669645"/>
            <a:ext cx="3238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buFont typeface="Palatino" pitchFamily="18" charset="0"/>
              <a:buNone/>
            </a:pPr>
            <a:r>
              <a:rPr lang="en-US">
                <a:solidFill>
                  <a:srgbClr val="000000"/>
                </a:solidFill>
              </a:rPr>
              <a:t>j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15393-53E7-4F09-809A-6D8C8236906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290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F7E5701C07FE4C88726E33167A9651" ma:contentTypeVersion="0" ma:contentTypeDescription="Create a new document." ma:contentTypeScope="" ma:versionID="0822269d8b3b0ff3f160990b0f3be28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A8DEF9-0E10-4D98-B6DD-AF21D8BC314E}"/>
</file>

<file path=customXml/itemProps2.xml><?xml version="1.0" encoding="utf-8"?>
<ds:datastoreItem xmlns:ds="http://schemas.openxmlformats.org/officeDocument/2006/customXml" ds:itemID="{37F7F353-2A86-4E14-ACCC-010A39EF8F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EDFCE5-49D7-4675-A6CF-27F00E627672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45129</TotalTime>
  <Words>3072</Words>
  <Application>Microsoft Office PowerPoint</Application>
  <PresentationFormat>On-screen Show (4:3)</PresentationFormat>
  <Paragraphs>1131</Paragraphs>
  <Slides>41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Courier New</vt:lpstr>
      <vt:lpstr>Gulim</vt:lpstr>
      <vt:lpstr>Palatino</vt:lpstr>
      <vt:lpstr>PMingLiU</vt:lpstr>
      <vt:lpstr>PMingLiU</vt:lpstr>
      <vt:lpstr>Times New Roman</vt:lpstr>
      <vt:lpstr>Default Design</vt:lpstr>
      <vt:lpstr>ECE408/CS483 Fall 2016  Applied Parallel Programming   Lectures 5 and 6:  Memory Model and Locality</vt:lpstr>
      <vt:lpstr>Programmer View of  CUDA Memories</vt:lpstr>
      <vt:lpstr>The Von-Neumann Model</vt:lpstr>
      <vt:lpstr>Going back to the program</vt:lpstr>
      <vt:lpstr>Operate Instructions</vt:lpstr>
      <vt:lpstr>Memory Access Instructions</vt:lpstr>
      <vt:lpstr>Registers vs Memory</vt:lpstr>
      <vt:lpstr>CUDA Variable Type Qualifiers</vt:lpstr>
      <vt:lpstr>Matrix Multiplication Example A Simple Host Version in C</vt:lpstr>
      <vt:lpstr>Kernel Function - A Small Example</vt:lpstr>
      <vt:lpstr>A Slightly Bigger Example (TILE_WIDTH =2)</vt:lpstr>
      <vt:lpstr>A Slightly Bigger Example (cont.) (TILE_WIDTH = 4)</vt:lpstr>
      <vt:lpstr>Kernel Invocation (Host-side Code) </vt:lpstr>
      <vt:lpstr>Kernel Function</vt:lpstr>
      <vt:lpstr>Work for Block (0,0) in a TILE_WIDTH = 2 Configuration</vt:lpstr>
      <vt:lpstr>Work for Block (0,1)</vt:lpstr>
      <vt:lpstr>A Simple Matrix Multiplication Kernel</vt:lpstr>
      <vt:lpstr>How about performance on a device with 150 GB/s memory bandwidth?</vt:lpstr>
      <vt:lpstr>Matrix-Matrix Multiplication using  Shared Memory</vt:lpstr>
      <vt:lpstr>A Common Programming Strategy</vt:lpstr>
      <vt:lpstr>PowerPoint Presentation</vt:lpstr>
      <vt:lpstr>Shared Memory Blocking Basic Idea</vt:lpstr>
      <vt:lpstr>Outline of Technique</vt:lpstr>
      <vt:lpstr>Idea: Place global memory data into Shared Memory for reuse</vt:lpstr>
      <vt:lpstr>Tiled Multiply</vt:lpstr>
      <vt:lpstr>Loading a Tile</vt:lpstr>
      <vt:lpstr>Work for Block (0,0)</vt:lpstr>
      <vt:lpstr>Work for Block (0,0) Threads use shared memory data in step 0.</vt:lpstr>
      <vt:lpstr>Work for Block (0,0) Threads use shared memory data in step 1.</vt:lpstr>
      <vt:lpstr>Work for Block (0,0)</vt:lpstr>
      <vt:lpstr>Work for Block (0,0) Threads use shared memory data in step 2.</vt:lpstr>
      <vt:lpstr>Loading an Input Tile 0</vt:lpstr>
      <vt:lpstr>Loading an Input Tile 1</vt:lpstr>
      <vt:lpstr>Loading an Input Tile m</vt:lpstr>
      <vt:lpstr>Barrier Synchronization</vt:lpstr>
      <vt:lpstr>PowerPoint Presentation</vt:lpstr>
      <vt:lpstr>Tiled Matrix Multiplication Kernel</vt:lpstr>
      <vt:lpstr>Compare with Base Kernel</vt:lpstr>
      <vt:lpstr>Shared Memory and Threading</vt:lpstr>
      <vt:lpstr>Device Query</vt:lpstr>
      <vt:lpstr>Any more questions? Read Chapter 5!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Kirk</dc:creator>
  <cp:lastModifiedBy>Wen-mei Hwu</cp:lastModifiedBy>
  <cp:revision>229</cp:revision>
  <dcterms:created xsi:type="dcterms:W3CDTF">1601-01-01T00:00:00Z</dcterms:created>
  <dcterms:modified xsi:type="dcterms:W3CDTF">2016-09-10T14:13:38Z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0x010100FCF7E5701C07FE4C88726E33167A9651</vt:lpwstr>
  </property>
</Properties>
</file>