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obster"/>
      <p:regular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D12A86-BB1C-470D-B328-A82F8A220969}">
  <a:tblStyle styleId="{8FD12A86-BB1C-470D-B328-A82F8A2209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Lobst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1</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Good evening, and welcome to our presentation. I'm Matt of Group 5. today, you will meet our talented team of developers, D, Alessia, Marcus and Hanna.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at Group 5, we engineer social problems.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Have you ever wondered why you had to wait for instant coffee?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Have you ever looked out to sea and thought you saw a man, but it was just a buoy? Most significantly, have you had an issue with the heart and didn't know what to do?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company's mission is to target the desperate and dateless community and solve their dating woes with a simple application.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takes the stress away from making some of life's critical decisions we all have experienced in the dating game.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are based in the Australian love capital of Murray Bridge and have a subsidiary in Belo Horizonte, Brazil and target those singles looking for the perfect date based 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scientific metrics.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you are looking for love and enticing the perfect life partner, let me introduce you to, Easy Date!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would like to hand you over to my colleague Marcos, to discuss our user story.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Lobster"/>
              <a:ea typeface="Lobster"/>
              <a:cs typeface="Lobster"/>
              <a:sym typeface="Lobste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User story: </a:t>
            </a:r>
            <a:r>
              <a:rPr lang="en" u="sng">
                <a:solidFill>
                  <a:schemeClr val="dk1"/>
                </a:solidFill>
              </a:rPr>
              <a:t>As a</a:t>
            </a:r>
            <a:r>
              <a:rPr lang="en">
                <a:solidFill>
                  <a:schemeClr val="dk1"/>
                </a:solidFill>
              </a:rPr>
              <a:t> person organising a date </a:t>
            </a:r>
            <a:r>
              <a:rPr lang="en" u="sng">
                <a:solidFill>
                  <a:schemeClr val="dk1"/>
                </a:solidFill>
              </a:rPr>
              <a:t>I want</a:t>
            </a:r>
            <a:r>
              <a:rPr lang="en">
                <a:solidFill>
                  <a:schemeClr val="dk1"/>
                </a:solidFill>
              </a:rPr>
              <a:t> use something fun and functional </a:t>
            </a:r>
            <a:r>
              <a:rPr lang="en" u="sng">
                <a:solidFill>
                  <a:schemeClr val="dk1"/>
                </a:solidFill>
              </a:rPr>
              <a:t>so that</a:t>
            </a:r>
            <a:r>
              <a:rPr lang="en">
                <a:solidFill>
                  <a:schemeClr val="dk1"/>
                </a:solidFill>
              </a:rPr>
              <a:t> I can have a coordinated movie and meal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1150">
                <a:solidFill>
                  <a:srgbClr val="1D1C1D"/>
                </a:solidFill>
                <a:highlight>
                  <a:srgbClr val="FFFFFF"/>
                </a:highlight>
              </a:rPr>
              <a:t>“This project was created mainly to organise a date for our customers quickly and easily, for their day to day.</a:t>
            </a:r>
            <a:endParaRPr i="1"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en" sz="1150">
                <a:solidFill>
                  <a:srgbClr val="1D1C1D"/>
                </a:solidFill>
                <a:highlight>
                  <a:srgbClr val="FFFFFF"/>
                </a:highlight>
              </a:rPr>
              <a:t>When a person enters our website, they are presented with a series of questions about their mood, favourite colour, horoscope, etc.</a:t>
            </a:r>
            <a:endParaRPr i="1"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en" sz="1150">
                <a:solidFill>
                  <a:srgbClr val="1D1C1D"/>
                </a:solidFill>
                <a:highlight>
                  <a:srgbClr val="FFFFFF"/>
                </a:highlight>
              </a:rPr>
              <a:t>Based on our customers' choices, our website chooses a movie and some type of food that they might enjoy.</a:t>
            </a:r>
            <a:endParaRPr i="1" sz="1150">
              <a:solidFill>
                <a:srgbClr val="1D1C1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en" sz="1150">
                <a:solidFill>
                  <a:srgbClr val="1D1C1D"/>
                </a:solidFill>
                <a:highlight>
                  <a:srgbClr val="FFFFFF"/>
                </a:highlight>
              </a:rPr>
              <a:t>A summary and photo are then shown and if the customer likes the combination the like button will save the choice. If the customer dislikes the option the dislike button will rerun the movie query</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Process: The coding languages that were used to create this are html css javascript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Major unique factors we used: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CSS framework: Tailwind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APIs: The Movie DB API and Google Maps API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Tasks and roles: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a:solidFill>
                  <a:schemeClr val="dk1"/>
                </a:solidFill>
              </a:rPr>
              <a:t>Marcus: original html and css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Damneet: refactored html and css with tailwind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Matt: wireframes in slides, repo setup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Hannah: api and css framework investigation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Alessia: pseudo code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Challenges: Alessia getting not-covid,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Successes: How nice the UI is, properly harnessing the API to give the user a full and simple experience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Future development: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Local storage to remember disliked films to not repeat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Adding links to order food and to the streaming service which houses the film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Authenticate site: remember questions that are fixed (star sign)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Randomise movies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8fc08d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8fc08d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Lobster"/>
              <a:ea typeface="Lobster"/>
              <a:cs typeface="Lobster"/>
              <a:sym typeface="Lobste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obster"/>
                <a:ea typeface="Lobster"/>
                <a:cs typeface="Lobster"/>
                <a:sym typeface="Lobster"/>
              </a:rPr>
              <a:t>Easy Date</a:t>
            </a:r>
            <a:endParaRPr>
              <a:latin typeface="Lobster"/>
              <a:ea typeface="Lobster"/>
              <a:cs typeface="Lobster"/>
              <a:sym typeface="Lobste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a:t>
            </a:r>
            <a:r>
              <a:rPr lang="en" sz="2400"/>
              <a:t> date planning tool by Hannah, M</a:t>
            </a:r>
            <a:r>
              <a:rPr lang="en" sz="2400"/>
              <a:t>arcus, D</a:t>
            </a:r>
            <a:r>
              <a:rPr lang="en" sz="2400"/>
              <a:t>amneet, Matt and Alessia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latin typeface="Lobster"/>
                <a:ea typeface="Lobster"/>
                <a:cs typeface="Lobster"/>
                <a:sym typeface="Lobster"/>
              </a:rPr>
              <a:t>Elevator Pitch</a:t>
            </a:r>
            <a:endParaRPr sz="2400">
              <a:latin typeface="Lobster"/>
              <a:ea typeface="Lobster"/>
              <a:cs typeface="Lobster"/>
              <a:sym typeface="Lobster"/>
            </a:endParaRPr>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This website is the ultimate simplification of dinner and a movie. Answer a few questions and create the perfect date night</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5" name="Google Shape;85;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Lobster"/>
                <a:ea typeface="Lobster"/>
                <a:cs typeface="Lobster"/>
                <a:sym typeface="Lobster"/>
              </a:rPr>
              <a:t>User Story</a:t>
            </a:r>
            <a:endParaRPr b="1" sz="3000">
              <a:solidFill>
                <a:schemeClr val="dk1"/>
              </a:solidFill>
              <a:latin typeface="Lobster"/>
              <a:ea typeface="Lobster"/>
              <a:cs typeface="Lobster"/>
              <a:sym typeface="Lobster"/>
            </a:endParaRPr>
          </a:p>
        </p:txBody>
      </p:sp>
      <p:sp>
        <p:nvSpPr>
          <p:cNvPr id="86" name="Google Shape;86;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As a</a:t>
            </a:r>
            <a:r>
              <a:rPr lang="en" sz="1200">
                <a:latin typeface="Raleway"/>
                <a:ea typeface="Raleway"/>
                <a:cs typeface="Raleway"/>
                <a:sym typeface="Raleway"/>
              </a:rPr>
              <a:t> person organising a date </a:t>
            </a:r>
            <a:r>
              <a:rPr b="1" lang="en" sz="1200">
                <a:latin typeface="Raleway"/>
                <a:ea typeface="Raleway"/>
                <a:cs typeface="Raleway"/>
                <a:sym typeface="Raleway"/>
              </a:rPr>
              <a:t>I want</a:t>
            </a:r>
            <a:r>
              <a:rPr lang="en" sz="1200">
                <a:latin typeface="Raleway"/>
                <a:ea typeface="Raleway"/>
                <a:cs typeface="Raleway"/>
                <a:sym typeface="Raleway"/>
              </a:rPr>
              <a:t> to use something fun and functional </a:t>
            </a:r>
            <a:r>
              <a:rPr b="1" lang="en" sz="1200">
                <a:latin typeface="Raleway"/>
                <a:ea typeface="Raleway"/>
                <a:cs typeface="Raleway"/>
                <a:sym typeface="Raleway"/>
              </a:rPr>
              <a:t>so that</a:t>
            </a:r>
            <a:r>
              <a:rPr lang="en" sz="1200">
                <a:latin typeface="Raleway"/>
                <a:ea typeface="Raleway"/>
                <a:cs typeface="Raleway"/>
                <a:sym typeface="Raleway"/>
              </a:rPr>
              <a:t> I can have a coordinated movie and meal</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Quick questions</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Mood based results</a:t>
            </a:r>
            <a:br>
              <a:rPr lang="en" sz="1400">
                <a:latin typeface="Raleway"/>
                <a:ea typeface="Raleway"/>
                <a:cs typeface="Raleway"/>
                <a:sym typeface="Raleway"/>
              </a:rPr>
            </a:b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Like and dislike</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obster"/>
                <a:ea typeface="Lobster"/>
                <a:cs typeface="Lobster"/>
                <a:sym typeface="Lobster"/>
              </a:rPr>
              <a:t>Process</a:t>
            </a:r>
            <a:endParaRPr>
              <a:solidFill>
                <a:schemeClr val="dk1"/>
              </a:solidFill>
              <a:latin typeface="Lobster"/>
              <a:ea typeface="Lobster"/>
              <a:cs typeface="Lobster"/>
              <a:sym typeface="Lobster"/>
            </a:endParaRPr>
          </a:p>
        </p:txBody>
      </p:sp>
      <p:graphicFrame>
        <p:nvGraphicFramePr>
          <p:cNvPr id="92" name="Google Shape;92;p16"/>
          <p:cNvGraphicFramePr/>
          <p:nvPr/>
        </p:nvGraphicFramePr>
        <p:xfrm>
          <a:off x="310650" y="2696050"/>
          <a:ext cx="3000000" cy="3000000"/>
        </p:xfrm>
        <a:graphic>
          <a:graphicData uri="http://schemas.openxmlformats.org/drawingml/2006/table">
            <a:tbl>
              <a:tblPr>
                <a:noFill/>
                <a:tableStyleId>{8FD12A86-BB1C-470D-B328-A82F8A220969}</a:tableStyleId>
              </a:tblPr>
              <a:tblGrid>
                <a:gridCol w="710225"/>
                <a:gridCol w="710225"/>
                <a:gridCol w="710225"/>
                <a:gridCol w="382850"/>
                <a:gridCol w="1037600"/>
                <a:gridCol w="710225"/>
                <a:gridCol w="710225"/>
                <a:gridCol w="710225"/>
                <a:gridCol w="710225"/>
                <a:gridCol w="710225"/>
                <a:gridCol w="710225"/>
                <a:gridCol w="710225"/>
              </a:tblGrid>
              <a:tr h="719125">
                <a:tc gridSpan="4">
                  <a:txBody>
                    <a:bodyPr/>
                    <a:lstStyle/>
                    <a:p>
                      <a:pPr indent="0" lvl="0" marL="0" rtl="0" algn="ctr">
                        <a:spcBef>
                          <a:spcPts val="0"/>
                        </a:spcBef>
                        <a:spcAft>
                          <a:spcPts val="0"/>
                        </a:spcAft>
                        <a:buNone/>
                      </a:pPr>
                      <a:r>
                        <a:rPr lang="en" sz="1800">
                          <a:solidFill>
                            <a:srgbClr val="FFFFFF"/>
                          </a:solidFill>
                        </a:rPr>
                        <a:t>Planning</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Development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93" name="Google Shape;93;p16"/>
          <p:cNvCxnSpPr/>
          <p:nvPr/>
        </p:nvCxnSpPr>
        <p:spPr>
          <a:xfrm rot="10800000">
            <a:off x="557525" y="1741450"/>
            <a:ext cx="0" cy="954600"/>
          </a:xfrm>
          <a:prstGeom prst="straightConnector1">
            <a:avLst/>
          </a:prstGeom>
          <a:noFill/>
          <a:ln cap="flat" cmpd="sng" w="9525">
            <a:solidFill>
              <a:schemeClr val="dk2"/>
            </a:solidFill>
            <a:prstDash val="solid"/>
            <a:round/>
            <a:headEnd len="med" w="med" type="none"/>
            <a:tailEnd len="med" w="med" type="oval"/>
          </a:ln>
        </p:spPr>
      </p:cxnSp>
      <p:sp>
        <p:nvSpPr>
          <p:cNvPr id="94" name="Google Shape;94;p16"/>
          <p:cNvSpPr txBox="1"/>
          <p:nvPr>
            <p:ph type="title"/>
          </p:nvPr>
        </p:nvSpPr>
        <p:spPr>
          <a:xfrm>
            <a:off x="633725" y="15371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Wireframes</a:t>
            </a:r>
            <a:endParaRPr b="1" sz="1800">
              <a:solidFill>
                <a:schemeClr val="dk1"/>
              </a:solidFill>
            </a:endParaRPr>
          </a:p>
        </p:txBody>
      </p:sp>
      <p:sp>
        <p:nvSpPr>
          <p:cNvPr id="95" name="Google Shape;95;p16"/>
          <p:cNvSpPr txBox="1"/>
          <p:nvPr>
            <p:ph type="title"/>
          </p:nvPr>
        </p:nvSpPr>
        <p:spPr>
          <a:xfrm>
            <a:off x="3238550" y="3970400"/>
            <a:ext cx="19590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Build </a:t>
            </a:r>
            <a:r>
              <a:rPr lang="en" sz="1800">
                <a:solidFill>
                  <a:schemeClr val="dk1"/>
                </a:solidFill>
              </a:rPr>
              <a:t>index HTML + CSS + JS</a:t>
            </a:r>
            <a:endParaRPr b="1" sz="1800">
              <a:solidFill>
                <a:schemeClr val="dk1"/>
              </a:solidFill>
            </a:endParaRPr>
          </a:p>
        </p:txBody>
      </p:sp>
      <p:sp>
        <p:nvSpPr>
          <p:cNvPr id="96" name="Google Shape;96;p16"/>
          <p:cNvSpPr txBox="1"/>
          <p:nvPr>
            <p:ph type="title"/>
          </p:nvPr>
        </p:nvSpPr>
        <p:spPr>
          <a:xfrm>
            <a:off x="4414550" y="1537125"/>
            <a:ext cx="19590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Build </a:t>
            </a:r>
            <a:r>
              <a:rPr lang="en" sz="1800">
                <a:solidFill>
                  <a:schemeClr val="dk1"/>
                </a:solidFill>
              </a:rPr>
              <a:t>results HTML + CSS +JS</a:t>
            </a:r>
            <a:endParaRPr b="1" sz="1800">
              <a:solidFill>
                <a:schemeClr val="dk1"/>
              </a:solidFill>
            </a:endParaRPr>
          </a:p>
        </p:txBody>
      </p:sp>
      <p:sp>
        <p:nvSpPr>
          <p:cNvPr id="97" name="Google Shape;97;p16"/>
          <p:cNvSpPr txBox="1"/>
          <p:nvPr>
            <p:ph type="title"/>
          </p:nvPr>
        </p:nvSpPr>
        <p:spPr>
          <a:xfrm>
            <a:off x="6240050" y="3992000"/>
            <a:ext cx="1829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Refactor with Tailwind css</a:t>
            </a:r>
            <a:endParaRPr b="1" sz="1800">
              <a:solidFill>
                <a:schemeClr val="dk1"/>
              </a:solidFill>
            </a:endParaRPr>
          </a:p>
        </p:txBody>
      </p:sp>
      <p:cxnSp>
        <p:nvCxnSpPr>
          <p:cNvPr id="98" name="Google Shape;98;p16"/>
          <p:cNvCxnSpPr/>
          <p:nvPr/>
        </p:nvCxnSpPr>
        <p:spPr>
          <a:xfrm>
            <a:off x="3162350" y="3415175"/>
            <a:ext cx="0" cy="828000"/>
          </a:xfrm>
          <a:prstGeom prst="straightConnector1">
            <a:avLst/>
          </a:prstGeom>
          <a:noFill/>
          <a:ln cap="flat" cmpd="sng" w="9525">
            <a:solidFill>
              <a:schemeClr val="dk2"/>
            </a:solidFill>
            <a:prstDash val="solid"/>
            <a:round/>
            <a:headEnd len="med" w="med" type="none"/>
            <a:tailEnd len="med" w="med" type="oval"/>
          </a:ln>
        </p:spPr>
      </p:cxnSp>
      <p:cxnSp>
        <p:nvCxnSpPr>
          <p:cNvPr id="99" name="Google Shape;99;p16"/>
          <p:cNvCxnSpPr/>
          <p:nvPr/>
        </p:nvCxnSpPr>
        <p:spPr>
          <a:xfrm rot="10800000">
            <a:off x="4321250" y="1741450"/>
            <a:ext cx="0" cy="954600"/>
          </a:xfrm>
          <a:prstGeom prst="straightConnector1">
            <a:avLst/>
          </a:prstGeom>
          <a:noFill/>
          <a:ln cap="flat" cmpd="sng" w="9525">
            <a:solidFill>
              <a:schemeClr val="dk2"/>
            </a:solidFill>
            <a:prstDash val="solid"/>
            <a:round/>
            <a:headEnd len="med" w="med" type="none"/>
            <a:tailEnd len="med" w="med" type="oval"/>
          </a:ln>
        </p:spPr>
      </p:cxnSp>
      <p:cxnSp>
        <p:nvCxnSpPr>
          <p:cNvPr id="100" name="Google Shape;100;p16"/>
          <p:cNvCxnSpPr/>
          <p:nvPr/>
        </p:nvCxnSpPr>
        <p:spPr>
          <a:xfrm>
            <a:off x="6163850" y="3436775"/>
            <a:ext cx="0" cy="828000"/>
          </a:xfrm>
          <a:prstGeom prst="straightConnector1">
            <a:avLst/>
          </a:prstGeom>
          <a:noFill/>
          <a:ln cap="flat" cmpd="sng" w="9525">
            <a:solidFill>
              <a:schemeClr val="dk2"/>
            </a:solidFill>
            <a:prstDash val="solid"/>
            <a:round/>
            <a:headEnd len="med" w="med" type="none"/>
            <a:tailEnd len="med" w="med" type="oval"/>
          </a:ln>
        </p:spPr>
      </p:cxnSp>
      <p:sp>
        <p:nvSpPr>
          <p:cNvPr id="101" name="Google Shape;101;p16"/>
          <p:cNvSpPr txBox="1"/>
          <p:nvPr>
            <p:ph type="title"/>
          </p:nvPr>
        </p:nvSpPr>
        <p:spPr>
          <a:xfrm>
            <a:off x="382003" y="3992000"/>
            <a:ext cx="16569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API Investigation </a:t>
            </a:r>
            <a:endParaRPr b="1" sz="1800">
              <a:solidFill>
                <a:schemeClr val="dk1"/>
              </a:solidFill>
            </a:endParaRPr>
          </a:p>
        </p:txBody>
      </p:sp>
      <p:cxnSp>
        <p:nvCxnSpPr>
          <p:cNvPr id="102" name="Google Shape;102;p16"/>
          <p:cNvCxnSpPr/>
          <p:nvPr/>
        </p:nvCxnSpPr>
        <p:spPr>
          <a:xfrm>
            <a:off x="1731100" y="3387950"/>
            <a:ext cx="0" cy="828000"/>
          </a:xfrm>
          <a:prstGeom prst="straightConnector1">
            <a:avLst/>
          </a:prstGeom>
          <a:noFill/>
          <a:ln cap="flat" cmpd="sng" w="9525">
            <a:solidFill>
              <a:schemeClr val="dk2"/>
            </a:solidFill>
            <a:prstDash val="solid"/>
            <a:round/>
            <a:headEnd len="med" w="med" type="none"/>
            <a:tailEnd len="med" w="med" type="oval"/>
          </a:ln>
        </p:spPr>
      </p:cxnSp>
      <p:sp>
        <p:nvSpPr>
          <p:cNvPr id="103" name="Google Shape;103;p16"/>
          <p:cNvSpPr txBox="1"/>
          <p:nvPr>
            <p:ph type="title"/>
          </p:nvPr>
        </p:nvSpPr>
        <p:spPr>
          <a:xfrm>
            <a:off x="6776175" y="1537125"/>
            <a:ext cx="16569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Presentation</a:t>
            </a:r>
            <a:endParaRPr b="1" sz="1800">
              <a:solidFill>
                <a:schemeClr val="dk1"/>
              </a:solidFill>
            </a:endParaRPr>
          </a:p>
        </p:txBody>
      </p:sp>
      <p:cxnSp>
        <p:nvCxnSpPr>
          <p:cNvPr id="104" name="Google Shape;104;p16"/>
          <p:cNvCxnSpPr/>
          <p:nvPr/>
        </p:nvCxnSpPr>
        <p:spPr>
          <a:xfrm rot="10800000">
            <a:off x="8433075" y="1759113"/>
            <a:ext cx="0" cy="954600"/>
          </a:xfrm>
          <a:prstGeom prst="straightConnector1">
            <a:avLst/>
          </a:prstGeom>
          <a:noFill/>
          <a:ln cap="flat" cmpd="sng" w="9525">
            <a:solidFill>
              <a:schemeClr val="dk2"/>
            </a:solidFill>
            <a:prstDash val="solid"/>
            <a:round/>
            <a:headEnd len="med" w="med" type="none"/>
            <a:tailEnd len="med" w="med" type="oval"/>
          </a:ln>
        </p:spPr>
      </p:cxnSp>
      <p:grpSp>
        <p:nvGrpSpPr>
          <p:cNvPr id="105" name="Google Shape;105;p16"/>
          <p:cNvGrpSpPr/>
          <p:nvPr/>
        </p:nvGrpSpPr>
        <p:grpSpPr>
          <a:xfrm>
            <a:off x="3630125" y="277725"/>
            <a:ext cx="4947300" cy="846100"/>
            <a:chOff x="1847600" y="4251025"/>
            <a:chExt cx="4947300" cy="846100"/>
          </a:xfrm>
        </p:grpSpPr>
        <p:grpSp>
          <p:nvGrpSpPr>
            <p:cNvPr id="106" name="Google Shape;106;p16"/>
            <p:cNvGrpSpPr/>
            <p:nvPr/>
          </p:nvGrpSpPr>
          <p:grpSpPr>
            <a:xfrm>
              <a:off x="1847600" y="4251025"/>
              <a:ext cx="4947300" cy="846100"/>
              <a:chOff x="1755325" y="4237425"/>
              <a:chExt cx="4947300" cy="846100"/>
            </a:xfrm>
          </p:grpSpPr>
          <p:sp>
            <p:nvSpPr>
              <p:cNvPr id="107" name="Google Shape;107;p16"/>
              <p:cNvSpPr/>
              <p:nvPr/>
            </p:nvSpPr>
            <p:spPr>
              <a:xfrm>
                <a:off x="1755325" y="4252225"/>
                <a:ext cx="4947300" cy="8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1810750" y="4237425"/>
                <a:ext cx="192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Lobster"/>
                  <a:ea typeface="Lobster"/>
                  <a:cs typeface="Lobster"/>
                  <a:sym typeface="Lobster"/>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Tailwind CSS</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Vanilla JS</a:t>
                </a:r>
                <a:endParaRPr>
                  <a:solidFill>
                    <a:schemeClr val="dk1"/>
                  </a:solidFill>
                  <a:latin typeface="Raleway"/>
                  <a:ea typeface="Raleway"/>
                  <a:cs typeface="Raleway"/>
                  <a:sym typeface="Raleway"/>
                </a:endParaRPr>
              </a:p>
            </p:txBody>
          </p:sp>
          <p:sp>
            <p:nvSpPr>
              <p:cNvPr id="109" name="Google Shape;109;p16"/>
              <p:cNvSpPr txBox="1"/>
              <p:nvPr/>
            </p:nvSpPr>
            <p:spPr>
              <a:xfrm>
                <a:off x="3643775" y="4453125"/>
                <a:ext cx="2996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Google Maps Javascript API</a:t>
                </a:r>
                <a:endParaRPr>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lang="en">
                    <a:solidFill>
                      <a:schemeClr val="dk1"/>
                    </a:solidFill>
                    <a:latin typeface="Raleway"/>
                    <a:ea typeface="Raleway"/>
                    <a:cs typeface="Raleway"/>
                    <a:sym typeface="Raleway"/>
                  </a:rPr>
                  <a:t>Movie DB API</a:t>
                </a:r>
                <a:endParaRPr>
                  <a:solidFill>
                    <a:schemeClr val="dk1"/>
                  </a:solidFill>
                  <a:latin typeface="Raleway"/>
                  <a:ea typeface="Raleway"/>
                  <a:cs typeface="Raleway"/>
                  <a:sym typeface="Raleway"/>
                </a:endParaRPr>
              </a:p>
            </p:txBody>
          </p:sp>
        </p:grpSp>
        <p:sp>
          <p:nvSpPr>
            <p:cNvPr id="110" name="Google Shape;110;p16"/>
            <p:cNvSpPr txBox="1"/>
            <p:nvPr/>
          </p:nvSpPr>
          <p:spPr>
            <a:xfrm>
              <a:off x="3478550" y="4251025"/>
              <a:ext cx="1176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Lobster"/>
                  <a:ea typeface="Lobster"/>
                  <a:cs typeface="Lobster"/>
                  <a:sym typeface="Lobster"/>
                </a:rPr>
                <a:t>Toolkit</a:t>
              </a:r>
              <a:endParaRPr sz="1500">
                <a:solidFill>
                  <a:schemeClr val="dk1"/>
                </a:solidFill>
                <a:latin typeface="Lobster"/>
                <a:ea typeface="Lobster"/>
                <a:cs typeface="Lobster"/>
                <a:sym typeface="Lobster"/>
              </a:endParaRPr>
            </a:p>
          </p:txBody>
        </p:sp>
      </p:grpSp>
      <p:cxnSp>
        <p:nvCxnSpPr>
          <p:cNvPr id="111" name="Google Shape;111;p16"/>
          <p:cNvCxnSpPr/>
          <p:nvPr/>
        </p:nvCxnSpPr>
        <p:spPr>
          <a:xfrm rot="10800000">
            <a:off x="2601325" y="1741450"/>
            <a:ext cx="0" cy="954600"/>
          </a:xfrm>
          <a:prstGeom prst="straightConnector1">
            <a:avLst/>
          </a:prstGeom>
          <a:noFill/>
          <a:ln cap="flat" cmpd="sng" w="9525">
            <a:solidFill>
              <a:schemeClr val="dk2"/>
            </a:solidFill>
            <a:prstDash val="solid"/>
            <a:round/>
            <a:headEnd len="med" w="med" type="none"/>
            <a:tailEnd len="med" w="med" type="oval"/>
          </a:ln>
        </p:spPr>
      </p:cxnSp>
      <p:sp>
        <p:nvSpPr>
          <p:cNvPr id="112" name="Google Shape;112;p16"/>
          <p:cNvSpPr txBox="1"/>
          <p:nvPr>
            <p:ph type="title"/>
          </p:nvPr>
        </p:nvSpPr>
        <p:spPr>
          <a:xfrm>
            <a:off x="2657125" y="1537125"/>
            <a:ext cx="14931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Pseudo code</a:t>
            </a:r>
            <a:endParaRPr b="1"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7"/>
          <p:cNvGrpSpPr/>
          <p:nvPr/>
        </p:nvGrpSpPr>
        <p:grpSpPr>
          <a:xfrm>
            <a:off x="6781388" y="2496117"/>
            <a:ext cx="2212050" cy="2504994"/>
            <a:chOff x="6803275" y="427445"/>
            <a:chExt cx="2212050" cy="2504994"/>
          </a:xfrm>
        </p:grpSpPr>
        <p:pic>
          <p:nvPicPr>
            <p:cNvPr id="118" name="Google Shape;118;p1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19" name="Google Shape;119;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Reveal your product or idea (in this case a translation app) up front.</a:t>
              </a:r>
              <a:endParaRPr b="1" sz="1200">
                <a:solidFill>
                  <a:schemeClr val="dk1"/>
                </a:solidFill>
                <a:latin typeface="Raleway"/>
                <a:ea typeface="Raleway"/>
                <a:cs typeface="Raleway"/>
                <a:sym typeface="Raleway"/>
              </a:endParaRPr>
            </a:p>
          </p:txBody>
        </p:sp>
      </p:grpSp>
      <p:pic>
        <p:nvPicPr>
          <p:cNvPr id="120" name="Google Shape;120;p17"/>
          <p:cNvPicPr preferRelativeResize="0"/>
          <p:nvPr/>
        </p:nvPicPr>
        <p:blipFill>
          <a:blip r:embed="rId4">
            <a:alphaModFix/>
          </a:blip>
          <a:stretch>
            <a:fillRect/>
          </a:stretch>
        </p:blipFill>
        <p:spPr>
          <a:xfrm>
            <a:off x="-653500" y="1"/>
            <a:ext cx="10451011" cy="5143499"/>
          </a:xfrm>
          <a:prstGeom prst="rect">
            <a:avLst/>
          </a:prstGeom>
          <a:noFill/>
          <a:ln>
            <a:noFill/>
          </a:ln>
        </p:spPr>
      </p:pic>
      <p:sp>
        <p:nvSpPr>
          <p:cNvPr id="121" name="Google Shape;121;p17"/>
          <p:cNvSpPr txBox="1"/>
          <p:nvPr>
            <p:ph type="title"/>
          </p:nvPr>
        </p:nvSpPr>
        <p:spPr>
          <a:xfrm>
            <a:off x="2549400" y="1912650"/>
            <a:ext cx="4045200" cy="1318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400">
                <a:solidFill>
                  <a:schemeClr val="dk2"/>
                </a:solidFill>
                <a:latin typeface="Lobster"/>
                <a:ea typeface="Lobster"/>
                <a:cs typeface="Lobster"/>
                <a:sym typeface="Lobster"/>
              </a:rPr>
              <a:t>DEMO</a:t>
            </a:r>
            <a:r>
              <a:rPr lang="en" sz="8200">
                <a:solidFill>
                  <a:schemeClr val="dk2"/>
                </a:solidFill>
              </a:rPr>
              <a:t> </a:t>
            </a:r>
            <a:endParaRPr b="0" sz="8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18"/>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27" name="Google Shape;127;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Lobster"/>
                <a:ea typeface="Lobster"/>
                <a:cs typeface="Lobster"/>
                <a:sym typeface="Lobster"/>
              </a:rPr>
              <a:t>Future Dev</a:t>
            </a:r>
            <a:endParaRPr b="1" sz="3000">
              <a:solidFill>
                <a:schemeClr val="dk1"/>
              </a:solidFill>
              <a:latin typeface="Lobster"/>
              <a:ea typeface="Lobster"/>
              <a:cs typeface="Lobster"/>
              <a:sym typeface="Lobster"/>
            </a:endParaRPr>
          </a:p>
        </p:txBody>
      </p:sp>
      <p:sp>
        <p:nvSpPr>
          <p:cNvPr id="128" name="Google Shape;128;p18"/>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What the ultimate version of Easy Dates looks like</a:t>
            </a:r>
            <a:r>
              <a:rPr lang="en" sz="1200">
                <a:latin typeface="Raleway"/>
                <a:ea typeface="Raleway"/>
                <a:cs typeface="Raleway"/>
                <a:sym typeface="Raleway"/>
              </a:rPr>
              <a:t>: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Add previous dates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More questions to draw from</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Remember fixed questions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Adding links to ordering and streaming directly</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b="1" sz="14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obster"/>
                <a:ea typeface="Lobster"/>
                <a:cs typeface="Lobster"/>
                <a:sym typeface="Lobster"/>
              </a:rPr>
              <a:t>Links to Application</a:t>
            </a:r>
            <a:endParaRPr>
              <a:solidFill>
                <a:schemeClr val="dk1"/>
              </a:solidFill>
              <a:latin typeface="Lobster"/>
              <a:ea typeface="Lobster"/>
              <a:cs typeface="Lobster"/>
              <a:sym typeface="Lobster"/>
            </a:endParaRPr>
          </a:p>
          <a:p>
            <a:pPr indent="0" lvl="0" marL="0" rtl="0" algn="l">
              <a:spcBef>
                <a:spcPts val="0"/>
              </a:spcBef>
              <a:spcAft>
                <a:spcPts val="1600"/>
              </a:spcAft>
              <a:buNone/>
            </a:pPr>
            <a:r>
              <a:t/>
            </a:r>
            <a:endParaRPr sz="3600">
              <a:solidFill>
                <a:schemeClr val="dk1"/>
              </a:solidFill>
              <a:latin typeface="Lobster"/>
              <a:ea typeface="Lobster"/>
              <a:cs typeface="Lobster"/>
              <a:sym typeface="Lobster"/>
            </a:endParaRPr>
          </a:p>
        </p:txBody>
      </p:sp>
      <p:sp>
        <p:nvSpPr>
          <p:cNvPr id="134" name="Google Shape;134;p19"/>
          <p:cNvSpPr txBox="1"/>
          <p:nvPr>
            <p:ph idx="4294967295" type="title"/>
          </p:nvPr>
        </p:nvSpPr>
        <p:spPr>
          <a:xfrm>
            <a:off x="535775" y="1480150"/>
            <a:ext cx="7493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Live Page:</a:t>
            </a:r>
            <a:r>
              <a:rPr b="0" lang="en" sz="1800">
                <a:latin typeface="Lato"/>
                <a:ea typeface="Lato"/>
                <a:cs typeface="Lato"/>
                <a:sym typeface="Lato"/>
              </a:rPr>
              <a:t> https://mattdryan.github.io/Easy-Date/</a:t>
            </a:r>
            <a:endParaRPr b="0" sz="1800">
              <a:latin typeface="Lato"/>
              <a:ea typeface="Lato"/>
              <a:cs typeface="Lato"/>
              <a:sym typeface="Lato"/>
            </a:endParaRPr>
          </a:p>
          <a:p>
            <a:pPr indent="0" lvl="0" marL="0" rtl="0" algn="l">
              <a:lnSpc>
                <a:spcPct val="115000"/>
              </a:lnSpc>
              <a:spcBef>
                <a:spcPts val="1600"/>
              </a:spcBef>
              <a:spcAft>
                <a:spcPts val="0"/>
              </a:spcAft>
              <a:buNone/>
            </a:pPr>
            <a:r>
              <a:rPr lang="en" sz="1800">
                <a:latin typeface="Lato"/>
                <a:ea typeface="Lato"/>
                <a:cs typeface="Lato"/>
                <a:sym typeface="Lato"/>
              </a:rPr>
              <a:t>Github Repo: </a:t>
            </a:r>
            <a:r>
              <a:rPr b="0" lang="en" sz="1800">
                <a:latin typeface="Lato"/>
                <a:ea typeface="Lato"/>
                <a:cs typeface="Lato"/>
                <a:sym typeface="Lato"/>
              </a:rPr>
              <a:t>https://github.com/MattDRyan/Easy-Date</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075985"/>
      </a:dk1>
      <a:lt1>
        <a:srgbClr val="FFFFFF"/>
      </a:lt1>
      <a:dk2>
        <a:srgbClr val="DB2777"/>
      </a:dk2>
      <a:lt2>
        <a:srgbClr val="BAE6FD"/>
      </a:lt2>
      <a:accent1>
        <a:srgbClr val="01579B"/>
      </a:accent1>
      <a:accent2>
        <a:srgbClr val="DB2777"/>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