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4"/>
  </p:notesMasterIdLst>
  <p:handoutMasterIdLst>
    <p:handoutMasterId r:id="rId35"/>
  </p:handoutMasterIdLst>
  <p:sldIdLst>
    <p:sldId id="256" r:id="rId4"/>
    <p:sldId id="306" r:id="rId5"/>
    <p:sldId id="334" r:id="rId6"/>
    <p:sldId id="365" r:id="rId7"/>
    <p:sldId id="432" r:id="rId8"/>
    <p:sldId id="454" r:id="rId9"/>
    <p:sldId id="453" r:id="rId10"/>
    <p:sldId id="366" r:id="rId11"/>
    <p:sldId id="434" r:id="rId12"/>
    <p:sldId id="447" r:id="rId13"/>
    <p:sldId id="458" r:id="rId14"/>
    <p:sldId id="292" r:id="rId15"/>
    <p:sldId id="436" r:id="rId16"/>
    <p:sldId id="448" r:id="rId17"/>
    <p:sldId id="459" r:id="rId18"/>
    <p:sldId id="457" r:id="rId19"/>
    <p:sldId id="438" r:id="rId20"/>
    <p:sldId id="461" r:id="rId21"/>
    <p:sldId id="460" r:id="rId22"/>
    <p:sldId id="439" r:id="rId23"/>
    <p:sldId id="440" r:id="rId24"/>
    <p:sldId id="449" r:id="rId25"/>
    <p:sldId id="463" r:id="rId26"/>
    <p:sldId id="450" r:id="rId27"/>
    <p:sldId id="381" r:id="rId28"/>
    <p:sldId id="462" r:id="rId29"/>
    <p:sldId id="443" r:id="rId30"/>
    <p:sldId id="445" r:id="rId31"/>
    <p:sldId id="281" r:id="rId32"/>
    <p:sldId id="361" r:id="rId33"/>
  </p:sldIdLst>
  <p:sldSz cx="12188825" cy="6858000"/>
  <p:notesSz cx="6858000" cy="9144000"/>
  <p:embeddedFontLst>
    <p:embeddedFont>
      <p:font typeface="Consolas" panose="020B0609020204030204" pitchFamily="49" charset="0"/>
      <p:regular r:id="rId36"/>
      <p:bold r:id="rId37"/>
      <p:italic r:id="rId38"/>
      <p:boldItalic r:id="rId39"/>
    </p:embeddedFont>
    <p:embeddedFont>
      <p:font typeface="Segoe UI Light" panose="020B0502040204020203" pitchFamily="34" charset="0"/>
      <p:regular r:id="rId40"/>
      <p:italic r:id="rId41"/>
    </p:embeddedFont>
    <p:embeddedFont>
      <p:font typeface="Segoe UI" panose="020B0502040204020203" pitchFamily="34" charset="0"/>
      <p:regular r:id="rId42"/>
      <p:bold r:id="rId43"/>
      <p:italic r:id="rId44"/>
      <p:boldItalic r:id="rId45"/>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55466" autoAdjust="0"/>
  </p:normalViewPr>
  <p:slideViewPr>
    <p:cSldViewPr snapToGrid="0">
      <p:cViewPr varScale="1">
        <p:scale>
          <a:sx n="41" d="100"/>
          <a:sy n="41" d="100"/>
        </p:scale>
        <p:origin x="1908" y="48"/>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3.fntdata"/><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9/25/2013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9/25/2013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12</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117265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t>
            </a:r>
            <a:r>
              <a:rPr lang="en-US" baseline="0" dirty="0" smtClean="0"/>
              <a:t>a new directory in the Portal</a:t>
            </a:r>
          </a:p>
          <a:p>
            <a:r>
              <a:rPr lang="en-US" dirty="0" smtClean="0"/>
              <a:t>Show the different tabs</a:t>
            </a:r>
          </a:p>
          <a:p>
            <a:r>
              <a:rPr lang="en-US" dirty="0" smtClean="0"/>
              <a:t>Explain</a:t>
            </a:r>
            <a:r>
              <a:rPr lang="en-US" baseline="0" dirty="0" smtClean="0"/>
              <a:t> briefly the options around: SSO, read/write directory, directory sync</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258675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ADFS centres</a:t>
            </a:r>
            <a:r>
              <a:rPr lang="en-AU" baseline="0" dirty="0" smtClean="0"/>
              <a:t> around having a STS (secure token service) on premises</a:t>
            </a:r>
          </a:p>
          <a:p>
            <a:endParaRPr lang="en-AU" baseline="0" dirty="0" smtClean="0"/>
          </a:p>
          <a:p>
            <a:r>
              <a:rPr lang="en-AU" baseline="0" dirty="0" smtClean="0"/>
              <a:t>If you sync the passwords up, you don’t need it – but you forfeit the entire login experience to Microsoft Online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6748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full scale demo. Just want to very</a:t>
            </a:r>
            <a:r>
              <a:rPr lang="en-US" baseline="0" dirty="0" smtClean="0"/>
              <a:t> briefly show the page that lets you connect to an Office 365 directory, then show what a connected directory looks like.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5634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91791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https://graphexplorer.cloudapp.net/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For the demo,</a:t>
            </a:r>
            <a:r>
              <a:rPr lang="en-US" sz="900" baseline="0" dirty="0" smtClean="0"/>
              <a:t> s</a:t>
            </a:r>
            <a:r>
              <a:rPr lang="en-US" sz="900" dirty="0" smtClean="0"/>
              <a:t>ign in as admin@mattmdavies.onmicrosoft.com (an</a:t>
            </a:r>
            <a:r>
              <a:rPr lang="en-US" sz="900" baseline="0" dirty="0" smtClean="0"/>
              <a:t> admin account created in one of my active directory sites)</a:t>
            </a:r>
            <a:endParaRPr lang="en-US" sz="9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981031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20</a:t>
            </a:fld>
            <a:endParaRPr lang="en-US" dirty="0"/>
          </a:p>
        </p:txBody>
      </p:sp>
    </p:spTree>
    <p:extLst>
      <p:ext uri="{BB962C8B-B14F-4D97-AF65-F5344CB8AC3E}">
        <p14:creationId xmlns:p14="http://schemas.microsoft.com/office/powerpoint/2010/main" val="236229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Once again</a:t>
            </a:r>
            <a:r>
              <a:rPr lang="en-US" sz="1200" baseline="0" dirty="0" smtClean="0"/>
              <a:t> – Azure AD != Windows AD</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120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The authentication services Azure provide us with are federated, claims based identity services.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120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AU" sz="1200" dirty="0" smtClean="0"/>
              <a:t>Your app no longer collects usernames and passwords – it delegates this out to a provider which, in turn, delegates your authentication requests out to third parties.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Graph API</a:t>
            </a:r>
            <a:r>
              <a:rPr lang="en-US" sz="1200" baseline="0" dirty="0" smtClean="0"/>
              <a:t> lets you retrieve name, email, </a:t>
            </a:r>
            <a:r>
              <a:rPr lang="en-US" sz="1200" baseline="0" dirty="0" err="1" smtClean="0"/>
              <a:t>etc</a:t>
            </a:r>
            <a:r>
              <a:rPr lang="en-US" sz="1200" baseline="0" dirty="0" smtClean="0"/>
              <a:t> but not custom user metadata that you might have traditionally stored in AD.</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094289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53087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Pro</a:t>
            </a:r>
            <a:r>
              <a:rPr lang="en-US" sz="1200" baseline="0" dirty="0" smtClean="0"/>
              <a:t> tip: Use data disks to store AD database, logs, SYSVOL, not operating system disks (which don’t guarantee write through caching and can therefore lead to inconsistency in a cloud environment).</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70393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120505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59485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Tech-Ed talk is a good deep dive into WAAD – nice demo on MFA.</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47901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fontScale="62500" lnSpcReduction="20000"/>
          </a:bodyPr>
          <a:lstStyle/>
          <a:p>
            <a:r>
              <a:rPr lang="en-US" sz="1600" b="1" dirty="0" smtClean="0"/>
              <a:t>Notes:</a:t>
            </a:r>
          </a:p>
          <a:p>
            <a:r>
              <a:rPr lang="en-US" sz="1600" dirty="0" smtClean="0"/>
              <a:t>&lt;click&gt; Identity and access management in traditional applications targeting on-premises environments tends &lt;click&gt; to live at two extremes of a continuum.</a:t>
            </a:r>
          </a:p>
          <a:p>
            <a:endParaRPr lang="en-US" sz="1600" dirty="0" smtClean="0"/>
          </a:p>
          <a:p>
            <a:r>
              <a:rPr lang="en-US" sz="1600" dirty="0" smtClean="0"/>
              <a:t>&lt;click&gt; on one hand you have applications which do not include any authentication code and rely 100% on the underlying infrastructure to do that on their behalf. Examples of this are LOB apps relying on Active Directory, like the classic versions of exchange or SharePoint, or even any application which rely on the file system ACLs to enforce access rather that having dedicated code on their own. This works great and yields the best ROI, but unfortunately works without extra effort only within one </a:t>
            </a:r>
            <a:r>
              <a:rPr lang="en-US" sz="1600" dirty="0" err="1" smtClean="0"/>
              <a:t>own's</a:t>
            </a:r>
            <a:r>
              <a:rPr lang="en-US" sz="1600" dirty="0" smtClean="0"/>
              <a:t> network.</a:t>
            </a:r>
          </a:p>
          <a:p>
            <a:r>
              <a:rPr lang="en-US" sz="1600" dirty="0" smtClean="0"/>
              <a:t>&lt;click&gt; on the other end of the spectrum there are applications which ignore whatever user infrastructure may be already in place, and provide their own credentials stores and verification logic, custom attributes stores, and so on. That's the approach you take when you create a new ASP.NET membership provider for every new web application. Very expensive, time-consuming, hard to maintain and hated by the users (who need to create and maintain yet another account).</a:t>
            </a:r>
          </a:p>
          <a:p>
            <a:r>
              <a:rPr lang="en-US" sz="1600" dirty="0" smtClean="0"/>
              <a:t>&lt;click&gt; The shortcomings of those approaches are especially evident when managing change becomes necessary. Here we can consider what happens when the change consists in &lt;click&gt; moving the applications to the cloud, but the issue is by no mean relegated to cloud only scenarios.</a:t>
            </a:r>
          </a:p>
          <a:p>
            <a:r>
              <a:rPr lang="en-US" sz="1600" dirty="0" smtClean="0"/>
              <a:t>The application that was relying on the infrastructure will no longer function, as that infrastructure is no longer available. The other application will require a duplication of the entire identity infrastructure, with all its costs and synchronization problems.</a:t>
            </a:r>
          </a:p>
          <a:p>
            <a:r>
              <a:rPr lang="en-US" sz="1600" dirty="0" smtClean="0"/>
              <a:t>&lt;click&gt; as it often happens, the best solution lies in the middle. If the infrastructure is there one should not ignore it, however it should not be necessary to take a dependency on the implementation details of that infrastructure: that is what limits its reusability.</a:t>
            </a:r>
          </a:p>
          <a:p>
            <a:r>
              <a:rPr lang="en-US" sz="1600" dirty="0" smtClean="0"/>
              <a:t>Here we can take the same approach you'd use in service orientation &lt;click&gt;&lt;click&gt;. You hide the capability you want to reuse behind a service boundary, &lt;click&gt; and you enforce every interaction to go through a standard facade which is exposed via contract and can be engaged via open standards.</a:t>
            </a:r>
          </a:p>
          <a:p>
            <a:r>
              <a:rPr lang="en-US" sz="1600" dirty="0" smtClean="0"/>
              <a:t>In the identity jargon, such a facade is a special type of web service, called security token service (STS) and the authentication service itself is said to play the role of the identity provider. This makes possible to reuse the authentication infrastructure beyond the intranet boundaries, without taking a hard dependency on its implementation details.</a:t>
            </a:r>
            <a:endParaRPr lang="en-US" sz="16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fontScale="62500" lnSpcReduction="20000"/>
          </a:bodyPr>
          <a:lstStyle/>
          <a:p>
            <a:r>
              <a:rPr lang="en-US" sz="1600" b="1" dirty="0" smtClean="0"/>
              <a:t>Notes:</a:t>
            </a:r>
          </a:p>
          <a:p>
            <a:r>
              <a:rPr lang="en-US" sz="1600" dirty="0" smtClean="0"/>
              <a:t>Let's take a quick look at how it works.</a:t>
            </a:r>
          </a:p>
          <a:p>
            <a:r>
              <a:rPr lang="en-US" sz="1600" dirty="0" smtClean="0"/>
              <a:t>Here we have a user, its identity provider and one application running in windows azure.</a:t>
            </a:r>
          </a:p>
          <a:p>
            <a:r>
              <a:rPr lang="en-US" sz="1600" dirty="0" smtClean="0"/>
              <a:t>This application does not have to implement its own identity system, as it will use the identity provider; but it does need something that will engage it at the right moment, since it cannot rely on network software to do that automatically. This is done by &lt;click&gt; adding in front of the application some infrastructural component, a middleware module which will enforce the open authentication protocols without requiring any explicit application code.</a:t>
            </a:r>
          </a:p>
          <a:p>
            <a:r>
              <a:rPr lang="en-US" sz="1600" dirty="0" smtClean="0"/>
              <a:t>Let's say that the user opens a browser &lt;click&gt; and navigates to the application address &lt;click&gt;.</a:t>
            </a:r>
          </a:p>
          <a:p>
            <a:r>
              <a:rPr lang="en-US" sz="1600" dirty="0" smtClean="0"/>
              <a:t>The middleware will sense that the user is not authenticated yet, and will redirect him to the IP &lt;click&gt;. Here the IP will authenticate the user employing whatever authentication mechanism it chooses. Upon successful authentication, the IP will issue to the user a security token. &lt;click&gt;</a:t>
            </a:r>
          </a:p>
          <a:p>
            <a:r>
              <a:rPr lang="en-US" sz="1600" dirty="0" smtClean="0"/>
              <a:t>A security token is an artifact, , expressed in XML, binary or even JSON or other formats. It is digitally signed by the IP, so that its source and validity can be immediately assessed by anybody on the spot without requiring further round trips. Security tokens contains *claims*, attributes describing the user: name, roles, groups, email address are all valid examples. The fact that those claims travel in the security token makes it possible to verify that they are being asserted by the IP: that means that if the IP is a trusted authority, the assertions will be considered true by the application requesting the token. This is incredibly important, as it allows applications to request and obtain user information on the fly and use them in the context of a session without the need to explicitly provision the user.</a:t>
            </a:r>
          </a:p>
          <a:p>
            <a:r>
              <a:rPr lang="en-US" sz="1600" dirty="0" smtClean="0"/>
              <a:t>The browser will send the token to the application. The middleware will verify that the token &lt;click on the pentagon&gt;, and if it is it will &lt;click&gt; extract the claims and make them available to the application code; &lt;click&gt; it will also create a session cookie and send it back to the user, so that further requests will not require another token issuance.</a:t>
            </a:r>
          </a:p>
          <a:p>
            <a:r>
              <a:rPr lang="en-US" sz="1600" dirty="0" smtClean="0"/>
              <a:t>If you have AD&lt;click&gt; obtaining IP capabilities is very simple. You just need to install ADFS2, a windows server role which will add one or more STS facades to your directory and the management muscle to operate &amp; maintain it.</a:t>
            </a:r>
          </a:p>
          <a:p>
            <a:r>
              <a:rPr lang="en-US" sz="1600" dirty="0" smtClean="0"/>
              <a:t>On the application side &lt;click&gt;, what I've been calling "middleware" is in fact a collection of modules offered by WIF, an extension to the .NET framework which make claims a first class citizen in .NET development. WIF offers classes and visual studio tools which make using claims-based identity extremely easy.</a:t>
            </a:r>
          </a:p>
          <a:p>
            <a:endParaRPr lang="en-US" sz="1600" dirty="0" smtClean="0"/>
          </a:p>
          <a:p>
            <a:endParaRPr lang="en-US" sz="16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05383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Are there ways to make this easier on yourself</a:t>
            </a:r>
            <a:r>
              <a:rPr lang="en-US" sz="1200" baseline="0" dirty="0" smtClean="0"/>
              <a:t> and develop less custom code?</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63750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7</a:t>
            </a:fld>
            <a:endParaRPr lang="en-US" dirty="0"/>
          </a:p>
        </p:txBody>
      </p:sp>
    </p:spTree>
    <p:extLst>
      <p:ext uri="{BB962C8B-B14F-4D97-AF65-F5344CB8AC3E}">
        <p14:creationId xmlns:p14="http://schemas.microsoft.com/office/powerpoint/2010/main" val="3057551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WS</a:t>
            </a:r>
            <a:r>
              <a:rPr lang="en-US" sz="1200" baseline="0" dirty="0" smtClean="0"/>
              <a:t>-Federation – web service federation – open standard allowing for disparate security realms to broker information on identities, identity attributes and authentication.</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WS-Trust is a set of standards that deal with issuing, renewing and validating security tokens, as well as establishing and assessing the presence of trust relationships between participants in a secure message exchange.</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err="1" smtClean="0"/>
              <a:t>Oauth</a:t>
            </a:r>
            <a:r>
              <a:rPr lang="en-US" sz="1200" baseline="0" dirty="0" smtClean="0"/>
              <a:t> – standard for clients to access server resources on behalf of a resource owner without the resource owner having to directly share their credentials with the client.</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JSON web token standard, heavily used by ACS and WAAD.</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SAML – Security Assertion Markup Language – open XML format for exchanging authentication and authorization data between parties (usually between an identity provider and a service provider).</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SWT – Simple web token - still a newer standard along with JWT (whereas SAML is much older and more complex).</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900" b="1" i="0" kern="1200" dirty="0" smtClean="0">
                <a:solidFill>
                  <a:schemeClr val="tx1"/>
                </a:solidFill>
                <a:effectLst/>
                <a:latin typeface="Segoe UI" pitchFamily="34" charset="0"/>
                <a:ea typeface="+mn-ea"/>
                <a:cs typeface="+mn-cs"/>
              </a:rPr>
              <a:t>Client</a:t>
            </a:r>
            <a:r>
              <a:rPr lang="en-AU" sz="900" b="0" i="0" kern="1200" dirty="0" smtClean="0">
                <a:solidFill>
                  <a:schemeClr val="tx1"/>
                </a:solidFill>
                <a:effectLst/>
                <a:latin typeface="Segoe UI" pitchFamily="34" charset="0"/>
                <a:ea typeface="+mn-ea"/>
                <a:cs typeface="+mn-cs"/>
              </a:rPr>
              <a:t> - A browser that is attempting to gain access to your web application.</a:t>
            </a:r>
          </a:p>
          <a:p>
            <a:r>
              <a:rPr lang="en-AU" sz="900" b="1" i="0" kern="1200" dirty="0" smtClean="0">
                <a:solidFill>
                  <a:schemeClr val="tx1"/>
                </a:solidFill>
                <a:effectLst/>
                <a:latin typeface="Segoe UI" pitchFamily="34" charset="0"/>
                <a:ea typeface="+mn-ea"/>
                <a:cs typeface="+mn-cs"/>
              </a:rPr>
              <a:t>Relying party (RP) application</a:t>
            </a:r>
            <a:r>
              <a:rPr lang="en-AU" sz="900" b="0" i="0" kern="1200" dirty="0" smtClean="0">
                <a:solidFill>
                  <a:schemeClr val="tx1"/>
                </a:solidFill>
                <a:effectLst/>
                <a:latin typeface="Segoe UI" pitchFamily="34" charset="0"/>
                <a:ea typeface="+mn-ea"/>
                <a:cs typeface="+mn-cs"/>
              </a:rPr>
              <a:t> - Your web app. An RP application is a website or service that outsources authentication to one external authority. In identity jargon, we say that the RP trusts that authority. This guide explains how to configure your application to trust ACS.</a:t>
            </a:r>
          </a:p>
          <a:p>
            <a:r>
              <a:rPr lang="en-AU" sz="900" b="1" i="0" kern="1200" dirty="0" smtClean="0">
                <a:solidFill>
                  <a:schemeClr val="tx1"/>
                </a:solidFill>
                <a:effectLst/>
                <a:latin typeface="Segoe UI" pitchFamily="34" charset="0"/>
                <a:ea typeface="+mn-ea"/>
                <a:cs typeface="+mn-cs"/>
              </a:rPr>
              <a:t>Token</a:t>
            </a:r>
            <a:r>
              <a:rPr lang="en-AU" sz="900" b="0" i="0" kern="1200" dirty="0" smtClean="0">
                <a:solidFill>
                  <a:schemeClr val="tx1"/>
                </a:solidFill>
                <a:effectLst/>
                <a:latin typeface="Segoe UI" pitchFamily="34" charset="0"/>
                <a:ea typeface="+mn-ea"/>
                <a:cs typeface="+mn-cs"/>
              </a:rPr>
              <a:t> - A user gains access to an RP application by presenting a valid token that was issued by an authority that the RP application trusts. A collection of security data that is issued when a client is authenticated. It contains a set of claims, which are attributes of the authenticated user, such as a user's name or age, or an identifier for a user role. A token is digitally signed so its issuer can be identified and its content cannot be changed.</a:t>
            </a:r>
          </a:p>
          <a:p>
            <a:r>
              <a:rPr lang="en-AU" sz="900" b="1" i="0" kern="1200" dirty="0" smtClean="0">
                <a:solidFill>
                  <a:schemeClr val="tx1"/>
                </a:solidFill>
                <a:effectLst/>
                <a:latin typeface="Segoe UI" pitchFamily="34" charset="0"/>
                <a:ea typeface="+mn-ea"/>
                <a:cs typeface="+mn-cs"/>
              </a:rPr>
              <a:t>Identity Provider (IP)</a:t>
            </a:r>
            <a:r>
              <a:rPr lang="en-AU" sz="900" b="0" i="0" kern="1200" dirty="0" smtClean="0">
                <a:solidFill>
                  <a:schemeClr val="tx1"/>
                </a:solidFill>
                <a:effectLst/>
                <a:latin typeface="Segoe UI" pitchFamily="34" charset="0"/>
                <a:ea typeface="+mn-ea"/>
                <a:cs typeface="+mn-cs"/>
              </a:rPr>
              <a:t> - An authority that authenticates user identities and issues security tokens, such as Microsoft account (Windows Live ID), Facebook, Google, Twitter, and Active Directory. When ACS is configured to trust an IP, it accepts and validates the tokens that the IP issues. Because ACS can trust multiple IPs at the same time, when your application trusts ACS, you can your application can offer users the option to be authenticated by any of the IPs that ACS trusts on your behalf.</a:t>
            </a:r>
          </a:p>
          <a:p>
            <a:r>
              <a:rPr lang="en-AU" sz="900" b="1" i="0" kern="1200" dirty="0" smtClean="0">
                <a:solidFill>
                  <a:schemeClr val="tx1"/>
                </a:solidFill>
                <a:effectLst/>
                <a:latin typeface="Segoe UI" pitchFamily="34" charset="0"/>
                <a:ea typeface="+mn-ea"/>
                <a:cs typeface="+mn-cs"/>
              </a:rPr>
              <a:t>Federation Provider (FP)</a:t>
            </a:r>
            <a:r>
              <a:rPr lang="en-AU" sz="900" b="0" i="0" kern="1200" dirty="0" smtClean="0">
                <a:solidFill>
                  <a:schemeClr val="tx1"/>
                </a:solidFill>
                <a:effectLst/>
                <a:latin typeface="Segoe UI" pitchFamily="34" charset="0"/>
                <a:ea typeface="+mn-ea"/>
                <a:cs typeface="+mn-cs"/>
              </a:rPr>
              <a:t> - Identity providers (IPs) have direct knowledge of users, authenticate users by using their credentials, and issue claims about users. A Federation Provider (FP) is a different kind of authority. Instead of authenticating users directly, the FP brokers authentication. It acts as an intermediary between a relying party application and one or more IPs. ACS is a federation provider (FP).</a:t>
            </a:r>
          </a:p>
          <a:p>
            <a:r>
              <a:rPr lang="en-AU" sz="900" b="1" i="0" kern="1200" dirty="0" smtClean="0">
                <a:solidFill>
                  <a:schemeClr val="tx1"/>
                </a:solidFill>
                <a:effectLst/>
                <a:latin typeface="Segoe UI" pitchFamily="34" charset="0"/>
                <a:ea typeface="+mn-ea"/>
                <a:cs typeface="+mn-cs"/>
              </a:rPr>
              <a:t>ACS Rule Engine</a:t>
            </a:r>
            <a:r>
              <a:rPr lang="en-AU" sz="900" b="0" i="0" kern="1200" dirty="0" smtClean="0">
                <a:solidFill>
                  <a:schemeClr val="tx1"/>
                </a:solidFill>
                <a:effectLst/>
                <a:latin typeface="Segoe UI" pitchFamily="34" charset="0"/>
                <a:ea typeface="+mn-ea"/>
                <a:cs typeface="+mn-cs"/>
              </a:rPr>
              <a:t> - Claims transformation rules convert the claims in tokens from trusted IPs so they can be used by an RP. ACS includes a rule engine that applies the claims transformation rules that you specify for your RP.</a:t>
            </a:r>
          </a:p>
          <a:p>
            <a:r>
              <a:rPr lang="en-AU" sz="900" b="1" i="0" kern="1200" dirty="0" smtClean="0">
                <a:solidFill>
                  <a:schemeClr val="tx1"/>
                </a:solidFill>
                <a:effectLst/>
                <a:latin typeface="Segoe UI" pitchFamily="34" charset="0"/>
                <a:ea typeface="+mn-ea"/>
                <a:cs typeface="+mn-cs"/>
              </a:rPr>
              <a:t>Access Control Namespace</a:t>
            </a:r>
            <a:r>
              <a:rPr lang="en-AU" sz="900" b="0" i="0" kern="1200" dirty="0" smtClean="0">
                <a:solidFill>
                  <a:schemeClr val="tx1"/>
                </a:solidFill>
                <a:effectLst/>
                <a:latin typeface="Segoe UI" pitchFamily="34" charset="0"/>
                <a:ea typeface="+mn-ea"/>
                <a:cs typeface="+mn-cs"/>
              </a:rPr>
              <a:t> - Provides a unique scope for addressing ACS resources within your application. The namespace contains your settings, such as the IPs you trust, the RP applications you want to serve, the rules that you apply to incoming tokens, and it displays the endpoints that the application and the developer use to communicate with ACS.</a:t>
            </a:r>
            <a:endParaRPr lang="en-AU" sz="900" b="0" i="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01070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an Access Control Namespace in Active Directory via the Portal</a:t>
            </a:r>
          </a:p>
          <a:p>
            <a:r>
              <a:rPr lang="en-US" baseline="0" dirty="0" smtClean="0"/>
              <a:t>New ASP.NET MVC4 App -&gt; Internet Application</a:t>
            </a:r>
          </a:p>
          <a:p>
            <a:r>
              <a:rPr lang="en-US" baseline="0" dirty="0" smtClean="0"/>
              <a:t>Replace Views\</a:t>
            </a:r>
            <a:r>
              <a:rPr lang="en-US" baseline="0" dirty="0" err="1" smtClean="0"/>
              <a:t>Shared_LoginPartial.cshtml</a:t>
            </a:r>
            <a:endParaRPr lang="en-US" baseline="0" dirty="0" smtClean="0"/>
          </a:p>
          <a:p>
            <a:endParaRPr lang="en-US" baseline="0" dirty="0" smtClean="0"/>
          </a:p>
          <a:p>
            <a:r>
              <a:rPr lang="en-AU" sz="900" b="0" i="0" kern="1200" dirty="0" smtClean="0">
                <a:solidFill>
                  <a:schemeClr val="tx1"/>
                </a:solidFill>
                <a:effectLst/>
                <a:latin typeface="Segoe UI" pitchFamily="34" charset="0"/>
                <a:ea typeface="+mn-ea"/>
                <a:cs typeface="+mn-cs"/>
              </a:rPr>
              <a:t>In Solution Explorer, right-click the project, and then select </a:t>
            </a:r>
            <a:r>
              <a:rPr lang="en-AU" sz="900" b="1" i="0" kern="1200" dirty="0" smtClean="0">
                <a:solidFill>
                  <a:schemeClr val="tx1"/>
                </a:solidFill>
                <a:effectLst/>
                <a:latin typeface="Segoe UI" pitchFamily="34" charset="0"/>
                <a:ea typeface="+mn-ea"/>
                <a:cs typeface="+mn-cs"/>
              </a:rPr>
              <a:t>Identity and Access</a:t>
            </a:r>
            <a:r>
              <a:rPr lang="en-AU" sz="900" b="0" i="0" kern="1200" dirty="0" smtClean="0">
                <a:solidFill>
                  <a:schemeClr val="tx1"/>
                </a:solidFill>
                <a:effectLst/>
                <a:latin typeface="Segoe UI" pitchFamily="34" charset="0"/>
                <a:ea typeface="+mn-ea"/>
                <a:cs typeface="+mn-cs"/>
              </a:rPr>
              <a:t>.</a:t>
            </a:r>
          </a:p>
          <a:p>
            <a:r>
              <a:rPr lang="en-AU" sz="900" b="0" i="0" kern="1200" dirty="0" smtClean="0">
                <a:solidFill>
                  <a:schemeClr val="tx1"/>
                </a:solidFill>
                <a:effectLst/>
                <a:latin typeface="Segoe UI" pitchFamily="34" charset="0"/>
                <a:ea typeface="+mn-ea"/>
                <a:cs typeface="+mn-cs"/>
              </a:rPr>
              <a:t>If the </a:t>
            </a:r>
            <a:r>
              <a:rPr lang="en-AU" sz="900" b="1" i="0" kern="1200" dirty="0" smtClean="0">
                <a:solidFill>
                  <a:schemeClr val="tx1"/>
                </a:solidFill>
                <a:effectLst/>
                <a:latin typeface="Segoe UI" pitchFamily="34" charset="0"/>
                <a:ea typeface="+mn-ea"/>
                <a:cs typeface="+mn-cs"/>
              </a:rPr>
              <a:t>Identity and Access</a:t>
            </a:r>
            <a:r>
              <a:rPr lang="en-AU" sz="900" b="0" i="0" kern="1200" dirty="0" smtClean="0">
                <a:solidFill>
                  <a:schemeClr val="tx1"/>
                </a:solidFill>
                <a:effectLst/>
                <a:latin typeface="Segoe UI" pitchFamily="34" charset="0"/>
                <a:ea typeface="+mn-ea"/>
                <a:cs typeface="+mn-cs"/>
              </a:rPr>
              <a:t> option does not appear on the context menu, install the Identity and Access Tool. For information, see http://go.microsoft.com/fwlink/?linkid=245849&amp;clcid=0x409.</a:t>
            </a:r>
          </a:p>
          <a:p>
            <a:endParaRPr lang="en-AU" sz="900" b="0" i="0" kern="1200" dirty="0" smtClean="0">
              <a:solidFill>
                <a:schemeClr val="tx1"/>
              </a:solidFill>
              <a:effectLst/>
              <a:latin typeface="Segoe UI" pitchFamily="34" charset="0"/>
              <a:ea typeface="+mn-ea"/>
              <a:cs typeface="+mn-cs"/>
            </a:endParaRPr>
          </a:p>
          <a:p>
            <a:r>
              <a:rPr lang="en-AU" sz="900" b="0" i="0" kern="1200" dirty="0" smtClean="0">
                <a:solidFill>
                  <a:schemeClr val="tx1"/>
                </a:solidFill>
                <a:effectLst/>
                <a:latin typeface="Segoe UI" pitchFamily="34" charset="0"/>
                <a:ea typeface="+mn-ea"/>
                <a:cs typeface="+mn-cs"/>
              </a:rPr>
              <a:t>Use ACS as the provider.</a:t>
            </a:r>
          </a:p>
          <a:p>
            <a:r>
              <a:rPr lang="en-AU" sz="900" b="0" i="0" kern="1200" dirty="0" smtClean="0">
                <a:solidFill>
                  <a:schemeClr val="tx1"/>
                </a:solidFill>
                <a:effectLst/>
                <a:latin typeface="Segoe UI" pitchFamily="34" charset="0"/>
                <a:ea typeface="+mn-ea"/>
                <a:cs typeface="+mn-cs"/>
              </a:rPr>
              <a:t>Configure:</a:t>
            </a:r>
          </a:p>
          <a:p>
            <a:r>
              <a:rPr lang="en-AU" sz="900" b="0" i="0" kern="1200" dirty="0" smtClean="0">
                <a:solidFill>
                  <a:schemeClr val="tx1"/>
                </a:solidFill>
                <a:effectLst/>
                <a:latin typeface="Segoe UI" pitchFamily="34" charset="0"/>
                <a:ea typeface="+mn-ea"/>
                <a:cs typeface="+mn-cs"/>
              </a:rPr>
              <a:t>Enter the name of the namespace you created</a:t>
            </a:r>
          </a:p>
          <a:p>
            <a:r>
              <a:rPr lang="en-AU" sz="900" b="0" i="0" kern="1200" dirty="0" smtClean="0">
                <a:solidFill>
                  <a:schemeClr val="tx1"/>
                </a:solidFill>
                <a:effectLst/>
                <a:latin typeface="Segoe UI" pitchFamily="34" charset="0"/>
                <a:ea typeface="+mn-ea"/>
                <a:cs typeface="+mn-cs"/>
              </a:rPr>
              <a:t>To get the key:</a:t>
            </a:r>
          </a:p>
          <a:p>
            <a:r>
              <a:rPr lang="en-AU" sz="900" b="0" i="0" kern="1200" dirty="0" smtClean="0">
                <a:solidFill>
                  <a:schemeClr val="tx1"/>
                </a:solidFill>
                <a:effectLst/>
                <a:latin typeface="Segoe UI" pitchFamily="34" charset="0"/>
                <a:ea typeface="+mn-ea"/>
                <a:cs typeface="+mn-cs"/>
              </a:rPr>
              <a:t>Portal -&gt; Open Namespace -&gt; Manage -&gt; Management service -&gt; Management Client</a:t>
            </a:r>
          </a:p>
          <a:p>
            <a:r>
              <a:rPr lang="en-AU" sz="900" b="0" i="0" kern="1200" dirty="0" smtClean="0">
                <a:solidFill>
                  <a:schemeClr val="tx1"/>
                </a:solidFill>
                <a:effectLst/>
                <a:latin typeface="Segoe UI" pitchFamily="34" charset="0"/>
                <a:ea typeface="+mn-ea"/>
                <a:cs typeface="+mn-cs"/>
              </a:rPr>
              <a:t>Click</a:t>
            </a:r>
            <a:r>
              <a:rPr lang="en-AU" sz="900" b="0" i="0" kern="1200" baseline="0" dirty="0" smtClean="0">
                <a:solidFill>
                  <a:schemeClr val="tx1"/>
                </a:solidFill>
                <a:effectLst/>
                <a:latin typeface="Segoe UI" pitchFamily="34" charset="0"/>
                <a:ea typeface="+mn-ea"/>
                <a:cs typeface="+mn-cs"/>
              </a:rPr>
              <a:t> Symmetric Key -&gt; Show Key -&gt; Copy the key value</a:t>
            </a:r>
          </a:p>
          <a:p>
            <a:r>
              <a:rPr lang="en-AU" sz="900" b="0" i="0" kern="1200" baseline="0" dirty="0" smtClean="0">
                <a:solidFill>
                  <a:schemeClr val="tx1"/>
                </a:solidFill>
                <a:effectLst/>
                <a:latin typeface="Segoe UI" pitchFamily="34" charset="0"/>
                <a:ea typeface="+mn-ea"/>
                <a:cs typeface="+mn-cs"/>
              </a:rPr>
              <a:t>Cancel so it doesn’t make changes</a:t>
            </a:r>
          </a:p>
          <a:p>
            <a:r>
              <a:rPr lang="en-AU" sz="900" b="0" i="0" kern="1200" baseline="0" dirty="0" smtClean="0">
                <a:solidFill>
                  <a:schemeClr val="tx1"/>
                </a:solidFill>
                <a:effectLst/>
                <a:latin typeface="Segoe UI" pitchFamily="34" charset="0"/>
                <a:ea typeface="+mn-ea"/>
                <a:cs typeface="+mn-cs"/>
              </a:rPr>
              <a:t>Paste in the key value</a:t>
            </a:r>
          </a:p>
          <a:p>
            <a:endParaRPr lang="en-AU" sz="900" b="0" i="0" kern="1200" baseline="0" dirty="0" smtClean="0">
              <a:solidFill>
                <a:schemeClr val="tx1"/>
              </a:solidFill>
              <a:effectLst/>
              <a:latin typeface="Segoe UI" pitchFamily="34" charset="0"/>
              <a:ea typeface="+mn-ea"/>
              <a:cs typeface="+mn-cs"/>
            </a:endParaRPr>
          </a:p>
          <a:p>
            <a:r>
              <a:rPr lang="en-AU" sz="900" b="0" i="0" kern="1200" dirty="0" smtClean="0">
                <a:solidFill>
                  <a:schemeClr val="tx1"/>
                </a:solidFill>
                <a:effectLst/>
                <a:latin typeface="Segoe UI" pitchFamily="34" charset="0"/>
                <a:ea typeface="+mn-ea"/>
                <a:cs typeface="+mn-cs"/>
              </a:rPr>
              <a:t>Visual Studio uses the information about the namespace to connect to the ACS Management Portal and get the settings for your namespace, including the identity providers, realm, and return URL.</a:t>
            </a:r>
          </a:p>
          <a:p>
            <a:r>
              <a:rPr lang="en-AU" sz="900" b="0" i="0" kern="1200" dirty="0" smtClean="0">
                <a:solidFill>
                  <a:schemeClr val="tx1"/>
                </a:solidFill>
                <a:effectLst/>
                <a:latin typeface="Segoe UI" pitchFamily="34" charset="0"/>
                <a:ea typeface="+mn-ea"/>
                <a:cs typeface="+mn-cs"/>
              </a:rPr>
              <a:t>(Show</a:t>
            </a:r>
            <a:r>
              <a:rPr lang="en-AU" sz="900" b="0" i="0" kern="1200" baseline="0" dirty="0" smtClean="0">
                <a:solidFill>
                  <a:schemeClr val="tx1"/>
                </a:solidFill>
                <a:effectLst/>
                <a:latin typeface="Segoe UI" pitchFamily="34" charset="0"/>
                <a:ea typeface="+mn-ea"/>
                <a:cs typeface="+mn-cs"/>
              </a:rPr>
              <a:t> </a:t>
            </a:r>
            <a:r>
              <a:rPr lang="en-AU" sz="900" b="0" i="0" kern="1200" baseline="0" dirty="0" err="1" smtClean="0">
                <a:solidFill>
                  <a:schemeClr val="tx1"/>
                </a:solidFill>
                <a:effectLst/>
                <a:latin typeface="Segoe UI" pitchFamily="34" charset="0"/>
                <a:ea typeface="+mn-ea"/>
                <a:cs typeface="+mn-cs"/>
              </a:rPr>
              <a:t>web.config</a:t>
            </a:r>
            <a:r>
              <a:rPr lang="en-AU" sz="900" b="0" i="0" kern="1200" baseline="0" dirty="0" smtClean="0">
                <a:solidFill>
                  <a:schemeClr val="tx1"/>
                </a:solidFill>
                <a:effectLst/>
                <a:latin typeface="Segoe UI" pitchFamily="34" charset="0"/>
                <a:ea typeface="+mn-ea"/>
                <a:cs typeface="+mn-cs"/>
              </a:rPr>
              <a:t> later)</a:t>
            </a:r>
          </a:p>
          <a:p>
            <a:endParaRPr lang="en-AU" sz="900" b="0" i="0" kern="1200" baseline="0" dirty="0" smtClean="0">
              <a:solidFill>
                <a:schemeClr val="tx1"/>
              </a:solidFill>
              <a:effectLst/>
              <a:latin typeface="Segoe UI" pitchFamily="34" charset="0"/>
              <a:ea typeface="+mn-ea"/>
              <a:cs typeface="+mn-cs"/>
            </a:endParaRPr>
          </a:p>
          <a:p>
            <a:r>
              <a:rPr lang="en-AU" sz="900" b="0" i="0" kern="1200" baseline="0" dirty="0" smtClean="0">
                <a:solidFill>
                  <a:schemeClr val="tx1"/>
                </a:solidFill>
                <a:effectLst/>
                <a:latin typeface="Segoe UI" pitchFamily="34" charset="0"/>
                <a:ea typeface="+mn-ea"/>
                <a:cs typeface="+mn-cs"/>
              </a:rPr>
              <a:t>Could also demo:</a:t>
            </a:r>
          </a:p>
          <a:p>
            <a:r>
              <a:rPr lang="en-AU" sz="900" b="0" i="0" kern="1200" baseline="0" dirty="0" smtClean="0">
                <a:solidFill>
                  <a:schemeClr val="tx1"/>
                </a:solidFill>
                <a:effectLst/>
                <a:latin typeface="Segoe UI" pitchFamily="34" charset="0"/>
                <a:ea typeface="+mn-ea"/>
                <a:cs typeface="+mn-cs"/>
              </a:rPr>
              <a:t>Adding further providers</a:t>
            </a:r>
          </a:p>
          <a:p>
            <a:r>
              <a:rPr lang="en-AU" sz="900" b="0" i="0" kern="1200" baseline="0" dirty="0" smtClean="0">
                <a:solidFill>
                  <a:schemeClr val="tx1"/>
                </a:solidFill>
                <a:effectLst/>
                <a:latin typeface="Segoe UI" pitchFamily="34" charset="0"/>
                <a:ea typeface="+mn-ea"/>
                <a:cs typeface="+mn-cs"/>
              </a:rPr>
              <a:t>Editing details about the relaying application</a:t>
            </a:r>
          </a:p>
          <a:p>
            <a:r>
              <a:rPr lang="en-AU" sz="900" b="0" i="0" kern="1200" baseline="0" dirty="0" smtClean="0">
                <a:solidFill>
                  <a:schemeClr val="tx1"/>
                </a:solidFill>
                <a:effectLst/>
                <a:latin typeface="Segoe UI" pitchFamily="34" charset="0"/>
                <a:ea typeface="+mn-ea"/>
                <a:cs typeface="+mn-cs"/>
              </a:rPr>
              <a:t>A razor page displaying the list of claims from </a:t>
            </a:r>
            <a:r>
              <a:rPr lang="en-AU" sz="900" kern="1200" dirty="0" err="1" smtClean="0">
                <a:solidFill>
                  <a:schemeClr val="tx1"/>
                </a:solidFill>
                <a:effectLst/>
                <a:latin typeface="Segoe UI" pitchFamily="34" charset="0"/>
                <a:ea typeface="+mn-ea"/>
                <a:cs typeface="+mn-cs"/>
              </a:rPr>
              <a:t>Thread.CurrentPrincipal.Identity.Claims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382010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9/25/2013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graphexplorer.cloudapp.ne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hyperlink" Target="http://blogs.technet.com/b/ad/archive/2013/06/22/azure-active-directory-is-the-future-of-acs.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www.cloudidentity.com/blog/2013/08/02/aal-becomes-adal-active-directory-authentication-library/"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go.microsoft.com/fwlink/?linkid=245849&amp;clcid=0x40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hyperlink" Target="https://github.com/MattDavies/Presentation-WindowsAzureAuthentication" TargetMode="External"/><Relationship Id="rId3" Type="http://schemas.openxmlformats.org/officeDocument/2006/relationships/hyperlink" Target="http://channel9.msdn.com/Events/TechEd/Australia/2013/AZR312" TargetMode="External"/><Relationship Id="rId7" Type="http://schemas.openxmlformats.org/officeDocument/2006/relationships/hyperlink" Target="http://msdn.microsoft.com/en-us/library/windowsazure/jj156090.aspx#BKMK_Saf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msdn.microsoft.com/en-us/library/windowsazure/hh974476.aspx" TargetMode="External"/><Relationship Id="rId5" Type="http://schemas.openxmlformats.org/officeDocument/2006/relationships/hyperlink" Target="http://msdn.microsoft.com/en-us/library/aad.aspx" TargetMode="External"/><Relationship Id="rId4" Type="http://schemas.openxmlformats.org/officeDocument/2006/relationships/hyperlink" Target="http://msdn.microsoft.com/en-us/library/hh147631.aspx" TargetMode="External"/></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a:t>
            </a:r>
            <a:endParaRPr lang="en-US" dirty="0"/>
          </a:p>
        </p:txBody>
      </p:sp>
      <p:sp>
        <p:nvSpPr>
          <p:cNvPr id="6" name="Text Placeholder 5"/>
          <p:cNvSpPr>
            <a:spLocks noGrp="1"/>
          </p:cNvSpPr>
          <p:nvPr>
            <p:ph type="body" sz="quarter" idx="11"/>
          </p:nvPr>
        </p:nvSpPr>
        <p:spPr>
          <a:xfrm>
            <a:off x="519113" y="5213232"/>
            <a:ext cx="4491037" cy="1569660"/>
          </a:xfrm>
        </p:spPr>
        <p:txBody>
          <a:bodyPr/>
          <a:lstStyle/>
          <a:p>
            <a:r>
              <a:rPr lang="en-US" sz="2000" dirty="0" smtClean="0"/>
              <a:t>Matt Davies</a:t>
            </a:r>
            <a:endParaRPr lang="en-US" sz="2000" dirty="0"/>
          </a:p>
          <a:p>
            <a:r>
              <a:rPr lang="en-US" sz="2000" dirty="0" smtClean="0"/>
              <a:t>Team Leader, Application </a:t>
            </a:r>
            <a:r>
              <a:rPr lang="en-US" sz="2000" dirty="0" smtClean="0"/>
              <a:t>Development, Curtin University</a:t>
            </a:r>
            <a:endParaRPr lang="en-US" sz="2000" dirty="0" smtClean="0"/>
          </a:p>
          <a:p>
            <a:r>
              <a:rPr lang="en-US" sz="2000" dirty="0" smtClean="0"/>
              <a:t>matthew.davies@curtin.edu.au</a:t>
            </a:r>
          </a:p>
          <a:p>
            <a:r>
              <a:rPr lang="en-US" sz="2000" dirty="0" smtClean="0"/>
              <a:t>@</a:t>
            </a:r>
            <a:r>
              <a:rPr lang="en-US" sz="2000" dirty="0" err="1" smtClean="0"/>
              <a:t>mdaviesnet</a:t>
            </a:r>
            <a:endParaRPr lang="en-US" sz="2000" dirty="0"/>
          </a:p>
        </p:txBody>
      </p:sp>
      <p:sp>
        <p:nvSpPr>
          <p:cNvPr id="2" name="TextBox 1"/>
          <p:cNvSpPr txBox="1"/>
          <p:nvPr/>
        </p:nvSpPr>
        <p:spPr>
          <a:xfrm>
            <a:off x="552450" y="3886200"/>
            <a:ext cx="4014561"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AUTHENTICATING ALL THE THINGS</a:t>
            </a:r>
            <a:endParaRPr lang="en-AU" sz="2000" dirty="0">
              <a:solidFill>
                <a:schemeClr val="bg1"/>
              </a:solidFill>
            </a:endParaRP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5" y="1447800"/>
            <a:ext cx="5321144" cy="1523494"/>
          </a:xfrm>
        </p:spPr>
        <p:txBody>
          <a:bodyPr/>
          <a:lstStyle/>
          <a:p>
            <a:r>
              <a:rPr lang="en-US" dirty="0" smtClean="0"/>
              <a:t>Windows Azure ACS</a:t>
            </a:r>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054295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Single Sign-On</a:t>
            </a:r>
            <a:endParaRPr lang="en-AU" dirty="0"/>
          </a:p>
        </p:txBody>
      </p:sp>
      <p:sp>
        <p:nvSpPr>
          <p:cNvPr id="3" name="Content Placeholder 2"/>
          <p:cNvSpPr>
            <a:spLocks noGrp="1"/>
          </p:cNvSpPr>
          <p:nvPr>
            <p:ph idx="1"/>
          </p:nvPr>
        </p:nvSpPr>
        <p:spPr>
          <a:xfrm>
            <a:off x="519113" y="1447800"/>
            <a:ext cx="11149012" cy="2511457"/>
          </a:xfrm>
        </p:spPr>
        <p:txBody>
          <a:bodyPr/>
          <a:lstStyle/>
          <a:p>
            <a:r>
              <a:rPr lang="en-AU" dirty="0" smtClean="0"/>
              <a:t>Microsoft, Yahoo, Google, Facebook, Twitter, etc…</a:t>
            </a:r>
          </a:p>
          <a:p>
            <a:r>
              <a:rPr lang="en-AU" dirty="0" smtClean="0"/>
              <a:t>Single sign on with third party applications and services deployed on Azure</a:t>
            </a:r>
          </a:p>
          <a:p>
            <a:r>
              <a:rPr lang="en-AU" dirty="0" smtClean="0"/>
              <a:t>Pre-integrated SaaS apps include Box, Salesforce, Concur</a:t>
            </a:r>
          </a:p>
          <a:p>
            <a:r>
              <a:rPr lang="en-AU" dirty="0" smtClean="0"/>
              <a:t>Optional multi-factor authentication</a:t>
            </a:r>
            <a:endParaRPr lang="en-AU" dirty="0"/>
          </a:p>
        </p:txBody>
      </p:sp>
    </p:spTree>
    <p:extLst>
      <p:ext uri="{BB962C8B-B14F-4D97-AF65-F5344CB8AC3E}">
        <p14:creationId xmlns:p14="http://schemas.microsoft.com/office/powerpoint/2010/main" val="180879584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Windows Azure AD</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296897"/>
            <a:ext cx="11889564" cy="747897"/>
          </a:xfrm>
        </p:spPr>
        <p:txBody>
          <a:bodyPr/>
          <a:lstStyle/>
          <a:p>
            <a:r>
              <a:rPr lang="en-AU" dirty="0"/>
              <a:t>Using Windows Azure </a:t>
            </a:r>
            <a:r>
              <a:rPr lang="en-AU" dirty="0" smtClean="0"/>
              <a:t>Active Directory</a:t>
            </a:r>
            <a:endParaRPr lang="en-AU" dirty="0"/>
          </a:p>
        </p:txBody>
      </p:sp>
      <p:sp>
        <p:nvSpPr>
          <p:cNvPr id="7" name="Content Placeholder 2"/>
          <p:cNvSpPr>
            <a:spLocks noGrp="1"/>
          </p:cNvSpPr>
          <p:nvPr>
            <p:ph sz="quarter" idx="10"/>
          </p:nvPr>
        </p:nvSpPr>
        <p:spPr>
          <a:xfrm>
            <a:off x="274638" y="1214438"/>
            <a:ext cx="11887200" cy="4456605"/>
          </a:xfrm>
        </p:spPr>
        <p:txBody>
          <a:bodyPr/>
          <a:lstStyle/>
          <a:p>
            <a:r>
              <a:rPr lang="en-AU" sz="2800" dirty="0" smtClean="0">
                <a:latin typeface="+mn-lt"/>
              </a:rPr>
              <a:t>Azure Active Directory is one possible </a:t>
            </a:r>
            <a:r>
              <a:rPr lang="en-AU" sz="2800" b="1" dirty="0" smtClean="0">
                <a:latin typeface="+mn-lt"/>
              </a:rPr>
              <a:t>Identity Provider</a:t>
            </a:r>
            <a:r>
              <a:rPr lang="en-AU" sz="2800" dirty="0" smtClean="0">
                <a:latin typeface="+mn-lt"/>
              </a:rPr>
              <a:t> in claims-based authentication.</a:t>
            </a:r>
          </a:p>
          <a:p>
            <a:endParaRPr lang="en-AU" sz="2800" dirty="0" smtClean="0">
              <a:latin typeface="+mn-lt"/>
            </a:endParaRPr>
          </a:p>
          <a:p>
            <a:r>
              <a:rPr lang="en-AU" sz="2800" dirty="0" smtClean="0">
                <a:latin typeface="+mn-lt"/>
              </a:rPr>
              <a:t>Azure AD is NOT the same as Windows AD!</a:t>
            </a:r>
          </a:p>
          <a:p>
            <a:endParaRPr lang="en-AU" sz="2800" dirty="0" smtClean="0">
              <a:latin typeface="+mn-lt"/>
            </a:endParaRPr>
          </a:p>
          <a:p>
            <a:r>
              <a:rPr lang="en-AU" sz="2800" dirty="0" smtClean="0">
                <a:latin typeface="+mn-lt"/>
              </a:rPr>
              <a:t>A </a:t>
            </a:r>
            <a:r>
              <a:rPr lang="en-AU" sz="2800" dirty="0">
                <a:latin typeface="+mn-lt"/>
              </a:rPr>
              <a:t>cloud directory service for your cloud applications and services</a:t>
            </a:r>
          </a:p>
          <a:p>
            <a:r>
              <a:rPr lang="en-AU" sz="2800" dirty="0">
                <a:latin typeface="+mn-lt"/>
              </a:rPr>
              <a:t>A cloud directory service for your SaaS applications and </a:t>
            </a:r>
            <a:r>
              <a:rPr lang="en-AU" sz="2800" dirty="0" smtClean="0">
                <a:latin typeface="+mn-lt"/>
              </a:rPr>
              <a:t>services</a:t>
            </a:r>
          </a:p>
          <a:p>
            <a:pPr lvl="1"/>
            <a:r>
              <a:rPr lang="en-AU" sz="2800" dirty="0"/>
              <a:t>Box, Concur, Dynamics CRM Online, Google Apps, Office 365, Salesforce, Windows Intune, …</a:t>
            </a:r>
          </a:p>
          <a:p>
            <a:r>
              <a:rPr lang="en-AU" sz="2800" i="1" dirty="0" smtClean="0">
                <a:latin typeface="+mn-lt"/>
              </a:rPr>
              <a:t>Demands </a:t>
            </a:r>
            <a:r>
              <a:rPr lang="en-AU" sz="2800" i="1" dirty="0">
                <a:latin typeface="+mn-lt"/>
              </a:rPr>
              <a:t>federated </a:t>
            </a:r>
            <a:r>
              <a:rPr lang="en-AU" sz="2800" i="1" dirty="0" smtClean="0">
                <a:latin typeface="+mn-lt"/>
              </a:rPr>
              <a:t>authentication.</a:t>
            </a:r>
            <a:endParaRPr lang="en-AU" sz="2800" i="1" dirty="0">
              <a:latin typeface="+mn-lt"/>
            </a:endParaRPr>
          </a:p>
          <a:p>
            <a:r>
              <a:rPr lang="en-AU" sz="2800" dirty="0" smtClean="0">
                <a:latin typeface="+mn-lt"/>
              </a:rPr>
              <a:t>Optionally integrates </a:t>
            </a:r>
            <a:r>
              <a:rPr lang="en-AU" sz="2800" dirty="0">
                <a:latin typeface="+mn-lt"/>
              </a:rPr>
              <a:t>with </a:t>
            </a:r>
            <a:r>
              <a:rPr lang="en-AU" sz="2800" dirty="0" smtClean="0">
                <a:latin typeface="+mn-lt"/>
              </a:rPr>
              <a:t>your on-premises AD or Office 365 Azure AD</a:t>
            </a:r>
          </a:p>
        </p:txBody>
      </p:sp>
    </p:spTree>
    <p:extLst>
      <p:ext uri="{BB962C8B-B14F-4D97-AF65-F5344CB8AC3E}">
        <p14:creationId xmlns:p14="http://schemas.microsoft.com/office/powerpoint/2010/main" val="334992512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5" y="1447800"/>
            <a:ext cx="5321144" cy="1523494"/>
          </a:xfrm>
        </p:spPr>
        <p:txBody>
          <a:bodyPr/>
          <a:lstStyle/>
          <a:p>
            <a:r>
              <a:rPr lang="en-US" dirty="0" smtClean="0"/>
              <a:t>Windows Azure AD</a:t>
            </a:r>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7966157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Password Source</a:t>
            </a:r>
            <a:endParaRPr lang="en-AU" dirty="0"/>
          </a:p>
        </p:txBody>
      </p:sp>
      <p:sp>
        <p:nvSpPr>
          <p:cNvPr id="3" name="Content Placeholder 2"/>
          <p:cNvSpPr>
            <a:spLocks noGrp="1"/>
          </p:cNvSpPr>
          <p:nvPr>
            <p:ph idx="1"/>
          </p:nvPr>
        </p:nvSpPr>
        <p:spPr>
          <a:xfrm>
            <a:off x="519113" y="1447800"/>
            <a:ext cx="11149012" cy="2412968"/>
          </a:xfrm>
        </p:spPr>
        <p:txBody>
          <a:bodyPr/>
          <a:lstStyle/>
          <a:p>
            <a:r>
              <a:rPr lang="en-AU" dirty="0" smtClean="0"/>
              <a:t>You can synchronise your on-premises Active Directory – </a:t>
            </a:r>
            <a:r>
              <a:rPr lang="en-AU" dirty="0" err="1" smtClean="0"/>
              <a:t>DirSync</a:t>
            </a:r>
            <a:r>
              <a:rPr lang="en-AU" dirty="0" smtClean="0"/>
              <a:t>, FIM, </a:t>
            </a:r>
            <a:r>
              <a:rPr lang="en-AU" dirty="0" err="1" smtClean="0"/>
              <a:t>Powershell</a:t>
            </a:r>
            <a:endParaRPr lang="en-AU" dirty="0" smtClean="0"/>
          </a:p>
          <a:p>
            <a:r>
              <a:rPr lang="en-AU" dirty="0" smtClean="0"/>
              <a:t>Use passwords synced to your existing Office 365 Azure Directory</a:t>
            </a:r>
          </a:p>
          <a:p>
            <a:r>
              <a:rPr lang="en-AU" dirty="0" smtClean="0"/>
              <a:t>Keep passwords on-premises using ADFS 2.0</a:t>
            </a:r>
            <a:endParaRPr lang="en-AU" dirty="0"/>
          </a:p>
        </p:txBody>
      </p:sp>
    </p:spTree>
    <p:extLst>
      <p:ext uri="{BB962C8B-B14F-4D97-AF65-F5344CB8AC3E}">
        <p14:creationId xmlns:p14="http://schemas.microsoft.com/office/powerpoint/2010/main" val="340809366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5" y="1297899"/>
            <a:ext cx="5321144" cy="1523494"/>
          </a:xfrm>
        </p:spPr>
        <p:txBody>
          <a:bodyPr/>
          <a:lstStyle/>
          <a:p>
            <a:r>
              <a:rPr lang="en-US" dirty="0" smtClean="0"/>
              <a:t>Office 365 Integration</a:t>
            </a:r>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0095899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Graph API</a:t>
            </a:r>
            <a:endParaRPr lang="en-AU" dirty="0"/>
          </a:p>
        </p:txBody>
      </p:sp>
      <p:sp>
        <p:nvSpPr>
          <p:cNvPr id="2" name="Text Placeholder 1"/>
          <p:cNvSpPr>
            <a:spLocks noGrp="1"/>
          </p:cNvSpPr>
          <p:nvPr>
            <p:ph type="body" sz="quarter" idx="10"/>
          </p:nvPr>
        </p:nvSpPr>
        <p:spPr>
          <a:xfrm>
            <a:off x="519112" y="1447799"/>
            <a:ext cx="11149013" cy="3120854"/>
          </a:xfrm>
        </p:spPr>
        <p:txBody>
          <a:bodyPr/>
          <a:lstStyle/>
          <a:p>
            <a:r>
              <a:rPr lang="en-AU" sz="3200" dirty="0" smtClean="0"/>
              <a:t>No concept of LDAP so we need an alternative</a:t>
            </a:r>
          </a:p>
          <a:p>
            <a:r>
              <a:rPr lang="en-AU" sz="3200" dirty="0" smtClean="0"/>
              <a:t>Graph API is a web service provided by Microsoft to lookup users, groups and roles from Azure Active </a:t>
            </a:r>
            <a:r>
              <a:rPr lang="en-AU" sz="3200" dirty="0" smtClean="0"/>
              <a:t>Directory</a:t>
            </a:r>
          </a:p>
          <a:p>
            <a:endParaRPr lang="en-AU" sz="3200" dirty="0"/>
          </a:p>
          <a:p>
            <a:r>
              <a:rPr lang="en-AU" sz="3200" dirty="0" smtClean="0">
                <a:hlinkClick r:id="rId3"/>
              </a:rPr>
              <a:t>http://graphexplorer.cloudapp.net</a:t>
            </a:r>
            <a:endParaRPr lang="en-AU" sz="3200" dirty="0"/>
          </a:p>
          <a:p>
            <a:endParaRPr lang="en-AU" sz="3200" dirty="0" smtClean="0"/>
          </a:p>
        </p:txBody>
      </p:sp>
    </p:spTree>
    <p:extLst>
      <p:ext uri="{BB962C8B-B14F-4D97-AF65-F5344CB8AC3E}">
        <p14:creationId xmlns:p14="http://schemas.microsoft.com/office/powerpoint/2010/main" val="367069458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5" y="1447800"/>
            <a:ext cx="5321144" cy="1523494"/>
          </a:xfrm>
        </p:spPr>
        <p:txBody>
          <a:bodyPr/>
          <a:lstStyle/>
          <a:p>
            <a:r>
              <a:rPr lang="en-US" dirty="0" smtClean="0"/>
              <a:t>Graph API</a:t>
            </a:r>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4633076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Okay, so what’s the difference…</a:t>
            </a:r>
            <a:endParaRPr lang="en-AU" dirty="0"/>
          </a:p>
        </p:txBody>
      </p:sp>
      <p:sp>
        <p:nvSpPr>
          <p:cNvPr id="6" name="Text Placeholder 5"/>
          <p:cNvSpPr>
            <a:spLocks noGrp="1"/>
          </p:cNvSpPr>
          <p:nvPr>
            <p:ph type="body" sz="quarter" idx="10"/>
          </p:nvPr>
        </p:nvSpPr>
        <p:spPr>
          <a:xfrm>
            <a:off x="519112" y="1447799"/>
            <a:ext cx="11149013" cy="4556632"/>
          </a:xfrm>
        </p:spPr>
        <p:txBody>
          <a:bodyPr/>
          <a:lstStyle/>
          <a:p>
            <a:r>
              <a:rPr lang="en-AU" dirty="0">
                <a:hlinkClick r:id="rId2"/>
              </a:rPr>
              <a:t>http://</a:t>
            </a:r>
            <a:r>
              <a:rPr lang="en-AU" dirty="0" smtClean="0">
                <a:hlinkClick r:id="rId2"/>
              </a:rPr>
              <a:t>blogs.technet.com/b/ad/archive/2013/06/22/azure-active-directory-is-the-future-of-acs.aspx</a:t>
            </a:r>
            <a:endParaRPr lang="en-AU" dirty="0" smtClean="0"/>
          </a:p>
          <a:p>
            <a:endParaRPr lang="en-AU" sz="3200" dirty="0" smtClean="0"/>
          </a:p>
          <a:p>
            <a:r>
              <a:rPr lang="en-AU" sz="3200" dirty="0" smtClean="0"/>
              <a:t>ACS is merely a </a:t>
            </a:r>
            <a:r>
              <a:rPr lang="en-AU" sz="3200" b="1" dirty="0" smtClean="0"/>
              <a:t>centralised point an application can talk to for claims </a:t>
            </a:r>
            <a:r>
              <a:rPr lang="en-AU" sz="3200" dirty="0" smtClean="0"/>
              <a:t>– it’s missing support for creating a directory of users and roles, which you might need when you want to manage users yourself.</a:t>
            </a:r>
          </a:p>
          <a:p>
            <a:r>
              <a:rPr lang="en-AU" sz="3200" dirty="0" smtClean="0"/>
              <a:t>WAAD is the evolution of ACS – you get many of the federation capabilities within ACS </a:t>
            </a:r>
            <a:r>
              <a:rPr lang="en-AU" sz="3200" b="1" dirty="0" smtClean="0"/>
              <a:t>as well as a cloud directory</a:t>
            </a:r>
            <a:r>
              <a:rPr lang="en-AU" sz="3200" dirty="0" smtClean="0"/>
              <a:t>. It also adds support for SAML providers on-premises </a:t>
            </a:r>
            <a:r>
              <a:rPr lang="en-AU" sz="3200" dirty="0" err="1" smtClean="0"/>
              <a:t>eg</a:t>
            </a:r>
            <a:r>
              <a:rPr lang="en-AU" sz="3200" dirty="0" smtClean="0"/>
              <a:t> Shibboleth.</a:t>
            </a:r>
            <a:endParaRPr lang="en-AU" sz="3200" dirty="0"/>
          </a:p>
        </p:txBody>
      </p:sp>
    </p:spTree>
    <p:extLst>
      <p:ext uri="{BB962C8B-B14F-4D97-AF65-F5344CB8AC3E}">
        <p14:creationId xmlns:p14="http://schemas.microsoft.com/office/powerpoint/2010/main" val="7974676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477719" y="2007276"/>
            <a:ext cx="8190406" cy="4062651"/>
          </a:xfrm>
        </p:spPr>
        <p:txBody>
          <a:bodyPr/>
          <a:lstStyle/>
          <a:p>
            <a:pPr marL="0" indent="3175"/>
            <a:r>
              <a:rPr lang="en-US" sz="4000" dirty="0" smtClean="0"/>
              <a:t>Identity As a Service</a:t>
            </a:r>
          </a:p>
          <a:p>
            <a:pPr marL="0" indent="3175"/>
            <a:r>
              <a:rPr lang="en-US" sz="4000" dirty="0" smtClean="0"/>
              <a:t>Windows Azure Access Control Service</a:t>
            </a:r>
          </a:p>
          <a:p>
            <a:pPr marL="0" indent="3175"/>
            <a:r>
              <a:rPr lang="en-US" sz="4000" dirty="0" smtClean="0"/>
              <a:t>Windows Azure AD </a:t>
            </a:r>
            <a:r>
              <a:rPr lang="en-US" sz="4000" dirty="0" err="1" smtClean="0"/>
              <a:t>vs</a:t>
            </a:r>
            <a:r>
              <a:rPr lang="en-US" sz="4000" dirty="0" smtClean="0"/>
              <a:t> On-Premises AD</a:t>
            </a:r>
          </a:p>
          <a:p>
            <a:pPr marL="0" indent="3175"/>
            <a:r>
              <a:rPr lang="en-US" sz="4000" dirty="0" smtClean="0"/>
              <a:t>Usage Scenarios</a:t>
            </a:r>
          </a:p>
          <a:p>
            <a:pPr marL="0" indent="3175"/>
            <a:r>
              <a:rPr lang="en-US" sz="4000" dirty="0" smtClean="0"/>
              <a:t>Libraries and Tools</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6335" y="2397746"/>
            <a:ext cx="11351002" cy="1378644"/>
          </a:xfrm>
        </p:spPr>
        <p:txBody>
          <a:bodyPr/>
          <a:lstStyle/>
          <a:p>
            <a:r>
              <a:rPr lang="en-US" dirty="0" smtClean="0"/>
              <a:t>Azure ACS &amp; AD</a:t>
            </a:r>
          </a:p>
          <a:p>
            <a:r>
              <a:rPr lang="en-US" dirty="0" err="1" smtClean="0"/>
              <a:t>vs</a:t>
            </a:r>
            <a:endParaRPr lang="en-US" dirty="0" smtClean="0"/>
          </a:p>
          <a:p>
            <a:r>
              <a:rPr lang="en-US" dirty="0" smtClean="0"/>
              <a:t>Windows AD</a:t>
            </a:r>
            <a:endParaRPr lang="en-US" dirty="0"/>
          </a:p>
        </p:txBody>
      </p:sp>
    </p:spTree>
    <p:extLst>
      <p:ext uri="{BB962C8B-B14F-4D97-AF65-F5344CB8AC3E}">
        <p14:creationId xmlns:p14="http://schemas.microsoft.com/office/powerpoint/2010/main" val="15203551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latin typeface="Segoe UI Light" panose="020B0502040204020203" pitchFamily="34" charset="0"/>
                <a:cs typeface="Segoe UI Light" panose="020B0502040204020203" pitchFamily="34" charset="0"/>
              </a:rPr>
              <a:t>Azure AD != Windows AD </a:t>
            </a:r>
            <a:endParaRPr lang="en-AU"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a:xfrm>
            <a:off x="519112" y="1447799"/>
            <a:ext cx="11149013" cy="4570482"/>
          </a:xfrm>
        </p:spPr>
        <p:txBody>
          <a:bodyPr/>
          <a:lstStyle/>
          <a:p>
            <a:r>
              <a:rPr lang="en-AU" dirty="0" smtClean="0"/>
              <a:t>Azure AD services are </a:t>
            </a:r>
            <a:r>
              <a:rPr lang="en-AU" b="1" dirty="0" smtClean="0"/>
              <a:t>fully claims-based</a:t>
            </a:r>
            <a:r>
              <a:rPr lang="en-AU" dirty="0" smtClean="0"/>
              <a:t>.</a:t>
            </a:r>
          </a:p>
          <a:p>
            <a:endParaRPr lang="en-AU" dirty="0" smtClean="0"/>
          </a:p>
          <a:p>
            <a:r>
              <a:rPr lang="en-AU" dirty="0" smtClean="0"/>
              <a:t>Windows AD still has additional functionality:</a:t>
            </a:r>
          </a:p>
          <a:p>
            <a:pPr marL="574675" indent="-571500">
              <a:buFont typeface="Arial" panose="020B0604020202020204" pitchFamily="34" charset="0"/>
              <a:buChar char="•"/>
            </a:pPr>
            <a:r>
              <a:rPr lang="en-AU" dirty="0" smtClean="0"/>
              <a:t>Check username/password submissions yourself.</a:t>
            </a:r>
          </a:p>
          <a:p>
            <a:pPr marL="574675" indent="-571500">
              <a:buFont typeface="Arial" panose="020B0604020202020204" pitchFamily="34" charset="0"/>
              <a:buChar char="•"/>
            </a:pPr>
            <a:r>
              <a:rPr lang="en-AU" dirty="0" smtClean="0"/>
              <a:t>Do highly complex queries on the directory</a:t>
            </a:r>
          </a:p>
          <a:p>
            <a:pPr marL="574675" indent="-571500">
              <a:buFont typeface="Arial" panose="020B0604020202020204" pitchFamily="34" charset="0"/>
              <a:buChar char="•"/>
            </a:pPr>
            <a:r>
              <a:rPr lang="en-AU" dirty="0" smtClean="0"/>
              <a:t>Store extensible metadata on user objects</a:t>
            </a:r>
          </a:p>
          <a:p>
            <a:pPr marL="574675" indent="-571500">
              <a:buFont typeface="Arial" panose="020B0604020202020204" pitchFamily="34" charset="0"/>
              <a:buChar char="•"/>
            </a:pPr>
            <a:r>
              <a:rPr lang="en-AU" dirty="0" smtClean="0"/>
              <a:t>Use windows authentication</a:t>
            </a:r>
          </a:p>
        </p:txBody>
      </p:sp>
    </p:spTree>
    <p:extLst>
      <p:ext uri="{BB962C8B-B14F-4D97-AF65-F5344CB8AC3E}">
        <p14:creationId xmlns:p14="http://schemas.microsoft.com/office/powerpoint/2010/main" val="40822628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6335" y="2397746"/>
            <a:ext cx="11351002" cy="1378644"/>
          </a:xfrm>
        </p:spPr>
        <p:txBody>
          <a:bodyPr/>
          <a:lstStyle/>
          <a:p>
            <a:r>
              <a:rPr lang="en-US" dirty="0" smtClean="0"/>
              <a:t>Windows AD</a:t>
            </a:r>
          </a:p>
          <a:p>
            <a:r>
              <a:rPr lang="en-US" dirty="0" smtClean="0"/>
              <a:t>via Azure VMs</a:t>
            </a:r>
            <a:endParaRPr lang="en-US" dirty="0"/>
          </a:p>
        </p:txBody>
      </p:sp>
    </p:spTree>
    <p:extLst>
      <p:ext uri="{BB962C8B-B14F-4D97-AF65-F5344CB8AC3E}">
        <p14:creationId xmlns:p14="http://schemas.microsoft.com/office/powerpoint/2010/main" val="1228668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indowsazure.com/media/devcenter/shared/identity_01_adin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1721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320" y="296897"/>
            <a:ext cx="11889564"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mj-lt"/>
                <a:ea typeface="+mn-ea"/>
                <a:cs typeface="Consolas" pitchFamily="49" charset="0"/>
              </a:defRPr>
            </a:lvl1pPr>
          </a:lstStyle>
          <a:p>
            <a:r>
              <a:rPr lang="en-AU" dirty="0" smtClean="0">
                <a:latin typeface="Segoe UI Light" panose="020B0502040204020203" pitchFamily="34" charset="0"/>
                <a:cs typeface="Segoe UI Light" panose="020B0502040204020203" pitchFamily="34" charset="0"/>
              </a:rPr>
              <a:t>What if you need raw access to your AD? </a:t>
            </a:r>
            <a:endParaRPr lang="en-AU" dirty="0">
              <a:latin typeface="Segoe UI Light" panose="020B0502040204020203" pitchFamily="34" charset="0"/>
              <a:cs typeface="Segoe UI Light" panose="020B0502040204020203" pitchFamily="34" charset="0"/>
            </a:endParaRPr>
          </a:p>
        </p:txBody>
      </p:sp>
      <p:sp>
        <p:nvSpPr>
          <p:cNvPr id="5" name="Content Placeholder 2"/>
          <p:cNvSpPr>
            <a:spLocks noGrp="1"/>
          </p:cNvSpPr>
          <p:nvPr>
            <p:ph sz="quarter" idx="10"/>
          </p:nvPr>
        </p:nvSpPr>
        <p:spPr>
          <a:xfrm>
            <a:off x="274638" y="1214438"/>
            <a:ext cx="11887200" cy="3447098"/>
          </a:xfrm>
        </p:spPr>
        <p:txBody>
          <a:bodyPr/>
          <a:lstStyle/>
          <a:p>
            <a:r>
              <a:rPr lang="en-AU" sz="3200" dirty="0" smtClean="0">
                <a:latin typeface="Segoe UI Light" panose="020B0502040204020203" pitchFamily="34" charset="0"/>
                <a:cs typeface="Segoe UI Light" panose="020B0502040204020203" pitchFamily="34" charset="0"/>
              </a:rPr>
              <a:t>Deploy domain controllers into Azure yourself using the Virtual Machines feature</a:t>
            </a:r>
          </a:p>
          <a:p>
            <a:endParaRPr lang="en-AU" sz="3200" dirty="0" smtClean="0">
              <a:latin typeface="Segoe UI Light" panose="020B0502040204020203" pitchFamily="34" charset="0"/>
              <a:cs typeface="Segoe UI Light" panose="020B0502040204020203" pitchFamily="34" charset="0"/>
            </a:endParaRPr>
          </a:p>
          <a:p>
            <a:r>
              <a:rPr lang="en-AU" sz="3200" dirty="0" smtClean="0">
                <a:latin typeface="Segoe UI Light" panose="020B0502040204020203" pitchFamily="34" charset="0"/>
                <a:cs typeface="Segoe UI Light" panose="020B0502040204020203" pitchFamily="34" charset="0"/>
              </a:rPr>
              <a:t>Hook them up to your on-premises network – you can use a VPN within Azure’s Virtual Network functionality</a:t>
            </a:r>
          </a:p>
          <a:p>
            <a:endParaRPr lang="en-AU" sz="3200" dirty="0" smtClean="0">
              <a:latin typeface="Segoe UI Light" panose="020B0502040204020203" pitchFamily="34" charset="0"/>
              <a:cs typeface="Segoe UI Light" panose="020B0502040204020203" pitchFamily="34" charset="0"/>
            </a:endParaRPr>
          </a:p>
          <a:p>
            <a:r>
              <a:rPr lang="en-AU" sz="3200" dirty="0" smtClean="0">
                <a:latin typeface="Segoe UI Light" panose="020B0502040204020203" pitchFamily="34" charset="0"/>
                <a:cs typeface="Segoe UI Light" panose="020B0502040204020203" pitchFamily="34" charset="0"/>
              </a:rPr>
              <a:t>Need to configure replication and redundancy yourself</a:t>
            </a:r>
          </a:p>
          <a:p>
            <a:endParaRPr lang="en-AU" sz="3200" dirty="0">
              <a:latin typeface="Segoe UI Light" panose="020B0502040204020203" pitchFamily="34" charset="0"/>
              <a:cs typeface="Segoe UI Light" panose="020B0502040204020203" pitchFamily="34" charset="0"/>
            </a:endParaRPr>
          </a:p>
          <a:p>
            <a:r>
              <a:rPr lang="en-AU" sz="3200" dirty="0" smtClean="0">
                <a:latin typeface="Segoe UI Light" panose="020B0502040204020203" pitchFamily="34" charset="0"/>
                <a:cs typeface="Segoe UI Light" panose="020B0502040204020203" pitchFamily="34" charset="0"/>
              </a:rPr>
              <a:t>Increased complexity, but gives you the full power of Windows AD</a:t>
            </a:r>
            <a:endParaRPr lang="en-AU"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9691684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Evolution is Azure Active Directory</a:t>
            </a:r>
          </a:p>
          <a:p>
            <a:pPr marL="3175" defTabSz="914153">
              <a:lnSpc>
                <a:spcPct val="90000"/>
              </a:lnSpc>
              <a:spcAft>
                <a:spcPts val="900"/>
              </a:spcAft>
              <a:buSzPct val="80000"/>
            </a:pPr>
            <a:r>
              <a:rPr lang="en-US" sz="1400" spc="-43" dirty="0" smtClean="0">
                <a:gradFill>
                  <a:gsLst>
                    <a:gs pos="0">
                      <a:schemeClr val="bg1"/>
                    </a:gs>
                    <a:gs pos="100000">
                      <a:schemeClr val="bg1"/>
                    </a:gs>
                  </a:gsLst>
                  <a:lin ang="16200000" scaled="0"/>
                </a:gradFill>
              </a:rPr>
              <a:t>The future direction from Microsoft seems to be Azure Active Directory. This is still a quick and simple solution for existing apps, but it’s worth looking at Azure AD for new apps.</a:t>
            </a:r>
            <a:endParaRPr lang="en-US" sz="14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endParaRPr lang="en-US" sz="2000" spc="-83" dirty="0">
              <a:gradFill>
                <a:gsLst>
                  <a:gs pos="0">
                    <a:schemeClr val="bg1"/>
                  </a:gs>
                  <a:gs pos="100000">
                    <a:schemeClr val="bg1"/>
                  </a:gs>
                </a:gsLst>
                <a:lin ang="16200000" scaled="0"/>
              </a:gradFill>
              <a:latin typeface="Segoe UI Light" pitchFamily="34" charset="0"/>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Delegate Authentication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No longer a need to roll your own authentication code or manage a database of usernames and passwords yourself.</a:t>
            </a:r>
            <a:endParaRPr lang="en-US" sz="1466" spc="-43" dirty="0">
              <a:gradFill>
                <a:gsLst>
                  <a:gs pos="0">
                    <a:schemeClr val="bg1"/>
                  </a:gs>
                  <a:gs pos="100000">
                    <a:schemeClr val="bg1"/>
                  </a:gs>
                </a:gsLst>
                <a:lin ang="16200000" scaled="0"/>
              </a:gradFill>
            </a:endParaRP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Simple Federated Authentication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Users no longer need to create and maintain a new account just to use your service – easily hook into Facebook, Twitter etc.</a:t>
            </a:r>
            <a:endParaRPr lang="en-US" sz="1466" spc="-43"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en-US" dirty="0" smtClean="0">
                <a:solidFill>
                  <a:schemeClr val="tx1"/>
                </a:solidFill>
              </a:rPr>
              <a:t>Options, options, options…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3408975" cy="410418"/>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Access Control Service</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Office 365 Integration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Take advantage of your existing Office 365 cloud directory – if you’re using Office 365, this is a nice freebie not everyone knows about.</a:t>
            </a:r>
            <a:endParaRPr lang="en-US" sz="1466" spc="-43" dirty="0">
              <a:gradFill>
                <a:gsLst>
                  <a:gs pos="0">
                    <a:schemeClr val="bg1"/>
                  </a:gs>
                  <a:gs pos="100000">
                    <a:schemeClr val="bg1"/>
                  </a:gs>
                </a:gsLst>
                <a:lin ang="16200000" scaled="0"/>
              </a:gradFill>
            </a:endParaRP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Active Directory</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Free, Managed Active Directory</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Very little to do yourself! Create a fully redundant, managed directory of users and roles in a matter of minutes – optionally synced with your on-premises AD!</a:t>
            </a:r>
            <a:endParaRPr lang="en-US" sz="1466" spc="-43" dirty="0">
              <a:gradFill>
                <a:gsLst>
                  <a:gs pos="0">
                    <a:schemeClr val="bg1"/>
                  </a:gs>
                  <a:gs pos="100000">
                    <a:schemeClr val="bg1"/>
                  </a:gs>
                </a:gsLst>
                <a:lin ang="16200000" scaled="0"/>
              </a:gradFill>
            </a:endParaRP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Limits of Authentication As Service</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Moving from Windows AD to Azure AD means you do lose some functionality of traditional Active Directory.</a:t>
            </a:r>
            <a:endParaRPr lang="en-US" sz="1466" spc="-43" dirty="0">
              <a:gradFill>
                <a:gsLst>
                  <a:gs pos="0">
                    <a:schemeClr val="bg1"/>
                  </a:gs>
                  <a:gs pos="100000">
                    <a:schemeClr val="bg1"/>
                  </a:gs>
                </a:gsLst>
                <a:lin ang="16200000" scaled="0"/>
              </a:gradFill>
            </a:endParaRP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Most Complex, Expensive Solution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Requires strong knowledge of Windows AD to set up, and ongoing skills and resources to maintain correctly. You also need to pay for your VM usage within Azure.</a:t>
            </a:r>
            <a:endParaRPr lang="en-US" sz="1466" spc="-43" dirty="0">
              <a:gradFill>
                <a:gsLst>
                  <a:gs pos="0">
                    <a:schemeClr val="bg1"/>
                  </a:gs>
                  <a:gs pos="100000">
                    <a:schemeClr val="bg1"/>
                  </a:gs>
                </a:gsLst>
                <a:lin ang="16200000" scaled="0"/>
              </a:gradFill>
            </a:endParaRP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All The Power</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Let’s you do everything you can do with Windows AD, with the added advantage of cloud level scale and redundancy (if set up correctly). No need to rewrite parts of existing apps.</a:t>
            </a:r>
            <a:endParaRPr lang="en-US" sz="1466" spc="-43" dirty="0">
              <a:gradFill>
                <a:gsLst>
                  <a:gs pos="0">
                    <a:schemeClr val="bg1"/>
                  </a:gs>
                  <a:gs pos="100000">
                    <a:schemeClr val="bg1"/>
                  </a:gs>
                </a:gsLst>
                <a:lin ang="16200000" scaled="0"/>
              </a:gradFill>
            </a:endParaRP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No Simple Federated Authentication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If you’d like to offer users federated authentication with third party providers, you need to manage this yourself or work to find and integrate a library to handle it.</a:t>
            </a:r>
            <a:endParaRPr lang="en-US" sz="1466" spc="-43" dirty="0">
              <a:gradFill>
                <a:gsLst>
                  <a:gs pos="0">
                    <a:schemeClr val="bg1"/>
                  </a:gs>
                  <a:gs pos="100000">
                    <a:schemeClr val="bg1"/>
                  </a:gs>
                </a:gsLst>
                <a:lin ang="16200000" scaled="0"/>
              </a:gradFill>
            </a:endParaRP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Active Directory Virtual </a:t>
              </a:r>
              <a:r>
                <a:rPr lang="en-US" sz="2000" b="1" spc="-83" dirty="0">
                  <a:gradFill>
                    <a:gsLst>
                      <a:gs pos="0">
                        <a:schemeClr val="bg1"/>
                      </a:gs>
                      <a:gs pos="100000">
                        <a:schemeClr val="bg1"/>
                      </a:gs>
                    </a:gsLst>
                    <a:lin ang="16200000" scaled="0"/>
                  </a:gradFill>
                  <a:latin typeface="Segoe UI Light" pitchFamily="34" charset="0"/>
                </a:rPr>
                <a:t>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Segoe UI Light" panose="020B0502040204020203" pitchFamily="34" charset="0"/>
                <a:cs typeface="Segoe UI Light" panose="020B0502040204020203" pitchFamily="34" charset="0"/>
              </a:rPr>
              <a:t>Pricing</a:t>
            </a:r>
            <a:endParaRPr lang="en-AU" dirty="0">
              <a:latin typeface="Segoe UI Light" panose="020B0502040204020203" pitchFamily="34" charset="0"/>
              <a:cs typeface="Segoe UI Light" panose="020B0502040204020203" pitchFamily="34" charset="0"/>
            </a:endParaRPr>
          </a:p>
        </p:txBody>
      </p:sp>
      <p:sp>
        <p:nvSpPr>
          <p:cNvPr id="7" name="TextBox 6"/>
          <p:cNvSpPr txBox="1"/>
          <p:nvPr/>
        </p:nvSpPr>
        <p:spPr>
          <a:xfrm>
            <a:off x="519112" y="1478543"/>
            <a:ext cx="4026194" cy="410312"/>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Active </a:t>
            </a:r>
            <a:r>
              <a:rPr lang="en-US" sz="2000" b="1" spc="-83" dirty="0" err="1" smtClean="0">
                <a:gradFill>
                  <a:gsLst>
                    <a:gs pos="0">
                      <a:schemeClr val="bg1"/>
                    </a:gs>
                    <a:gs pos="100000">
                      <a:schemeClr val="bg1"/>
                    </a:gs>
                  </a:gsLst>
                  <a:lin ang="16200000" scaled="0"/>
                </a:gradFill>
                <a:latin typeface="Segoe UI Light" pitchFamily="34" charset="0"/>
              </a:rPr>
              <a:t>Dirctory</a:t>
            </a:r>
            <a:endParaRPr lang="en-US" sz="2000" b="1" spc="-83" dirty="0">
              <a:gradFill>
                <a:gsLst>
                  <a:gs pos="0">
                    <a:schemeClr val="bg1"/>
                  </a:gs>
                  <a:gs pos="100000">
                    <a:schemeClr val="bg1"/>
                  </a:gs>
                </a:gsLst>
                <a:lin ang="16200000" scaled="0"/>
              </a:gradFill>
              <a:latin typeface="Segoe UI Light" pitchFamily="34" charset="0"/>
            </a:endParaRPr>
          </a:p>
        </p:txBody>
      </p:sp>
      <p:sp>
        <p:nvSpPr>
          <p:cNvPr id="18" name="Rounded Rectangle 17"/>
          <p:cNvSpPr/>
          <p:nvPr/>
        </p:nvSpPr>
        <p:spPr bwMode="auto">
          <a:xfrm>
            <a:off x="275350" y="2148559"/>
            <a:ext cx="3647960" cy="4222261"/>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p:txBody>
      </p:sp>
      <p:grpSp>
        <p:nvGrpSpPr>
          <p:cNvPr id="19" name="Group 18"/>
          <p:cNvGrpSpPr/>
          <p:nvPr/>
        </p:nvGrpSpPr>
        <p:grpSpPr>
          <a:xfrm>
            <a:off x="275350" y="1270563"/>
            <a:ext cx="3647960" cy="797466"/>
            <a:chOff x="275349" y="1270000"/>
            <a:chExt cx="3647961" cy="797673"/>
          </a:xfrm>
        </p:grpSpPr>
        <p:sp>
          <p:nvSpPr>
            <p:cNvPr id="20" name="Rectangle 19"/>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1" name="TextBox 20"/>
            <p:cNvSpPr txBox="1"/>
            <p:nvPr/>
          </p:nvSpPr>
          <p:spPr>
            <a:xfrm>
              <a:off x="278605" y="1463040"/>
              <a:ext cx="3408975" cy="410418"/>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Access Control Service</a:t>
              </a:r>
              <a:endParaRPr lang="en-US" sz="2000" spc="-83" dirty="0">
                <a:gradFill>
                  <a:gsLst>
                    <a:gs pos="0">
                      <a:schemeClr val="bg1"/>
                    </a:gs>
                    <a:gs pos="100000">
                      <a:schemeClr val="bg1"/>
                    </a:gs>
                  </a:gsLst>
                  <a:lin ang="16200000" scaled="0"/>
                </a:gradFill>
                <a:latin typeface="Segoe UI Light" pitchFamily="34" charset="0"/>
              </a:endParaRPr>
            </a:p>
          </p:txBody>
        </p:sp>
      </p:grpSp>
      <p:grpSp>
        <p:nvGrpSpPr>
          <p:cNvPr id="23" name="Group 22"/>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5" name="TextBox 24"/>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Active Directory</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26" name="Rounded Rectangle 25"/>
          <p:cNvSpPr/>
          <p:nvPr/>
        </p:nvSpPr>
        <p:spPr bwMode="auto">
          <a:xfrm>
            <a:off x="4007477" y="2148559"/>
            <a:ext cx="3924734" cy="4222261"/>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p:txBody>
      </p:sp>
      <p:sp>
        <p:nvSpPr>
          <p:cNvPr id="29" name="Rounded Rectangle 28"/>
          <p:cNvSpPr/>
          <p:nvPr/>
        </p:nvSpPr>
        <p:spPr bwMode="auto">
          <a:xfrm>
            <a:off x="8016379" y="2148559"/>
            <a:ext cx="3924734" cy="4222261"/>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p:txBody>
      </p:sp>
      <p:grpSp>
        <p:nvGrpSpPr>
          <p:cNvPr id="31" name="Group 30"/>
          <p:cNvGrpSpPr/>
          <p:nvPr/>
        </p:nvGrpSpPr>
        <p:grpSpPr>
          <a:xfrm>
            <a:off x="8007501" y="1270562"/>
            <a:ext cx="3993289" cy="802676"/>
            <a:chOff x="8007500" y="1270000"/>
            <a:chExt cx="3993289" cy="802885"/>
          </a:xfrm>
        </p:grpSpPr>
        <p:sp>
          <p:nvSpPr>
            <p:cNvPr id="32" name="Rectangle 31"/>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33" name="TextBox 32"/>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Active Directory Virtual </a:t>
              </a:r>
              <a:r>
                <a:rPr lang="en-US" sz="2000" b="1" spc="-83" dirty="0">
                  <a:gradFill>
                    <a:gsLst>
                      <a:gs pos="0">
                        <a:schemeClr val="bg1"/>
                      </a:gs>
                      <a:gs pos="100000">
                        <a:schemeClr val="bg1"/>
                      </a:gs>
                    </a:gsLst>
                    <a:lin ang="16200000" scaled="0"/>
                  </a:gradFill>
                  <a:latin typeface="Segoe UI Light" pitchFamily="34" charset="0"/>
                </a:rPr>
                <a:t>Machines</a:t>
              </a:r>
            </a:p>
          </p:txBody>
        </p:sp>
      </p:grpSp>
      <p:sp>
        <p:nvSpPr>
          <p:cNvPr id="34" name="Rounded Rectangle 33"/>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FREE</a:t>
            </a:r>
            <a:endParaRPr lang="en-US" sz="2000" spc="-83" dirty="0">
              <a:gradFill>
                <a:gsLst>
                  <a:gs pos="0">
                    <a:schemeClr val="bg1"/>
                  </a:gs>
                  <a:gs pos="100000">
                    <a:schemeClr val="bg1"/>
                  </a:gs>
                </a:gsLst>
                <a:lin ang="16200000" scaled="0"/>
              </a:gradFill>
              <a:latin typeface="Segoe UI Light" pitchFamily="34" charset="0"/>
            </a:endParaRPr>
          </a:p>
        </p:txBody>
      </p:sp>
      <p:sp>
        <p:nvSpPr>
          <p:cNvPr id="37" name="Rounded Rectangle 36"/>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FREE (up to 500,000 objects) – you need to contact Microsoft if you have more.</a:t>
            </a:r>
          </a:p>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MFA component costs:</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$2/month per user with unlimited transactions,</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or $2 per 10 authentications</a:t>
            </a:r>
          </a:p>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a:t>
            </a:r>
            <a:r>
              <a:rPr lang="en-US" sz="2000" spc="-83" dirty="0" smtClean="0">
                <a:gradFill>
                  <a:gsLst>
                    <a:gs pos="0">
                      <a:schemeClr val="bg1"/>
                    </a:gs>
                    <a:gs pos="100000">
                      <a:schemeClr val="bg1"/>
                    </a:gs>
                  </a:gsLst>
                  <a:lin ang="16200000" scaled="0"/>
                </a:gradFill>
                <a:latin typeface="Segoe UI Light" pitchFamily="34" charset="0"/>
              </a:rPr>
              <a:t>from November 1 2013 after the 50% preview discount expires).</a:t>
            </a:r>
            <a:endParaRPr lang="en-US" sz="2000" spc="-83" dirty="0">
              <a:gradFill>
                <a:gsLst>
                  <a:gs pos="0">
                    <a:schemeClr val="bg1"/>
                  </a:gs>
                  <a:gs pos="100000">
                    <a:schemeClr val="bg1"/>
                  </a:gs>
                </a:gsLst>
                <a:lin ang="16200000" scaled="0"/>
              </a:gradFill>
              <a:latin typeface="Segoe UI Light" pitchFamily="34" charset="0"/>
            </a:endParaRPr>
          </a:p>
        </p:txBody>
      </p:sp>
      <p:sp>
        <p:nvSpPr>
          <p:cNvPr id="38" name="Rounded Rectangle 37"/>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1x Small VM: $67/month</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1x Medium VM: $134/month</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1x Large VM: $268/month</a:t>
            </a:r>
          </a:p>
          <a:p>
            <a:pPr marL="3175" defTabSz="914153">
              <a:lnSpc>
                <a:spcPct val="90000"/>
              </a:lnSpc>
              <a:spcAft>
                <a:spcPts val="900"/>
              </a:spcAft>
              <a:buSzPct val="80000"/>
            </a:pP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Plus any extra storage and bandwidth costs.</a:t>
            </a:r>
            <a:endParaRPr lang="en-US" sz="1466" spc="-43" dirty="0">
              <a:gradFill>
                <a:gsLst>
                  <a:gs pos="0">
                    <a:schemeClr val="bg1"/>
                  </a:gs>
                  <a:gs pos="100000">
                    <a:schemeClr val="bg1"/>
                  </a:gs>
                </a:gsLst>
                <a:lin ang="16200000" scaled="0"/>
              </a:gradFill>
            </a:endParaRPr>
          </a:p>
        </p:txBody>
      </p:sp>
    </p:spTree>
    <p:extLst>
      <p:ext uri="{BB962C8B-B14F-4D97-AF65-F5344CB8AC3E}">
        <p14:creationId xmlns:p14="http://schemas.microsoft.com/office/powerpoint/2010/main" val="12003903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29" grpId="0" animBg="1"/>
      <p:bldP spid="34" grpId="0" animBg="1"/>
      <p:bldP spid="37" grpId="0" animBg="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6335" y="2397746"/>
            <a:ext cx="11351002" cy="1378644"/>
          </a:xfrm>
        </p:spPr>
        <p:txBody>
          <a:bodyPr/>
          <a:lstStyle/>
          <a:p>
            <a:r>
              <a:rPr lang="en-US" dirty="0" smtClean="0"/>
              <a:t>Libraries and Tools</a:t>
            </a:r>
            <a:endParaRPr lang="en-US" dirty="0"/>
          </a:p>
        </p:txBody>
      </p:sp>
    </p:spTree>
    <p:extLst>
      <p:ext uri="{BB962C8B-B14F-4D97-AF65-F5344CB8AC3E}">
        <p14:creationId xmlns:p14="http://schemas.microsoft.com/office/powerpoint/2010/main" val="38694414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Lots out there to help make this easier</a:t>
            </a:r>
            <a:endParaRPr lang="en-AU" dirty="0"/>
          </a:p>
        </p:txBody>
      </p:sp>
      <p:sp>
        <p:nvSpPr>
          <p:cNvPr id="2" name="Text Placeholder 1"/>
          <p:cNvSpPr>
            <a:spLocks noGrp="1"/>
          </p:cNvSpPr>
          <p:nvPr>
            <p:ph type="body" sz="quarter" idx="10"/>
          </p:nvPr>
        </p:nvSpPr>
        <p:spPr>
          <a:xfrm>
            <a:off x="519112" y="1447799"/>
            <a:ext cx="11149013" cy="4339650"/>
          </a:xfrm>
        </p:spPr>
        <p:txBody>
          <a:bodyPr/>
          <a:lstStyle/>
          <a:p>
            <a:r>
              <a:rPr lang="en-AU" dirty="0" smtClean="0"/>
              <a:t>Active Directory Authentication Library (ADAL)</a:t>
            </a:r>
          </a:p>
          <a:p>
            <a:r>
              <a:rPr lang="en-AU" dirty="0">
                <a:hlinkClick r:id="rId3"/>
              </a:rPr>
              <a:t>http://www.cloudidentity.com/blog/2013/08/02/aal-becomes-adal-active-directory-authentication-library</a:t>
            </a:r>
            <a:r>
              <a:rPr lang="en-AU" dirty="0" smtClean="0">
                <a:hlinkClick r:id="rId3"/>
              </a:rPr>
              <a:t>/</a:t>
            </a:r>
            <a:endParaRPr lang="en-AU" dirty="0" smtClean="0"/>
          </a:p>
          <a:p>
            <a:endParaRPr lang="en-AU" dirty="0"/>
          </a:p>
          <a:p>
            <a:r>
              <a:rPr lang="en-AU" dirty="0" smtClean="0"/>
              <a:t>Identity and Access Tool for Visual Studio</a:t>
            </a:r>
          </a:p>
          <a:p>
            <a:r>
              <a:rPr lang="en-AU" dirty="0">
                <a:hlinkClick r:id="rId4"/>
              </a:rPr>
              <a:t>http://go.microsoft.com/fwlink/?</a:t>
            </a:r>
            <a:r>
              <a:rPr lang="en-AU" dirty="0" smtClean="0">
                <a:hlinkClick r:id="rId4"/>
              </a:rPr>
              <a:t>linkid=245849&amp;clcid=0x409</a:t>
            </a:r>
            <a:endParaRPr lang="en-AU" dirty="0" smtClean="0"/>
          </a:p>
        </p:txBody>
      </p:sp>
    </p:spTree>
    <p:extLst>
      <p:ext uri="{BB962C8B-B14F-4D97-AF65-F5344CB8AC3E}">
        <p14:creationId xmlns:p14="http://schemas.microsoft.com/office/powerpoint/2010/main" val="194718715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1292342"/>
            <a:ext cx="10693401" cy="1378644"/>
          </a:xfrm>
        </p:spPr>
        <p:txBody>
          <a:bodyPr/>
          <a:lstStyle/>
          <a:p>
            <a:r>
              <a:rPr lang="en-US" dirty="0"/>
              <a:t>Thank </a:t>
            </a:r>
            <a:r>
              <a:rPr lang="en-US" dirty="0" smtClean="0"/>
              <a:t>You…</a:t>
            </a:r>
          </a:p>
          <a:p>
            <a:r>
              <a:rPr lang="en-US" dirty="0" smtClean="0"/>
              <a:t>		Questions?</a:t>
            </a:r>
            <a:endParaRPr lang="en-US" dirty="0"/>
          </a:p>
        </p:txBody>
      </p:sp>
      <p:sp>
        <p:nvSpPr>
          <p:cNvPr id="3" name="Text Placeholder 5"/>
          <p:cNvSpPr txBox="1">
            <a:spLocks/>
          </p:cNvSpPr>
          <p:nvPr/>
        </p:nvSpPr>
        <p:spPr>
          <a:xfrm>
            <a:off x="519113" y="4189104"/>
            <a:ext cx="4832376" cy="1292662"/>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bg1"/>
                </a:solidFill>
              </a:rPr>
              <a:t>Matt Davies</a:t>
            </a:r>
          </a:p>
          <a:p>
            <a:pPr marL="0" indent="0">
              <a:buNone/>
            </a:pPr>
            <a:r>
              <a:rPr lang="en-US" sz="2000" dirty="0" smtClean="0">
                <a:solidFill>
                  <a:schemeClr val="bg1"/>
                </a:solidFill>
              </a:rPr>
              <a:t>Team Leader, Application Development</a:t>
            </a:r>
          </a:p>
          <a:p>
            <a:pPr marL="0" indent="0">
              <a:buNone/>
            </a:pPr>
            <a:r>
              <a:rPr lang="en-US" sz="2000" dirty="0" smtClean="0">
                <a:solidFill>
                  <a:schemeClr val="bg1"/>
                </a:solidFill>
              </a:rPr>
              <a:t>matthew.davies@curtin.edu.au</a:t>
            </a:r>
          </a:p>
          <a:p>
            <a:pPr marL="0" indent="0">
              <a:buNone/>
            </a:pPr>
            <a:r>
              <a:rPr lang="en-US" sz="2000" dirty="0" smtClean="0">
                <a:solidFill>
                  <a:schemeClr val="bg1"/>
                </a:solidFill>
              </a:rPr>
              <a:t>@</a:t>
            </a:r>
            <a:r>
              <a:rPr lang="en-US" sz="2000" dirty="0" err="1" smtClean="0">
                <a:solidFill>
                  <a:schemeClr val="bg1"/>
                </a:solidFill>
              </a:rPr>
              <a:t>mdaviesnet</a:t>
            </a:r>
            <a:endParaRPr lang="en-US" sz="2000" dirty="0">
              <a:solidFill>
                <a:schemeClr val="bg1"/>
              </a:solidFill>
            </a:endParaRPr>
          </a:p>
        </p:txBody>
      </p:sp>
      <p:sp>
        <p:nvSpPr>
          <p:cNvPr id="4" name="Text Placeholder 5"/>
          <p:cNvSpPr txBox="1">
            <a:spLocks/>
          </p:cNvSpPr>
          <p:nvPr/>
        </p:nvSpPr>
        <p:spPr>
          <a:xfrm>
            <a:off x="7348538" y="4189104"/>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Identity “As a Service”</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912114"/>
          </a:xfrm>
        </p:spPr>
        <p:txBody>
          <a:bodyPr/>
          <a:lstStyle/>
          <a:p>
            <a:pPr marL="574675" indent="-571500">
              <a:buFont typeface="Arial" panose="020B0604020202020204" pitchFamily="34" charset="0"/>
              <a:buChar char="•"/>
            </a:pPr>
            <a:r>
              <a:rPr lang="en-AU" sz="2400" dirty="0" smtClean="0"/>
              <a:t>Securing Cloud Applications with Windows Azure Active Directory (</a:t>
            </a:r>
            <a:r>
              <a:rPr lang="en-AU" sz="2400" dirty="0">
                <a:hlinkClick r:id="rId3"/>
              </a:rPr>
              <a:t>http://</a:t>
            </a:r>
            <a:r>
              <a:rPr lang="en-AU" sz="2400" dirty="0" smtClean="0">
                <a:hlinkClick r:id="rId3"/>
              </a:rPr>
              <a:t>channel9.msdn.com/Events/TechEd/Australia/2013/AZR312</a:t>
            </a:r>
            <a:r>
              <a:rPr lang="en-AU" sz="2400" dirty="0" smtClean="0"/>
              <a:t>)</a:t>
            </a:r>
          </a:p>
          <a:p>
            <a:pPr marL="574675" indent="-571500">
              <a:buFont typeface="Arial" panose="020B0604020202020204" pitchFamily="34" charset="0"/>
              <a:buChar char="•"/>
            </a:pPr>
            <a:r>
              <a:rPr lang="en-AU" sz="2400" dirty="0" smtClean="0"/>
              <a:t>Access Control Service 2.0 (</a:t>
            </a:r>
            <a:r>
              <a:rPr lang="en-AU" sz="2400" dirty="0">
                <a:hlinkClick r:id="rId4"/>
              </a:rPr>
              <a:t>http://</a:t>
            </a:r>
            <a:r>
              <a:rPr lang="en-AU" sz="2400" dirty="0" smtClean="0">
                <a:hlinkClick r:id="rId4"/>
              </a:rPr>
              <a:t>msdn.microsoft.com/en-us/library/hh147631.aspx</a:t>
            </a:r>
            <a:r>
              <a:rPr lang="en-AU" sz="2400" dirty="0" smtClean="0"/>
              <a:t>)</a:t>
            </a:r>
          </a:p>
          <a:p>
            <a:pPr marL="574675" indent="-571500">
              <a:buFont typeface="Arial" panose="020B0604020202020204" pitchFamily="34" charset="0"/>
              <a:buChar char="•"/>
            </a:pPr>
            <a:r>
              <a:rPr lang="en-AU" sz="2400" dirty="0" smtClean="0"/>
              <a:t>Windows Azure Active Directory (</a:t>
            </a:r>
            <a:r>
              <a:rPr lang="en-AU" sz="2400" dirty="0">
                <a:hlinkClick r:id="rId5"/>
              </a:rPr>
              <a:t>http://</a:t>
            </a:r>
            <a:r>
              <a:rPr lang="en-AU" sz="2400" dirty="0" smtClean="0">
                <a:hlinkClick r:id="rId5"/>
              </a:rPr>
              <a:t>msdn.microsoft.com/en-us/library/aad.aspx</a:t>
            </a:r>
            <a:r>
              <a:rPr lang="en-AU" sz="2400" dirty="0" smtClean="0"/>
              <a:t>)</a:t>
            </a:r>
          </a:p>
          <a:p>
            <a:pPr marL="574675" indent="-571500">
              <a:buFont typeface="Arial" panose="020B0604020202020204" pitchFamily="34" charset="0"/>
              <a:buChar char="•"/>
            </a:pPr>
            <a:r>
              <a:rPr lang="en-AU" sz="2400" dirty="0" smtClean="0"/>
              <a:t>Graph API (</a:t>
            </a:r>
            <a:r>
              <a:rPr lang="en-AU" sz="2400" dirty="0">
                <a:hlinkClick r:id="rId6"/>
              </a:rPr>
              <a:t>http://</a:t>
            </a:r>
            <a:r>
              <a:rPr lang="en-AU" sz="2400" dirty="0" smtClean="0">
                <a:hlinkClick r:id="rId6"/>
              </a:rPr>
              <a:t>msdn.microsoft.com/en-us/library/windowsazure/hh974476.aspx</a:t>
            </a:r>
            <a:r>
              <a:rPr lang="en-AU" sz="2400" dirty="0" smtClean="0"/>
              <a:t>)</a:t>
            </a:r>
          </a:p>
          <a:p>
            <a:pPr marL="574675" indent="-571500">
              <a:buFont typeface="Arial" panose="020B0604020202020204" pitchFamily="34" charset="0"/>
              <a:buChar char="•"/>
            </a:pPr>
            <a:r>
              <a:rPr lang="en-AU" sz="2400" dirty="0" smtClean="0"/>
              <a:t>Guidelines for deploying Windows AD into Azure VMs (</a:t>
            </a:r>
            <a:r>
              <a:rPr lang="en-AU" sz="2400" dirty="0">
                <a:hlinkClick r:id="rId7"/>
              </a:rPr>
              <a:t>http://</a:t>
            </a:r>
            <a:r>
              <a:rPr lang="en-AU" sz="2400" dirty="0" smtClean="0">
                <a:hlinkClick r:id="rId7"/>
              </a:rPr>
              <a:t>msdn.microsoft.com/en-us/library/windowsazure/jj156090.aspx#BKMK_Safe</a:t>
            </a:r>
            <a:r>
              <a:rPr lang="en-AU" sz="2400" dirty="0" smtClean="0"/>
              <a:t>)</a:t>
            </a:r>
          </a:p>
          <a:p>
            <a:pPr marL="574675" indent="-571500">
              <a:buFont typeface="Arial" panose="020B0604020202020204" pitchFamily="34" charset="0"/>
              <a:buChar char="•"/>
            </a:pPr>
            <a:r>
              <a:rPr lang="en-AU" sz="2400" dirty="0" smtClean="0"/>
              <a:t>You can grab the slides for this presentation from </a:t>
            </a:r>
            <a:r>
              <a:rPr lang="en-AU" sz="2400" dirty="0" err="1" smtClean="0"/>
              <a:t>GitHub</a:t>
            </a:r>
            <a:r>
              <a:rPr lang="en-AU" sz="2400" dirty="0" smtClean="0"/>
              <a:t> (</a:t>
            </a:r>
            <a:r>
              <a:rPr lang="en-AU" sz="2400" dirty="0">
                <a:hlinkClick r:id="rId8"/>
              </a:rPr>
              <a:t>https://</a:t>
            </a:r>
            <a:r>
              <a:rPr lang="en-AU" sz="2400" dirty="0" smtClean="0">
                <a:hlinkClick r:id="rId8"/>
              </a:rPr>
              <a:t>github.com/MattDavies/Presentation-WindowsAzureAuthentication</a:t>
            </a:r>
            <a:r>
              <a:rPr lang="en-AU" sz="2400" dirty="0" smtClean="0"/>
              <a:t>)</a:t>
            </a:r>
          </a:p>
          <a:p>
            <a:pPr marL="574675" indent="-571500">
              <a:buFont typeface="Arial" panose="020B0604020202020204" pitchFamily="34" charset="0"/>
              <a:buChar char="•"/>
            </a:pPr>
            <a:endParaRPr lang="en-AU" sz="2400" dirty="0" smtClean="0"/>
          </a:p>
          <a:p>
            <a:endParaRPr lang="en-AU" sz="2400" dirty="0" smtClean="0"/>
          </a:p>
          <a:p>
            <a:pPr marL="574675" indent="-571500">
              <a:buFont typeface="Arial" panose="020B0604020202020204" pitchFamily="34" charset="0"/>
              <a:buChar char="•"/>
            </a:pPr>
            <a:endParaRPr lang="en-AU" sz="2400" dirty="0" smtClean="0"/>
          </a:p>
        </p:txBody>
      </p:sp>
    </p:spTree>
    <p:extLst>
      <p:ext uri="{BB962C8B-B14F-4D97-AF65-F5344CB8AC3E}">
        <p14:creationId xmlns:p14="http://schemas.microsoft.com/office/powerpoint/2010/main" val="26060106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3" name="Rectangle 32"/>
          <p:cNvSpPr/>
          <p:nvPr/>
        </p:nvSpPr>
        <p:spPr bwMode="auto">
          <a:xfrm>
            <a:off x="7324347" y="3076874"/>
            <a:ext cx="4416730"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36" name="Freeform 38"/>
          <p:cNvSpPr>
            <a:spLocks noEditPoints="1"/>
          </p:cNvSpPr>
          <p:nvPr/>
        </p:nvSpPr>
        <p:spPr bwMode="auto">
          <a:xfrm>
            <a:off x="961979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37" name="Freeform 38"/>
          <p:cNvSpPr>
            <a:spLocks noEditPoints="1"/>
          </p:cNvSpPr>
          <p:nvPr/>
        </p:nvSpPr>
        <p:spPr bwMode="auto">
          <a:xfrm>
            <a:off x="1055065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39" name="Freeform 6"/>
          <p:cNvSpPr>
            <a:spLocks noEditPoints="1"/>
          </p:cNvSpPr>
          <p:nvPr/>
        </p:nvSpPr>
        <p:spPr bwMode="auto">
          <a:xfrm>
            <a:off x="76126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bwMode="auto">
          <a:xfrm>
            <a:off x="411982" y="3076874"/>
            <a:ext cx="4597601"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42" name="Freeform 6"/>
          <p:cNvSpPr>
            <a:spLocks noEditPoints="1"/>
          </p:cNvSpPr>
          <p:nvPr/>
        </p:nvSpPr>
        <p:spPr bwMode="auto">
          <a:xfrm>
            <a:off x="6645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43" name="Group 42"/>
          <p:cNvGrpSpPr/>
          <p:nvPr/>
        </p:nvGrpSpPr>
        <p:grpSpPr>
          <a:xfrm>
            <a:off x="4880461" y="1203903"/>
            <a:ext cx="2573008" cy="1724548"/>
            <a:chOff x="6166920" y="367485"/>
            <a:chExt cx="2573008" cy="1724548"/>
          </a:xfrm>
        </p:grpSpPr>
        <p:sp>
          <p:nvSpPr>
            <p:cNvPr id="44"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45" name="Rectangle 44"/>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46" name="Isosceles Triangle 45"/>
          <p:cNvSpPr/>
          <p:nvPr/>
        </p:nvSpPr>
        <p:spPr bwMode="auto">
          <a:xfrm>
            <a:off x="2976815" y="3179999"/>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7" name="Left-Right Arrow 46"/>
          <p:cNvSpPr/>
          <p:nvPr/>
        </p:nvSpPr>
        <p:spPr bwMode="auto">
          <a:xfrm>
            <a:off x="411982" y="4953837"/>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8" name="Title 1"/>
          <p:cNvSpPr>
            <a:spLocks noGrp="1"/>
          </p:cNvSpPr>
          <p:nvPr>
            <p:ph type="title"/>
          </p:nvPr>
        </p:nvSpPr>
        <p:spPr>
          <a:xfrm>
            <a:off x="519112" y="228600"/>
            <a:ext cx="11149013" cy="747897"/>
          </a:xfrm>
        </p:spPr>
        <p:txBody>
          <a:bodyPr/>
          <a:lstStyle/>
          <a:p>
            <a:r>
              <a:rPr lang="en-US" dirty="0" smtClean="0">
                <a:latin typeface="Segoe UI Light" panose="020B0502040204020203" pitchFamily="34" charset="0"/>
                <a:cs typeface="Segoe UI Light" panose="020B0502040204020203" pitchFamily="34" charset="0"/>
              </a:rPr>
              <a:t>A Service-Oriented Approach to Identity</a:t>
            </a:r>
            <a:endParaRPr lang="en-US" dirty="0">
              <a:latin typeface="Segoe UI Light" panose="020B0502040204020203" pitchFamily="34" charset="0"/>
              <a:cs typeface="Segoe UI Light" panose="020B0502040204020203" pitchFamily="34" charset="0"/>
            </a:endParaRPr>
          </a:p>
        </p:txBody>
      </p:sp>
      <p:sp>
        <p:nvSpPr>
          <p:cNvPr id="49" name="RELY TextBox 8"/>
          <p:cNvSpPr txBox="1"/>
          <p:nvPr/>
        </p:nvSpPr>
        <p:spPr>
          <a:xfrm>
            <a:off x="1499255" y="5329980"/>
            <a:ext cx="1599092" cy="553998"/>
          </a:xfrm>
          <a:prstGeom prst="rect">
            <a:avLst/>
          </a:prstGeom>
          <a:noFill/>
        </p:spPr>
        <p:txBody>
          <a:bodyPr wrap="none" lIns="0" tIns="0" rIns="0" bIns="0" rtlCol="0">
            <a:spAutoFit/>
          </a:bodyPr>
          <a:lstStyle/>
          <a:p>
            <a:pPr>
              <a:lnSpc>
                <a:spcPct val="90000"/>
              </a:lnSpc>
            </a:pPr>
            <a:r>
              <a:rPr lang="en-US" sz="2000" dirty="0">
                <a:ln>
                  <a:solidFill>
                    <a:schemeClr val="bg1">
                      <a:alpha val="0"/>
                    </a:schemeClr>
                  </a:solidFill>
                </a:ln>
                <a:solidFill>
                  <a:schemeClr val="bg1">
                    <a:alpha val="99000"/>
                  </a:schemeClr>
                </a:solidFill>
              </a:rPr>
              <a:t>Rely </a:t>
            </a:r>
            <a:r>
              <a:rPr lang="en-US" sz="2000" dirty="0" smtClean="0">
                <a:ln>
                  <a:solidFill>
                    <a:schemeClr val="bg1">
                      <a:alpha val="0"/>
                    </a:schemeClr>
                  </a:solidFill>
                </a:ln>
                <a:solidFill>
                  <a:schemeClr val="bg1">
                    <a:alpha val="99000"/>
                  </a:schemeClr>
                </a:solidFill>
              </a:rPr>
              <a:t>100% on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Infrastructure</a:t>
            </a:r>
          </a:p>
        </p:txBody>
      </p:sp>
      <p:sp>
        <p:nvSpPr>
          <p:cNvPr id="50" name="CARE TextBox 31"/>
          <p:cNvSpPr txBox="1"/>
          <p:nvPr/>
        </p:nvSpPr>
        <p:spPr>
          <a:xfrm>
            <a:off x="9309081" y="5329980"/>
            <a:ext cx="1442446" cy="553998"/>
          </a:xfrm>
          <a:prstGeom prst="rect">
            <a:avLst/>
          </a:prstGeom>
          <a:noFill/>
        </p:spPr>
        <p:txBody>
          <a:bodyPr wrap="none" lIns="0" tIns="0" rIns="0" bIns="0" rtlCol="0">
            <a:spAutoFit/>
          </a:bodyPr>
          <a:lstStyle/>
          <a:p>
            <a:pPr algn="r">
              <a:lnSpc>
                <a:spcPct val="90000"/>
              </a:lnSpc>
            </a:pPr>
            <a:r>
              <a:rPr lang="en-US" sz="2000" dirty="0">
                <a:ln>
                  <a:solidFill>
                    <a:schemeClr val="bg1">
                      <a:alpha val="0"/>
                    </a:schemeClr>
                  </a:solidFill>
                </a:ln>
                <a:solidFill>
                  <a:schemeClr val="bg1">
                    <a:alpha val="99000"/>
                  </a:schemeClr>
                </a:solidFill>
              </a:rPr>
              <a:t>Take </a:t>
            </a:r>
            <a:r>
              <a:rPr lang="en-US" sz="2000" dirty="0" smtClean="0">
                <a:ln>
                  <a:solidFill>
                    <a:schemeClr val="bg1">
                      <a:alpha val="0"/>
                    </a:schemeClr>
                  </a:solidFill>
                </a:ln>
                <a:solidFill>
                  <a:schemeClr val="bg1">
                    <a:alpha val="99000"/>
                  </a:schemeClr>
                </a:solidFill>
              </a:rPr>
              <a:t>Care of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everything</a:t>
            </a:r>
            <a:endParaRPr lang="en-US" sz="2000" dirty="0">
              <a:ln>
                <a:solidFill>
                  <a:schemeClr val="bg1">
                    <a:alpha val="0"/>
                  </a:schemeClr>
                </a:solidFill>
              </a:ln>
              <a:solidFill>
                <a:schemeClr val="bg1">
                  <a:alpha val="99000"/>
                </a:schemeClr>
              </a:solidFill>
            </a:endParaRPr>
          </a:p>
        </p:txBody>
      </p:sp>
      <p:pic>
        <p:nvPicPr>
          <p:cNvPr id="51" name="question left"/>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4399632" y="2109208"/>
            <a:ext cx="480829" cy="822960"/>
          </a:xfrm>
          <a:prstGeom prst="rect">
            <a:avLst/>
          </a:prstGeom>
          <a:noFill/>
          <a:extLst>
            <a:ext uri="{909E8E84-426E-40DD-AFC4-6F175D3DCCD1}">
              <a14:hiddenFill xmlns:a14="http://schemas.microsoft.com/office/drawing/2010/main">
                <a:solidFill>
                  <a:srgbClr val="FFFFFF"/>
                </a:solidFill>
              </a14:hiddenFill>
            </a:ext>
          </a:extLst>
        </p:spPr>
      </p:pic>
      <p:pic>
        <p:nvPicPr>
          <p:cNvPr id="52" name="question"/>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453469" y="2109208"/>
            <a:ext cx="480830" cy="822960"/>
          </a:xfrm>
          <a:prstGeom prst="rect">
            <a:avLst/>
          </a:prstGeom>
          <a:noFill/>
          <a:extLst>
            <a:ext uri="{909E8E84-426E-40DD-AFC4-6F175D3DCCD1}">
              <a14:hiddenFill xmlns:a14="http://schemas.microsoft.com/office/drawing/2010/main">
                <a:solidFill>
                  <a:srgbClr val="FFFFFF"/>
                </a:solidFill>
              </a14:hiddenFill>
            </a:ext>
          </a:extLst>
        </p:spPr>
      </p:pic>
      <p:sp>
        <p:nvSpPr>
          <p:cNvPr id="53" name="REUSE TextBox 35"/>
          <p:cNvSpPr txBox="1"/>
          <p:nvPr/>
        </p:nvSpPr>
        <p:spPr>
          <a:xfrm>
            <a:off x="4496430" y="5274581"/>
            <a:ext cx="3560462" cy="664797"/>
          </a:xfrm>
          <a:prstGeom prst="rect">
            <a:avLst/>
          </a:prstGeom>
          <a:noFill/>
        </p:spPr>
        <p:txBody>
          <a:bodyPr wrap="none" lIns="0" tIns="0" rIns="0" bIns="0" rtlCol="0">
            <a:spAutoFit/>
          </a:bodyPr>
          <a:lstStyle/>
          <a:p>
            <a:pPr algn="ctr">
              <a:lnSpc>
                <a:spcPct val="90000"/>
              </a:lnSpc>
            </a:pPr>
            <a:r>
              <a:rPr lang="en-US" sz="2400" dirty="0">
                <a:ln>
                  <a:solidFill>
                    <a:schemeClr val="bg1">
                      <a:alpha val="0"/>
                    </a:schemeClr>
                  </a:solidFill>
                </a:ln>
                <a:solidFill>
                  <a:schemeClr val="bg1">
                    <a:alpha val="99000"/>
                  </a:schemeClr>
                </a:solidFill>
              </a:rPr>
              <a:t>Reuse Identity Capabilities</a:t>
            </a:r>
          </a:p>
          <a:p>
            <a:pPr algn="ctr">
              <a:lnSpc>
                <a:spcPct val="90000"/>
              </a:lnSpc>
            </a:pPr>
            <a:r>
              <a:rPr lang="en-US" sz="2400" dirty="0">
                <a:ln>
                  <a:solidFill>
                    <a:schemeClr val="bg1">
                      <a:alpha val="0"/>
                    </a:schemeClr>
                  </a:solidFill>
                </a:ln>
                <a:solidFill>
                  <a:schemeClr val="bg1">
                    <a:alpha val="99000"/>
                  </a:schemeClr>
                </a:solidFill>
              </a:rPr>
              <a:t>via Standard Facades </a:t>
            </a:r>
          </a:p>
        </p:txBody>
      </p:sp>
      <p:grpSp>
        <p:nvGrpSpPr>
          <p:cNvPr id="54" name="Group 53"/>
          <p:cNvGrpSpPr/>
          <p:nvPr/>
        </p:nvGrpSpPr>
        <p:grpSpPr>
          <a:xfrm>
            <a:off x="1362430" y="2630453"/>
            <a:ext cx="1119305" cy="910604"/>
            <a:chOff x="7467756" y="3510352"/>
            <a:chExt cx="1119305" cy="910604"/>
          </a:xfrm>
        </p:grpSpPr>
        <p:sp>
          <p:nvSpPr>
            <p:cNvPr id="55" name="Freeform 86"/>
            <p:cNvSpPr>
              <a:spLocks noEditPoints="1"/>
            </p:cNvSpPr>
            <p:nvPr/>
          </p:nvSpPr>
          <p:spPr bwMode="black">
            <a:xfrm>
              <a:off x="7467756" y="3599163"/>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Oval 87"/>
            <p:cNvSpPr>
              <a:spLocks noChangeArrowheads="1"/>
            </p:cNvSpPr>
            <p:nvPr/>
          </p:nvSpPr>
          <p:spPr bwMode="black">
            <a:xfrm>
              <a:off x="7800587" y="3948484"/>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8"/>
            <p:cNvSpPr>
              <a:spLocks noEditPoints="1"/>
            </p:cNvSpPr>
            <p:nvPr/>
          </p:nvSpPr>
          <p:spPr bwMode="black">
            <a:xfrm>
              <a:off x="8172504" y="3510352"/>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58" name="Group 57"/>
          <p:cNvGrpSpPr/>
          <p:nvPr/>
        </p:nvGrpSpPr>
        <p:grpSpPr>
          <a:xfrm>
            <a:off x="8208151" y="2630453"/>
            <a:ext cx="1119305" cy="910604"/>
            <a:chOff x="9874832" y="2630453"/>
            <a:chExt cx="1119305" cy="910604"/>
          </a:xfrm>
        </p:grpSpPr>
        <p:sp>
          <p:nvSpPr>
            <p:cNvPr id="59" name="Freeform 86"/>
            <p:cNvSpPr>
              <a:spLocks noEditPoints="1"/>
            </p:cNvSpPr>
            <p:nvPr/>
          </p:nvSpPr>
          <p:spPr bwMode="black">
            <a:xfrm>
              <a:off x="9874832" y="2719264"/>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Oval 87"/>
            <p:cNvSpPr>
              <a:spLocks noChangeArrowheads="1"/>
            </p:cNvSpPr>
            <p:nvPr/>
          </p:nvSpPr>
          <p:spPr bwMode="black">
            <a:xfrm>
              <a:off x="10207663" y="3068585"/>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88"/>
            <p:cNvSpPr>
              <a:spLocks noEditPoints="1"/>
            </p:cNvSpPr>
            <p:nvPr/>
          </p:nvSpPr>
          <p:spPr bwMode="black">
            <a:xfrm>
              <a:off x="10579580" y="263045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62" name="Group 61"/>
          <p:cNvGrpSpPr/>
          <p:nvPr/>
        </p:nvGrpSpPr>
        <p:grpSpPr>
          <a:xfrm>
            <a:off x="3423839" y="3704919"/>
            <a:ext cx="1032829" cy="1043779"/>
            <a:chOff x="6198396" y="6858000"/>
            <a:chExt cx="898525" cy="908050"/>
          </a:xfrm>
          <a:solidFill>
            <a:schemeClr val="accent6">
              <a:lumMod val="75000"/>
            </a:schemeClr>
          </a:solidFill>
        </p:grpSpPr>
        <p:sp>
          <p:nvSpPr>
            <p:cNvPr id="63"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p:cNvGrpSpPr/>
          <p:nvPr/>
        </p:nvGrpSpPr>
        <p:grpSpPr>
          <a:xfrm>
            <a:off x="9856766" y="3704919"/>
            <a:ext cx="1032829" cy="1043779"/>
            <a:chOff x="6198396" y="6858000"/>
            <a:chExt cx="898525" cy="908050"/>
          </a:xfrm>
          <a:solidFill>
            <a:schemeClr val="tx1">
              <a:lumMod val="75000"/>
              <a:lumOff val="25000"/>
            </a:schemeClr>
          </a:solidFill>
        </p:grpSpPr>
        <p:sp>
          <p:nvSpPr>
            <p:cNvPr id="6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3" name="Rectangle 72"/>
          <p:cNvSpPr/>
          <p:nvPr/>
        </p:nvSpPr>
        <p:spPr bwMode="auto">
          <a:xfrm>
            <a:off x="2976815" y="3179999"/>
            <a:ext cx="1926876" cy="1650617"/>
          </a:xfrm>
          <a:prstGeom prst="rect">
            <a:avLst/>
          </a:prstGeom>
          <a:solidFill>
            <a:schemeClr val="accent6">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74" name="Group 73"/>
          <p:cNvGrpSpPr/>
          <p:nvPr/>
        </p:nvGrpSpPr>
        <p:grpSpPr>
          <a:xfrm>
            <a:off x="3265858" y="3372493"/>
            <a:ext cx="1336141" cy="1233406"/>
            <a:chOff x="3303905" y="3301794"/>
            <a:chExt cx="1336141" cy="1233406"/>
          </a:xfrm>
        </p:grpSpPr>
        <p:sp>
          <p:nvSpPr>
            <p:cNvPr id="75" name="Freeform 73"/>
            <p:cNvSpPr>
              <a:spLocks noEditPoints="1"/>
            </p:cNvSpPr>
            <p:nvPr/>
          </p:nvSpPr>
          <p:spPr bwMode="black">
            <a:xfrm>
              <a:off x="3932259" y="330179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76" name="Group 75"/>
            <p:cNvGrpSpPr/>
            <p:nvPr/>
          </p:nvGrpSpPr>
          <p:grpSpPr>
            <a:xfrm>
              <a:off x="3303905" y="3704920"/>
              <a:ext cx="821570" cy="830280"/>
              <a:chOff x="5842384" y="3704919"/>
              <a:chExt cx="1032829" cy="1043779"/>
            </a:xfrm>
            <a:solidFill>
              <a:schemeClr val="bg1"/>
            </a:solidFill>
          </p:grpSpPr>
          <p:sp>
            <p:nvSpPr>
              <p:cNvPr id="78"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arn(outVertical)">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decel="100000" fill="hold" nodeType="clickEffect">
                                  <p:stCondLst>
                                    <p:cond delay="0"/>
                                  </p:stCondLst>
                                  <p:childTnLst>
                                    <p:animMotion origin="layout" path="M -3.65117E-6 -3.71878E-6 L 0.26235 -0.1894 " pathEditMode="relative" rAng="0" ptsTypes="AA">
                                      <p:cBhvr>
                                        <p:cTn id="50" dur="1000" fill="hold"/>
                                        <p:tgtEl>
                                          <p:spTgt spid="54"/>
                                        </p:tgtEl>
                                        <p:attrNameLst>
                                          <p:attrName>ppt_x</p:attrName>
                                          <p:attrName>ppt_y</p:attrName>
                                        </p:attrNameLst>
                                      </p:cBhvr>
                                      <p:rCtr x="13117" y="-9482"/>
                                    </p:animMotion>
                                  </p:childTnLst>
                                </p:cTn>
                              </p:par>
                              <p:par>
                                <p:cTn id="51" presetID="42" presetClass="path" presetSubtype="0" decel="100000" fill="hold" nodeType="withEffect">
                                  <p:stCondLst>
                                    <p:cond delay="0"/>
                                  </p:stCondLst>
                                  <p:childTnLst>
                                    <p:animMotion origin="layout" path="M -1.64908E-6 -3.71878E-6 L -0.12036 -0.1894 " pathEditMode="relative" rAng="0" ptsTypes="AA">
                                      <p:cBhvr>
                                        <p:cTn id="52" dur="1000" fill="hold"/>
                                        <p:tgtEl>
                                          <p:spTgt spid="58"/>
                                        </p:tgtEl>
                                        <p:attrNameLst>
                                          <p:attrName>ppt_x</p:attrName>
                                          <p:attrName>ppt_y</p:attrName>
                                        </p:attrNameLst>
                                      </p:cBhvr>
                                      <p:rCtr x="-6018" y="-9482"/>
                                    </p:animMotion>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500"/>
                                        <p:tgtEl>
                                          <p:spTgt spid="51"/>
                                        </p:tgtEl>
                                      </p:cBhvr>
                                    </p:animEffect>
                                  </p:childTnLst>
                                </p:cTn>
                              </p:par>
                            </p:childTnLst>
                          </p:cTn>
                        </p:par>
                        <p:par>
                          <p:cTn id="57" fill="hold">
                            <p:stCondLst>
                              <p:cond delay="1500"/>
                            </p:stCondLst>
                            <p:childTnLst>
                              <p:par>
                                <p:cTn id="58" presetID="10" presetClass="entr" presetSubtype="0"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58"/>
                                        </p:tgtEl>
                                      </p:cBhvr>
                                    </p:animEffect>
                                    <p:set>
                                      <p:cBhvr>
                                        <p:cTn id="70" dur="1" fill="hold">
                                          <p:stCondLst>
                                            <p:cond delay="499"/>
                                          </p:stCondLst>
                                        </p:cTn>
                                        <p:tgtEl>
                                          <p:spTgt spid="5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52"/>
                                        </p:tgtEl>
                                      </p:cBhvr>
                                    </p:animEffect>
                                    <p:set>
                                      <p:cBhvr>
                                        <p:cTn id="73" dur="1" fill="hold">
                                          <p:stCondLst>
                                            <p:cond delay="499"/>
                                          </p:stCondLst>
                                        </p:cTn>
                                        <p:tgtEl>
                                          <p:spTgt spid="52"/>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1"/>
                                        </p:tgtEl>
                                      </p:cBhvr>
                                    </p:animEffect>
                                    <p:set>
                                      <p:cBhvr>
                                        <p:cTn id="76" dur="1" fill="hold">
                                          <p:stCondLst>
                                            <p:cond delay="499"/>
                                          </p:stCondLst>
                                        </p:cTn>
                                        <p:tgtEl>
                                          <p:spTgt spid="5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67"/>
                                        </p:tgtEl>
                                      </p:cBhvr>
                                    </p:animEffect>
                                    <p:set>
                                      <p:cBhvr>
                                        <p:cTn id="79" dur="1" fill="hold">
                                          <p:stCondLst>
                                            <p:cond delay="499"/>
                                          </p:stCondLst>
                                        </p:cTn>
                                        <p:tgtEl>
                                          <p:spTgt spid="67"/>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37"/>
                                        </p:tgtEl>
                                      </p:cBhvr>
                                    </p:animEffect>
                                    <p:set>
                                      <p:cBhvr>
                                        <p:cTn id="82" dur="1" fill="hold">
                                          <p:stCondLst>
                                            <p:cond delay="499"/>
                                          </p:stCondLst>
                                        </p:cTn>
                                        <p:tgtEl>
                                          <p:spTgt spid="37"/>
                                        </p:tgtEl>
                                        <p:attrNameLst>
                                          <p:attrName>style.visibility</p:attrName>
                                        </p:attrNameLst>
                                      </p:cBhvr>
                                      <p:to>
                                        <p:strVal val="hidden"/>
                                      </p:to>
                                    </p:set>
                                  </p:childTnLst>
                                </p:cTn>
                              </p:par>
                            </p:childTnLst>
                          </p:cTn>
                        </p:par>
                        <p:par>
                          <p:cTn id="83" fill="hold">
                            <p:stCondLst>
                              <p:cond delay="500"/>
                            </p:stCondLst>
                            <p:childTnLst>
                              <p:par>
                                <p:cTn id="84" presetID="10" presetClass="exit" presetSubtype="0" fill="hold" grpId="1" nodeType="afterEffect">
                                  <p:stCondLst>
                                    <p:cond delay="0"/>
                                  </p:stCondLst>
                                  <p:childTnLst>
                                    <p:animEffect transition="out" filter="fade">
                                      <p:cBhvr>
                                        <p:cTn id="85" dur="500"/>
                                        <p:tgtEl>
                                          <p:spTgt spid="36"/>
                                        </p:tgtEl>
                                      </p:cBhvr>
                                    </p:animEffect>
                                    <p:set>
                                      <p:cBhvr>
                                        <p:cTn id="86" dur="1" fill="hold">
                                          <p:stCondLst>
                                            <p:cond delay="499"/>
                                          </p:stCondLst>
                                        </p:cTn>
                                        <p:tgtEl>
                                          <p:spTgt spid="36"/>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500"/>
                                        <p:tgtEl>
                                          <p:spTgt spid="39"/>
                                        </p:tgtEl>
                                      </p:cBhvr>
                                    </p:animEffect>
                                    <p:set>
                                      <p:cBhvr>
                                        <p:cTn id="89" dur="1" fill="hold">
                                          <p:stCondLst>
                                            <p:cond delay="499"/>
                                          </p:stCondLst>
                                        </p:cTn>
                                        <p:tgtEl>
                                          <p:spTgt spid="39"/>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33"/>
                                        </p:tgtEl>
                                      </p:cBhvr>
                                    </p:animEffect>
                                    <p:set>
                                      <p:cBhvr>
                                        <p:cTn id="92" dur="1" fill="hold">
                                          <p:stCondLst>
                                            <p:cond delay="499"/>
                                          </p:stCondLst>
                                        </p:cTn>
                                        <p:tgtEl>
                                          <p:spTgt spid="3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500"/>
                                        <p:tgtEl>
                                          <p:spTgt spid="7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fade">
                                      <p:cBhvr>
                                        <p:cTn id="10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6" grpId="1" animBg="1"/>
      <p:bldP spid="37" grpId="0" animBg="1"/>
      <p:bldP spid="37" grpId="1" animBg="1"/>
      <p:bldP spid="39" grpId="0" animBg="1"/>
      <p:bldP spid="46" grpId="0" animBg="1"/>
      <p:bldP spid="47" grpId="0" animBg="1"/>
      <p:bldP spid="49" grpId="0"/>
      <p:bldP spid="50" grpId="0"/>
      <p:bldP spid="53" grpId="0"/>
      <p:bldP spid="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77" name="Up-Down Arrow 76"/>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82" name="Right Arrow 81"/>
          <p:cNvSpPr/>
          <p:nvPr/>
        </p:nvSpPr>
        <p:spPr bwMode="auto">
          <a:xfrm>
            <a:off x="2451465" y="197080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83" name="Right Arrow 82"/>
          <p:cNvSpPr/>
          <p:nvPr/>
        </p:nvSpPr>
        <p:spPr bwMode="auto">
          <a:xfrm>
            <a:off x="2451465" y="238505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4" name="Group 83"/>
          <p:cNvGrpSpPr/>
          <p:nvPr/>
        </p:nvGrpSpPr>
        <p:grpSpPr>
          <a:xfrm>
            <a:off x="9095117" y="1343838"/>
            <a:ext cx="2573008" cy="1724548"/>
            <a:chOff x="9408951" y="-890895"/>
            <a:chExt cx="2573008" cy="1724548"/>
          </a:xfrm>
        </p:grpSpPr>
        <p:sp>
          <p:nvSpPr>
            <p:cNvPr id="85"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86" name="Rectangle 85"/>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87" name="Title 1"/>
          <p:cNvSpPr>
            <a:spLocks noGrp="1"/>
          </p:cNvSpPr>
          <p:nvPr>
            <p:ph type="title"/>
          </p:nvPr>
        </p:nvSpPr>
        <p:spPr>
          <a:xfrm>
            <a:off x="519112" y="228600"/>
            <a:ext cx="11149013" cy="747897"/>
          </a:xfrm>
        </p:spPr>
        <p:txBody>
          <a:bodyPr/>
          <a:lstStyle/>
          <a:p>
            <a:r>
              <a:rPr lang="en-US" dirty="0" smtClean="0">
                <a:latin typeface="Segoe UI Light" panose="020B0502040204020203" pitchFamily="34" charset="0"/>
                <a:cs typeface="Segoe UI Light" panose="020B0502040204020203" pitchFamily="34" charset="0"/>
              </a:rPr>
              <a:t>Claims-Based Identity</a:t>
            </a:r>
            <a:endParaRPr lang="en-US" dirty="0">
              <a:latin typeface="Segoe UI Light" panose="020B0502040204020203" pitchFamily="34" charset="0"/>
              <a:cs typeface="Segoe UI Light" panose="020B0502040204020203" pitchFamily="34" charset="0"/>
            </a:endParaRPr>
          </a:p>
        </p:txBody>
      </p:sp>
      <p:pic>
        <p:nvPicPr>
          <p:cNvPr id="88"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2063" y="1908815"/>
            <a:ext cx="1167440" cy="973764"/>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bwMode="auto">
          <a:xfrm>
            <a:off x="8268262" y="874896"/>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sp>
        <p:nvSpPr>
          <p:cNvPr id="90" name="Rectangle 89"/>
          <p:cNvSpPr/>
          <p:nvPr/>
        </p:nvSpPr>
        <p:spPr bwMode="auto">
          <a:xfrm>
            <a:off x="2730500" y="3856630"/>
            <a:ext cx="8921818" cy="2502606"/>
          </a:xfrm>
          <a:prstGeom prst="rect">
            <a:avLst/>
          </a:prstGeom>
          <a:solidFill>
            <a:schemeClr val="bg1">
              <a:lumMod val="85000"/>
              <a:alpha val="90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sz="2000" dirty="0">
                <a:solidFill>
                  <a:schemeClr val="bg2">
                    <a:lumMod val="50000"/>
                    <a:alpha val="99000"/>
                  </a:schemeClr>
                </a:solidFill>
              </a:rPr>
              <a:t>Active Directory</a:t>
            </a:r>
          </a:p>
          <a:p>
            <a:pPr defTabSz="913788" fontAlgn="base">
              <a:lnSpc>
                <a:spcPct val="90000"/>
              </a:lnSpc>
              <a:spcAft>
                <a:spcPts val="600"/>
              </a:spcAft>
            </a:pPr>
            <a:r>
              <a:rPr lang="en-US" sz="4400" dirty="0" smtClean="0">
                <a:solidFill>
                  <a:schemeClr val="accent2">
                    <a:alpha val="99000"/>
                  </a:schemeClr>
                </a:solidFill>
                <a:latin typeface="Segoe UI Light" pitchFamily="34" charset="0"/>
              </a:rPr>
              <a:t>Federation Services 2</a:t>
            </a:r>
            <a:endParaRPr lang="en-US" sz="4400" dirty="0">
              <a:solidFill>
                <a:schemeClr val="accent2">
                  <a:alpha val="99000"/>
                </a:schemeClr>
              </a:solidFill>
              <a:latin typeface="Segoe UI Light" pitchFamily="34" charset="0"/>
            </a:endParaRPr>
          </a:p>
          <a:p>
            <a:pPr defTabSz="913788" fontAlgn="base"/>
            <a:r>
              <a:rPr lang="en-US" sz="2800" dirty="0" smtClean="0">
                <a:solidFill>
                  <a:schemeClr val="bg2">
                    <a:lumMod val="50000"/>
                    <a:alpha val="99000"/>
                  </a:schemeClr>
                </a:solidFill>
              </a:rPr>
              <a:t>Windows Server Role</a:t>
            </a:r>
          </a:p>
          <a:p>
            <a:pPr defTabSz="913788" fontAlgn="base"/>
            <a:r>
              <a:rPr lang="en-US" sz="2800" dirty="0" smtClean="0">
                <a:solidFill>
                  <a:schemeClr val="bg2">
                    <a:lumMod val="50000"/>
                    <a:alpha val="99000"/>
                  </a:schemeClr>
                </a:solidFill>
              </a:rPr>
              <a:t>An STS for AD</a:t>
            </a:r>
          </a:p>
          <a:p>
            <a:pPr defTabSz="913788" fontAlgn="base"/>
            <a:r>
              <a:rPr lang="en-US" sz="2800" dirty="0" smtClean="0">
                <a:solidFill>
                  <a:schemeClr val="bg2">
                    <a:lumMod val="50000"/>
                    <a:alpha val="99000"/>
                  </a:schemeClr>
                </a:solidFill>
              </a:rPr>
              <a:t>WS-Federation, WS-Trust, SAML</a:t>
            </a:r>
            <a:endParaRPr lang="en-US" sz="2800" dirty="0">
              <a:solidFill>
                <a:schemeClr val="bg2">
                  <a:lumMod val="50000"/>
                  <a:alpha val="99000"/>
                </a:schemeClr>
              </a:solidFill>
            </a:endParaRPr>
          </a:p>
        </p:txBody>
      </p:sp>
      <p:grpSp>
        <p:nvGrpSpPr>
          <p:cNvPr id="91" name="Group 90"/>
          <p:cNvGrpSpPr/>
          <p:nvPr/>
        </p:nvGrpSpPr>
        <p:grpSpPr>
          <a:xfrm>
            <a:off x="8295034" y="1908815"/>
            <a:ext cx="1119305" cy="910604"/>
            <a:chOff x="8126216" y="-1012633"/>
            <a:chExt cx="1119305" cy="910604"/>
          </a:xfrm>
        </p:grpSpPr>
        <p:sp>
          <p:nvSpPr>
            <p:cNvPr id="92"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95" name="Group 94"/>
          <p:cNvGrpSpPr/>
          <p:nvPr/>
        </p:nvGrpSpPr>
        <p:grpSpPr>
          <a:xfrm>
            <a:off x="1407599" y="1981132"/>
            <a:ext cx="1043866" cy="771107"/>
            <a:chOff x="-649698" y="1228115"/>
            <a:chExt cx="1168810" cy="863403"/>
          </a:xfrm>
        </p:grpSpPr>
        <p:grpSp>
          <p:nvGrpSpPr>
            <p:cNvPr id="96" name="Group 95"/>
            <p:cNvGrpSpPr/>
            <p:nvPr/>
          </p:nvGrpSpPr>
          <p:grpSpPr>
            <a:xfrm>
              <a:off x="-649698" y="1228115"/>
              <a:ext cx="1168810" cy="863403"/>
              <a:chOff x="-1631694" y="803378"/>
              <a:chExt cx="1168810" cy="863403"/>
            </a:xfrm>
          </p:grpSpPr>
          <p:sp>
            <p:nvSpPr>
              <p:cNvPr id="98" name="Rectangle 9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97" name="Picture 3"/>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p:cNvGrpSpPr/>
          <p:nvPr/>
        </p:nvGrpSpPr>
        <p:grpSpPr>
          <a:xfrm>
            <a:off x="838921" y="1990780"/>
            <a:ext cx="1032829" cy="1043779"/>
            <a:chOff x="4309069" y="4226808"/>
            <a:chExt cx="1032829" cy="1043779"/>
          </a:xfrm>
        </p:grpSpPr>
        <p:sp>
          <p:nvSpPr>
            <p:cNvPr id="101"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p:cNvGrpSpPr/>
          <p:nvPr/>
        </p:nvGrpSpPr>
        <p:grpSpPr>
          <a:xfrm>
            <a:off x="660183" y="4663861"/>
            <a:ext cx="1825832" cy="1564060"/>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14" name="Group 113"/>
          <p:cNvGrpSpPr/>
          <p:nvPr/>
        </p:nvGrpSpPr>
        <p:grpSpPr>
          <a:xfrm>
            <a:off x="859489" y="4800701"/>
            <a:ext cx="1427220" cy="1427220"/>
            <a:chOff x="3063950" y="4018671"/>
            <a:chExt cx="1427220" cy="1427220"/>
          </a:xfrm>
        </p:grpSpPr>
        <p:sp>
          <p:nvSpPr>
            <p:cNvPr id="115"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16"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17" name="Group 116"/>
          <p:cNvGrpSpPr/>
          <p:nvPr/>
        </p:nvGrpSpPr>
        <p:grpSpPr>
          <a:xfrm>
            <a:off x="7633825" y="1681077"/>
            <a:ext cx="600109" cy="600109"/>
            <a:chOff x="6591300" y="3068386"/>
            <a:chExt cx="600109" cy="600109"/>
          </a:xfrm>
        </p:grpSpPr>
        <p:sp>
          <p:nvSpPr>
            <p:cNvPr id="118" name="Rectangle 117"/>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9"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spTree>
    <p:extLst>
      <p:ext uri="{BB962C8B-B14F-4D97-AF65-F5344CB8AC3E}">
        <p14:creationId xmlns:p14="http://schemas.microsoft.com/office/powerpoint/2010/main" val="174895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left)">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up)">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64" presetClass="path" presetSubtype="0" decel="100000" fill="hold" nodeType="clickEffect">
                                  <p:stCondLst>
                                    <p:cond delay="0"/>
                                  </p:stCondLst>
                                  <p:childTnLst>
                                    <p:animMotion origin="layout" path="M 3.75E-6 4.81481E-6 L 3.75E-6 -0.45533 " pathEditMode="relative" rAng="0" ptsTypes="AA">
                                      <p:cBhvr>
                                        <p:cTn id="31" dur="750" fill="hold"/>
                                        <p:tgtEl>
                                          <p:spTgt spid="114"/>
                                        </p:tgtEl>
                                        <p:attrNameLst>
                                          <p:attrName>ppt_x</p:attrName>
                                          <p:attrName>ppt_y</p:attrName>
                                        </p:attrNameLst>
                                      </p:cBhvr>
                                      <p:rCtr x="0" y="-22778"/>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decel="100000" fill="hold" nodeType="clickEffect">
                                  <p:stCondLst>
                                    <p:cond delay="250"/>
                                  </p:stCondLst>
                                  <p:childTnLst>
                                    <p:animMotion origin="layout" path="M 3.75E-6 -0.45533 L 0.37005 -0.45533 " pathEditMode="relative" rAng="0" ptsTypes="AA">
                                      <p:cBhvr>
                                        <p:cTn id="35" dur="1500" fill="hold"/>
                                        <p:tgtEl>
                                          <p:spTgt spid="114"/>
                                        </p:tgtEl>
                                        <p:attrNameLst>
                                          <p:attrName>ppt_x</p:attrName>
                                          <p:attrName>ppt_y</p:attrName>
                                        </p:attrNameLst>
                                      </p:cBhvr>
                                      <p:rCtr x="18503" y="0"/>
                                    </p:animMotion>
                                  </p:childTnLst>
                                </p:cTn>
                              </p:par>
                              <p:par>
                                <p:cTn id="36" presetID="22" presetClass="entr" presetSubtype="8" fill="hold" grpId="0"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wipe(left)">
                                      <p:cBhvr>
                                        <p:cTn id="38" dur="750"/>
                                        <p:tgtEl>
                                          <p:spTgt spid="8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fade">
                                      <p:cBhvr>
                                        <p:cTn id="43" dur="500"/>
                                        <p:tgtEl>
                                          <p:spTgt spid="8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fade">
                                      <p:cBhvr>
                                        <p:cTn id="48" dur="500"/>
                                        <p:tgtEl>
                                          <p:spTgt spid="117"/>
                                        </p:tgtEl>
                                      </p:cBhvr>
                                    </p:animEffect>
                                  </p:childTnLst>
                                </p:cTn>
                              </p:par>
                              <p:par>
                                <p:cTn id="49" presetID="35" presetClass="path" presetSubtype="0" decel="100000" fill="hold" nodeType="withEffect">
                                  <p:stCondLst>
                                    <p:cond delay="250"/>
                                  </p:stCondLst>
                                  <p:childTnLst>
                                    <p:animMotion origin="layout" path="M -1.25E-6 1.11111E-6 L -0.45989 1.11111E-6 " pathEditMode="relative" rAng="0" ptsTypes="AA">
                                      <p:cBhvr>
                                        <p:cTn id="50" dur="1500" fill="hold"/>
                                        <p:tgtEl>
                                          <p:spTgt spid="117"/>
                                        </p:tgtEl>
                                        <p:attrNameLst>
                                          <p:attrName>ppt_x</p:attrName>
                                          <p:attrName>ppt_y</p:attrName>
                                        </p:attrNameLst>
                                      </p:cBhvr>
                                      <p:rCtr x="-22995" y="0"/>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2" grpId="0" animBg="1"/>
      <p:bldP spid="83" grpId="0" animBg="1"/>
      <p:bldP spid="89" grpId="0" animBg="1"/>
      <p:bldP spid="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 y="296897"/>
            <a:ext cx="11889564" cy="747897"/>
          </a:xfrm>
        </p:spPr>
        <p:txBody>
          <a:bodyPr/>
          <a:lstStyle/>
          <a:p>
            <a:r>
              <a:rPr lang="en-AU" dirty="0">
                <a:latin typeface="Segoe UI Light" panose="020B0502040204020203" pitchFamily="34" charset="0"/>
                <a:cs typeface="Segoe UI Light" panose="020B0502040204020203" pitchFamily="34" charset="0"/>
              </a:rPr>
              <a:t>Identity and Windows Azure</a:t>
            </a:r>
          </a:p>
        </p:txBody>
      </p:sp>
      <p:sp>
        <p:nvSpPr>
          <p:cNvPr id="5" name="Content Placeholder 2"/>
          <p:cNvSpPr>
            <a:spLocks noGrp="1"/>
          </p:cNvSpPr>
          <p:nvPr>
            <p:ph sz="quarter" idx="10"/>
          </p:nvPr>
        </p:nvSpPr>
        <p:spPr>
          <a:xfrm>
            <a:off x="274638" y="1214438"/>
            <a:ext cx="11887200" cy="5038302"/>
          </a:xfrm>
        </p:spPr>
        <p:txBody>
          <a:bodyPr/>
          <a:lstStyle/>
          <a:p>
            <a:r>
              <a:rPr lang="en-AU" sz="2800" dirty="0">
                <a:latin typeface="+mn-lt"/>
              </a:rPr>
              <a:t>How </a:t>
            </a:r>
            <a:r>
              <a:rPr lang="en-AU" sz="2800" dirty="0" smtClean="0">
                <a:latin typeface="+mn-lt"/>
              </a:rPr>
              <a:t>can you authenticate </a:t>
            </a:r>
            <a:r>
              <a:rPr lang="en-AU" sz="2800" dirty="0">
                <a:latin typeface="+mn-lt"/>
              </a:rPr>
              <a:t>your cloud applications and services?</a:t>
            </a:r>
          </a:p>
          <a:p>
            <a:r>
              <a:rPr lang="en-AU" sz="2800" dirty="0">
                <a:latin typeface="+mn-lt"/>
              </a:rPr>
              <a:t>How </a:t>
            </a:r>
            <a:r>
              <a:rPr lang="en-AU" sz="2800" dirty="0" smtClean="0">
                <a:latin typeface="+mn-lt"/>
              </a:rPr>
              <a:t>can you authenticate your </a:t>
            </a:r>
            <a:r>
              <a:rPr lang="en-AU" sz="2800" dirty="0">
                <a:latin typeface="+mn-lt"/>
              </a:rPr>
              <a:t>SaaS applications and services?</a:t>
            </a:r>
          </a:p>
          <a:p>
            <a:r>
              <a:rPr lang="en-AU" sz="2800" dirty="0">
                <a:latin typeface="+mn-lt"/>
              </a:rPr>
              <a:t>How </a:t>
            </a:r>
            <a:r>
              <a:rPr lang="en-AU" sz="2800" dirty="0" smtClean="0">
                <a:latin typeface="+mn-lt"/>
              </a:rPr>
              <a:t>can you integrate apps and </a:t>
            </a:r>
            <a:r>
              <a:rPr lang="en-AU" sz="2800" dirty="0">
                <a:latin typeface="+mn-lt"/>
              </a:rPr>
              <a:t>services with your on-premises AD?</a:t>
            </a:r>
          </a:p>
          <a:p>
            <a:r>
              <a:rPr lang="en-AU" sz="2800" dirty="0">
                <a:latin typeface="+mn-lt"/>
              </a:rPr>
              <a:t>How </a:t>
            </a:r>
            <a:r>
              <a:rPr lang="en-AU" sz="2800" dirty="0" smtClean="0">
                <a:latin typeface="+mn-lt"/>
              </a:rPr>
              <a:t>can you query </a:t>
            </a:r>
            <a:r>
              <a:rPr lang="en-AU" sz="2800" dirty="0">
                <a:latin typeface="+mn-lt"/>
              </a:rPr>
              <a:t>users, roles, contacts, </a:t>
            </a:r>
            <a:r>
              <a:rPr lang="en-AU" sz="2800" dirty="0" smtClean="0">
                <a:latin typeface="+mn-lt"/>
              </a:rPr>
              <a:t>and groups?</a:t>
            </a:r>
            <a:endParaRPr lang="en-AU" sz="2800" dirty="0">
              <a:latin typeface="+mn-lt"/>
            </a:endParaRPr>
          </a:p>
          <a:p>
            <a:endParaRPr lang="en-AU" sz="2800" dirty="0" smtClean="0">
              <a:latin typeface="+mn-lt"/>
            </a:endParaRPr>
          </a:p>
          <a:p>
            <a:r>
              <a:rPr lang="en-AU" sz="2800" dirty="0" smtClean="0">
                <a:latin typeface="+mn-lt"/>
              </a:rPr>
              <a:t>You </a:t>
            </a:r>
            <a:r>
              <a:rPr lang="en-AU" sz="2800" dirty="0">
                <a:latin typeface="+mn-lt"/>
              </a:rPr>
              <a:t>have a few options for managing identity in Windows Azure:</a:t>
            </a:r>
          </a:p>
          <a:p>
            <a:pPr marL="914382" lvl="1" indent="-457200">
              <a:buFont typeface="Arial" panose="020B0604020202020204" pitchFamily="34" charset="0"/>
              <a:buChar char="•"/>
            </a:pPr>
            <a:r>
              <a:rPr lang="en-AU" sz="2800" dirty="0" smtClean="0"/>
              <a:t>Windows </a:t>
            </a:r>
            <a:r>
              <a:rPr lang="en-AU" sz="2800" dirty="0"/>
              <a:t>Azure Access </a:t>
            </a:r>
            <a:r>
              <a:rPr lang="en-AU" sz="2800" dirty="0" smtClean="0"/>
              <a:t>Control Service (ACS)</a:t>
            </a:r>
            <a:endParaRPr lang="en-AU" sz="2800" dirty="0"/>
          </a:p>
          <a:p>
            <a:pPr marL="914382" lvl="1" indent="-457200">
              <a:buFont typeface="Arial" panose="020B0604020202020204" pitchFamily="34" charset="0"/>
              <a:buChar char="•"/>
            </a:pPr>
            <a:r>
              <a:rPr lang="en-AU" sz="2800" dirty="0" smtClean="0"/>
              <a:t>Windows </a:t>
            </a:r>
            <a:r>
              <a:rPr lang="en-AU" sz="2800" dirty="0"/>
              <a:t>Azure </a:t>
            </a:r>
            <a:r>
              <a:rPr lang="en-AU" sz="2800" dirty="0" smtClean="0"/>
              <a:t>Active Directory (WAAD)</a:t>
            </a:r>
            <a:endParaRPr lang="en-AU" sz="2800" dirty="0"/>
          </a:p>
          <a:p>
            <a:pPr marL="914382" lvl="1" indent="-457200">
              <a:buFont typeface="Arial" panose="020B0604020202020204" pitchFamily="34" charset="0"/>
              <a:buChar char="•"/>
            </a:pPr>
            <a:r>
              <a:rPr lang="en-AU" sz="2800" dirty="0" smtClean="0"/>
              <a:t>Hosting </a:t>
            </a:r>
            <a:r>
              <a:rPr lang="en-AU" sz="2800" dirty="0"/>
              <a:t>Windows Server </a:t>
            </a:r>
            <a:r>
              <a:rPr lang="en-AU" sz="2800" dirty="0" smtClean="0"/>
              <a:t>AD in Virtual Machines</a:t>
            </a:r>
            <a:endParaRPr lang="en-AU" sz="2800" dirty="0"/>
          </a:p>
        </p:txBody>
      </p:sp>
      <p:sp>
        <p:nvSpPr>
          <p:cNvPr id="6" name="Left-Right Arrow 5"/>
          <p:cNvSpPr/>
          <p:nvPr/>
        </p:nvSpPr>
        <p:spPr bwMode="auto">
          <a:xfrm>
            <a:off x="274320" y="5305529"/>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r>
              <a:rPr lang="en-US" sz="2800" dirty="0" smtClean="0">
                <a:ln>
                  <a:solidFill>
                    <a:schemeClr val="bg1">
                      <a:alpha val="0"/>
                    </a:schemeClr>
                  </a:solidFill>
                </a:ln>
                <a:solidFill>
                  <a:schemeClr val="bg1"/>
                </a:solidFill>
              </a:rPr>
              <a:t>ACS				WAAD				VMs</a:t>
            </a:r>
            <a:endParaRPr lang="en-US" sz="2800" dirty="0" smtClean="0">
              <a:ln>
                <a:solidFill>
                  <a:schemeClr val="bg1">
                    <a:alpha val="0"/>
                  </a:schemeClr>
                </a:solidFill>
              </a:ln>
              <a:solidFill>
                <a:schemeClr val="bg1"/>
              </a:solidFill>
            </a:endParaRPr>
          </a:p>
        </p:txBody>
      </p:sp>
    </p:spTree>
    <p:extLst>
      <p:ext uri="{BB962C8B-B14F-4D97-AF65-F5344CB8AC3E}">
        <p14:creationId xmlns:p14="http://schemas.microsoft.com/office/powerpoint/2010/main" val="129954172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Windows Azure ACS</a:t>
            </a:r>
            <a:endParaRPr lang="en-US" dirty="0"/>
          </a:p>
        </p:txBody>
      </p:sp>
    </p:spTree>
    <p:extLst>
      <p:ext uri="{BB962C8B-B14F-4D97-AF65-F5344CB8AC3E}">
        <p14:creationId xmlns:p14="http://schemas.microsoft.com/office/powerpoint/2010/main" val="369138848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p:cNvSpPr>
          <p:nvPr/>
        </p:nvSpPr>
        <p:spPr>
          <a:xfrm>
            <a:off x="274320" y="296897"/>
            <a:ext cx="11889564"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mj-lt"/>
                <a:ea typeface="+mn-ea"/>
                <a:cs typeface="Consolas" pitchFamily="49" charset="0"/>
              </a:defRPr>
            </a:lvl1pPr>
          </a:lstStyle>
          <a:p>
            <a:r>
              <a:rPr lang="en-AU" dirty="0" smtClean="0">
                <a:latin typeface="Segoe UI Light" panose="020B0502040204020203" pitchFamily="34" charset="0"/>
                <a:cs typeface="Segoe UI Light" panose="020B0502040204020203" pitchFamily="34" charset="0"/>
              </a:rPr>
              <a:t>Windows Azure ACS Overview</a:t>
            </a:r>
            <a:endParaRPr lang="en-AU" dirty="0">
              <a:latin typeface="Segoe UI Light" panose="020B0502040204020203" pitchFamily="34" charset="0"/>
              <a:cs typeface="Segoe UI Light" panose="020B0502040204020203" pitchFamily="34" charset="0"/>
            </a:endParaRPr>
          </a:p>
        </p:txBody>
      </p:sp>
      <p:sp>
        <p:nvSpPr>
          <p:cNvPr id="67" name="Content Placeholder 2"/>
          <p:cNvSpPr>
            <a:spLocks noGrp="1"/>
          </p:cNvSpPr>
          <p:nvPr>
            <p:ph sz="quarter" idx="10"/>
          </p:nvPr>
        </p:nvSpPr>
        <p:spPr>
          <a:xfrm>
            <a:off x="274638" y="1214438"/>
            <a:ext cx="11887200" cy="5219891"/>
          </a:xfrm>
        </p:spPr>
        <p:txBody>
          <a:bodyPr/>
          <a:lstStyle/>
          <a:p>
            <a:r>
              <a:rPr lang="en-AU" sz="2800" dirty="0" smtClean="0">
                <a:latin typeface="+mn-lt"/>
              </a:rPr>
              <a:t>Also known as Windows Azure Active Directory </a:t>
            </a:r>
            <a:r>
              <a:rPr lang="en-AU" sz="2800" b="1" dirty="0" smtClean="0">
                <a:latin typeface="+mn-lt"/>
              </a:rPr>
              <a:t>Access Control</a:t>
            </a:r>
          </a:p>
          <a:p>
            <a:r>
              <a:rPr lang="en-AU" sz="2800" dirty="0" smtClean="0">
                <a:latin typeface="+mn-lt"/>
              </a:rPr>
              <a:t>ACS is a </a:t>
            </a:r>
            <a:r>
              <a:rPr lang="en-AU" sz="2800" b="1" dirty="0" smtClean="0">
                <a:latin typeface="+mn-lt"/>
              </a:rPr>
              <a:t>Federation Provider </a:t>
            </a:r>
            <a:r>
              <a:rPr lang="en-AU" sz="2800" dirty="0" smtClean="0">
                <a:latin typeface="+mn-lt"/>
              </a:rPr>
              <a:t>in </a:t>
            </a:r>
            <a:r>
              <a:rPr lang="en-AU" sz="2800" dirty="0">
                <a:latin typeface="+mn-lt"/>
              </a:rPr>
              <a:t>c</a:t>
            </a:r>
            <a:r>
              <a:rPr lang="en-AU" sz="2800" dirty="0" smtClean="0">
                <a:latin typeface="+mn-lt"/>
              </a:rPr>
              <a:t>laims-based authentication.</a:t>
            </a:r>
          </a:p>
          <a:p>
            <a:endParaRPr lang="en-AU" sz="2800" dirty="0" smtClean="0">
              <a:latin typeface="+mn-lt"/>
            </a:endParaRPr>
          </a:p>
          <a:p>
            <a:r>
              <a:rPr lang="en-AU" sz="2800" dirty="0" smtClean="0">
                <a:latin typeface="+mn-lt"/>
              </a:rPr>
              <a:t>A </a:t>
            </a:r>
            <a:r>
              <a:rPr lang="en-AU" sz="2800" dirty="0">
                <a:latin typeface="+mn-lt"/>
              </a:rPr>
              <a:t>cloud federation service for your cloud applications and </a:t>
            </a:r>
            <a:r>
              <a:rPr lang="en-AU" sz="2800" dirty="0" smtClean="0">
                <a:latin typeface="+mn-lt"/>
              </a:rPr>
              <a:t>services that</a:t>
            </a:r>
            <a:endParaRPr lang="en-AU" sz="2800" dirty="0">
              <a:latin typeface="+mn-lt"/>
            </a:endParaRPr>
          </a:p>
          <a:p>
            <a:r>
              <a:rPr lang="en-AU" sz="2800" i="1" dirty="0" smtClean="0">
                <a:latin typeface="+mn-lt"/>
              </a:rPr>
              <a:t>demands </a:t>
            </a:r>
            <a:r>
              <a:rPr lang="en-AU" sz="2800" i="1" dirty="0">
                <a:latin typeface="+mn-lt"/>
              </a:rPr>
              <a:t>federated </a:t>
            </a:r>
            <a:r>
              <a:rPr lang="en-AU" sz="2800" i="1" dirty="0" smtClean="0">
                <a:latin typeface="+mn-lt"/>
              </a:rPr>
              <a:t>authentication.</a:t>
            </a:r>
            <a:endParaRPr lang="en-AU" sz="2800" i="1" dirty="0">
              <a:latin typeface="+mn-lt"/>
            </a:endParaRPr>
          </a:p>
          <a:p>
            <a:endParaRPr lang="en-AU" sz="2800" dirty="0" smtClean="0">
              <a:latin typeface="+mn-lt"/>
            </a:endParaRPr>
          </a:p>
          <a:p>
            <a:r>
              <a:rPr lang="en-AU" sz="2800" dirty="0" smtClean="0">
                <a:latin typeface="+mn-lt"/>
              </a:rPr>
              <a:t>Supports </a:t>
            </a:r>
            <a:r>
              <a:rPr lang="en-AU" sz="2800" dirty="0">
                <a:latin typeface="+mn-lt"/>
              </a:rPr>
              <a:t>multiple identity </a:t>
            </a:r>
            <a:r>
              <a:rPr lang="en-AU" sz="2800" dirty="0" smtClean="0">
                <a:latin typeface="+mn-lt"/>
              </a:rPr>
              <a:t>providers</a:t>
            </a:r>
          </a:p>
          <a:p>
            <a:pPr lvl="1"/>
            <a:r>
              <a:rPr lang="en-AU" sz="2800" dirty="0" smtClean="0"/>
              <a:t>Facebook, Google, Microsoft, Windows </a:t>
            </a:r>
            <a:r>
              <a:rPr lang="en-AU" sz="2800" dirty="0"/>
              <a:t>Server AD </a:t>
            </a:r>
            <a:r>
              <a:rPr lang="en-AU" sz="2800" dirty="0" smtClean="0"/>
              <a:t>FS, Yahoo!</a:t>
            </a:r>
            <a:endParaRPr lang="en-AU" sz="2800" dirty="0"/>
          </a:p>
          <a:p>
            <a:r>
              <a:rPr lang="en-AU" sz="2800" dirty="0" smtClean="0">
                <a:latin typeface="+mn-lt"/>
              </a:rPr>
              <a:t>Supports </a:t>
            </a:r>
            <a:r>
              <a:rPr lang="en-AU" sz="2800" dirty="0">
                <a:latin typeface="+mn-lt"/>
              </a:rPr>
              <a:t>multiple </a:t>
            </a:r>
            <a:r>
              <a:rPr lang="en-AU" sz="2800" dirty="0" smtClean="0">
                <a:latin typeface="+mn-lt"/>
              </a:rPr>
              <a:t>protocols</a:t>
            </a:r>
          </a:p>
          <a:p>
            <a:pPr lvl="1"/>
            <a:r>
              <a:rPr lang="en-AU" sz="2800" dirty="0"/>
              <a:t>WS-Federation, WS-Trust, </a:t>
            </a:r>
            <a:r>
              <a:rPr lang="en-AU" sz="2800" dirty="0" err="1"/>
              <a:t>OAuth</a:t>
            </a:r>
            <a:r>
              <a:rPr lang="en-AU" sz="2800" dirty="0"/>
              <a:t> 2.0 (draft 13</a:t>
            </a:r>
            <a:r>
              <a:rPr lang="en-AU" sz="2800" dirty="0" smtClean="0"/>
              <a:t>)</a:t>
            </a:r>
            <a:endParaRPr lang="en-AU" sz="2800" dirty="0"/>
          </a:p>
          <a:p>
            <a:r>
              <a:rPr lang="en-AU" sz="2800" dirty="0">
                <a:latin typeface="+mn-lt"/>
              </a:rPr>
              <a:t>Supports multiple </a:t>
            </a:r>
            <a:r>
              <a:rPr lang="en-AU" sz="2800" dirty="0" smtClean="0">
                <a:latin typeface="+mn-lt"/>
              </a:rPr>
              <a:t>tokens</a:t>
            </a:r>
          </a:p>
          <a:p>
            <a:pPr lvl="1"/>
            <a:r>
              <a:rPr lang="en-AU" sz="2800" dirty="0"/>
              <a:t>JWT, SAML 1.1/2.0, </a:t>
            </a:r>
            <a:r>
              <a:rPr lang="en-AU" sz="2800" dirty="0" smtClean="0"/>
              <a:t>SWT</a:t>
            </a:r>
            <a:endParaRPr lang="en-AU" sz="2800" dirty="0"/>
          </a:p>
        </p:txBody>
      </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indowsazure.com/media/devcenter/dotnet/ac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 y="329600"/>
            <a:ext cx="10621108" cy="625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32591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5128</TotalTime>
  <Words>2651</Words>
  <Application>Microsoft Office PowerPoint</Application>
  <PresentationFormat>Custom</PresentationFormat>
  <Paragraphs>282</Paragraphs>
  <Slides>30</Slides>
  <Notes>24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30</vt:i4>
      </vt:variant>
    </vt:vector>
  </HeadingPairs>
  <TitlesOfParts>
    <vt:vector size="38" baseType="lpstr">
      <vt:lpstr>Arial</vt:lpstr>
      <vt:lpstr>Segoe Condensed</vt:lpstr>
      <vt:lpstr>Consolas</vt:lpstr>
      <vt:lpstr>Segoe UI Light</vt:lpstr>
      <vt:lpstr>Segoe UI</vt:lpstr>
      <vt:lpstr>MS1444_Windows Azure Template 16x9_r08b</vt:lpstr>
      <vt:lpstr>1_White with Consolas font for code slides</vt:lpstr>
      <vt:lpstr>WindowsAzureTemplate16x9</vt:lpstr>
      <vt:lpstr>Windows Azure</vt:lpstr>
      <vt:lpstr>Overview</vt:lpstr>
      <vt:lpstr>PowerPoint Presentation</vt:lpstr>
      <vt:lpstr>A Service-Oriented Approach to Identity</vt:lpstr>
      <vt:lpstr>Claims-Based Identity</vt:lpstr>
      <vt:lpstr>Identity and Windows Azure</vt:lpstr>
      <vt:lpstr>PowerPoint Presentation</vt:lpstr>
      <vt:lpstr>PowerPoint Presentation</vt:lpstr>
      <vt:lpstr>PowerPoint Presentation</vt:lpstr>
      <vt:lpstr>Windows Azure ACS</vt:lpstr>
      <vt:lpstr>Single Sign-On</vt:lpstr>
      <vt:lpstr>PowerPoint Presentation</vt:lpstr>
      <vt:lpstr>Using Windows Azure Active Directory</vt:lpstr>
      <vt:lpstr>Windows Azure AD</vt:lpstr>
      <vt:lpstr>Password Source</vt:lpstr>
      <vt:lpstr>Office 365 Integration</vt:lpstr>
      <vt:lpstr>Graph API</vt:lpstr>
      <vt:lpstr>Graph API</vt:lpstr>
      <vt:lpstr>Okay, so what’s the difference…</vt:lpstr>
      <vt:lpstr>PowerPoint Presentation</vt:lpstr>
      <vt:lpstr>Azure AD != Windows AD </vt:lpstr>
      <vt:lpstr>PowerPoint Presentation</vt:lpstr>
      <vt:lpstr>PowerPoint Presentation</vt:lpstr>
      <vt:lpstr>PowerPoint Presentation</vt:lpstr>
      <vt:lpstr>Options, options, options…</vt:lpstr>
      <vt:lpstr>Pricing</vt:lpstr>
      <vt:lpstr>PowerPoint Presentation</vt:lpstr>
      <vt:lpstr>Lots out there to help make this easier</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Authenticating all the things</dc:title>
  <dc:subject>&lt;Event Name Here&gt;</dc:subject>
  <dc:creator>Matthew.Davies@curtin.edu.au</dc:creator>
  <dc:description>This presentation provides a high-level overview of SQL Azure from a developer perspective.
by nickha</dc:description>
  <cp:lastModifiedBy>Matt Davies</cp:lastModifiedBy>
  <cp:revision>419</cp:revision>
  <dcterms:created xsi:type="dcterms:W3CDTF">2011-11-30T19:12:28Z</dcterms:created>
  <dcterms:modified xsi:type="dcterms:W3CDTF">2013-09-25T12:36:23Z</dcterms:modified>
  <cp:version>1.0.0</cp:version>
</cp:coreProperties>
</file>