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acifico"/>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acific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993b02a0d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993b02a0d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Assuming that the ppl who are buying alc are drinking, </a:t>
            </a:r>
            <a:r>
              <a:rPr lang="en"/>
              <a:t>can't</a:t>
            </a:r>
            <a:r>
              <a:rPr lang="en"/>
              <a:t> really make a definitive </a:t>
            </a:r>
            <a:r>
              <a:rPr lang="en"/>
              <a:t>correlation</a:t>
            </a:r>
            <a:r>
              <a:rPr lang="en"/>
              <a:t> but just showing relationship </a:t>
            </a:r>
            <a:endParaRPr/>
          </a:p>
          <a:p>
            <a:pPr indent="-298450" lvl="0" marL="457200" rtl="0" algn="l">
              <a:spcBef>
                <a:spcPts val="0"/>
              </a:spcBef>
              <a:spcAft>
                <a:spcPts val="0"/>
              </a:spcAft>
              <a:buSzPts val="1100"/>
              <a:buChar char="-"/>
            </a:pPr>
            <a:r>
              <a:rPr lang="en"/>
              <a:t>Positive relationship → As alcohol sales are increasing so are cannabis users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c34704a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c34704a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993b02a0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993b02a0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93b02a0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93b02a0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993b02a0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993b02a0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93b02a0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993b02a0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9c34704a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9c34704a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Alcohol and cannabis and their effect on graduation rates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93b02a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93b02a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from 1998-2013</a:t>
            </a:r>
            <a:endParaRPr/>
          </a:p>
          <a:p>
            <a:pPr indent="-298450" lvl="0" marL="457200" rtl="0" algn="l">
              <a:spcBef>
                <a:spcPts val="0"/>
              </a:spcBef>
              <a:spcAft>
                <a:spcPts val="0"/>
              </a:spcAft>
              <a:buSzPts val="1100"/>
              <a:buChar char="-"/>
            </a:pPr>
            <a:r>
              <a:rPr lang="en"/>
              <a:t>Alcoholic: steadily increases</a:t>
            </a:r>
            <a:endParaRPr/>
          </a:p>
          <a:p>
            <a:pPr indent="-298450" lvl="0" marL="457200" rtl="0" algn="l">
              <a:spcBef>
                <a:spcPts val="0"/>
              </a:spcBef>
              <a:spcAft>
                <a:spcPts val="0"/>
              </a:spcAft>
              <a:buSzPts val="1100"/>
              <a:buChar char="-"/>
            </a:pPr>
            <a:r>
              <a:rPr lang="en"/>
              <a:t>Grad %</a:t>
            </a:r>
            <a:endParaRPr/>
          </a:p>
          <a:p>
            <a:pPr indent="-298450" lvl="0" marL="457200" rtl="0" algn="l">
              <a:spcBef>
                <a:spcPts val="0"/>
              </a:spcBef>
              <a:spcAft>
                <a:spcPts val="0"/>
              </a:spcAft>
              <a:buSzPts val="1100"/>
              <a:buChar char="-"/>
            </a:pPr>
            <a:r>
              <a:rPr lang="en"/>
              <a:t>Relationship: almost no relationship between these two</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993b02a0d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993b02a0d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from 1998-2015</a:t>
            </a:r>
            <a:endParaRPr/>
          </a:p>
          <a:p>
            <a:pPr indent="-298450" lvl="0" marL="457200" rtl="0" algn="l">
              <a:spcBef>
                <a:spcPts val="0"/>
              </a:spcBef>
              <a:spcAft>
                <a:spcPts val="0"/>
              </a:spcAft>
              <a:buSzPts val="1100"/>
              <a:buChar char="-"/>
            </a:pPr>
            <a:r>
              <a:rPr lang="en"/>
              <a:t>Cannabis use: </a:t>
            </a:r>
            <a:r>
              <a:rPr lang="en"/>
              <a:t>steadily</a:t>
            </a:r>
            <a:r>
              <a:rPr lang="en"/>
              <a:t> increases over time</a:t>
            </a:r>
            <a:endParaRPr/>
          </a:p>
          <a:p>
            <a:pPr indent="-298450" lvl="0" marL="457200" rtl="0" algn="l">
              <a:spcBef>
                <a:spcPts val="0"/>
              </a:spcBef>
              <a:spcAft>
                <a:spcPts val="0"/>
              </a:spcAft>
              <a:buSzPts val="1100"/>
              <a:buChar char="-"/>
            </a:pPr>
            <a:r>
              <a:rPr lang="en"/>
              <a:t>Grad%</a:t>
            </a:r>
            <a:endParaRPr/>
          </a:p>
          <a:p>
            <a:pPr indent="-298450" lvl="0" marL="457200" rtl="0" algn="l">
              <a:spcBef>
                <a:spcPts val="0"/>
              </a:spcBef>
              <a:spcAft>
                <a:spcPts val="0"/>
              </a:spcAft>
              <a:buSzPts val="1100"/>
              <a:buChar char="-"/>
            </a:pPr>
            <a:r>
              <a:rPr lang="en"/>
              <a:t>Relationship: mostly driven by graduation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9c34704a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9c34704a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993b02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993b02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93b02a0d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93b02a0d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Alcoholic beverages</a:t>
            </a:r>
            <a:endParaRPr/>
          </a:p>
          <a:p>
            <a:pPr indent="-298450" lvl="0" marL="457200" rtl="0" algn="l">
              <a:spcBef>
                <a:spcPts val="0"/>
              </a:spcBef>
              <a:spcAft>
                <a:spcPts val="0"/>
              </a:spcAft>
              <a:buSzPts val="1100"/>
              <a:buChar char="-"/>
            </a:pPr>
            <a:r>
              <a:rPr lang="en"/>
              <a:t>Impaired </a:t>
            </a:r>
            <a:r>
              <a:rPr lang="en"/>
              <a:t>driving:</a:t>
            </a:r>
            <a:r>
              <a:rPr lang="en"/>
              <a:t> steadily decreasing</a:t>
            </a:r>
            <a:endParaRPr/>
          </a:p>
          <a:p>
            <a:pPr indent="-298450" lvl="0" marL="457200" rtl="0" algn="l">
              <a:spcBef>
                <a:spcPts val="0"/>
              </a:spcBef>
              <a:spcAft>
                <a:spcPts val="0"/>
              </a:spcAft>
              <a:buSzPts val="1100"/>
              <a:buChar char="-"/>
            </a:pPr>
            <a:r>
              <a:rPr lang="en"/>
              <a:t>Relationship: the increase in alcohol sales hasnt led to an </a:t>
            </a:r>
            <a:r>
              <a:rPr lang="en"/>
              <a:t>increase</a:t>
            </a:r>
            <a:r>
              <a:rPr lang="en"/>
              <a:t> in impaired driving incidents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c34704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c34704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Cannabis use has increased while impaired </a:t>
            </a:r>
            <a:r>
              <a:rPr lang="en"/>
              <a:t>driving</a:t>
            </a:r>
            <a:r>
              <a:rPr lang="en"/>
              <a:t> has decreased</a:t>
            </a:r>
            <a:endParaRPr/>
          </a:p>
          <a:p>
            <a:pPr indent="-298450" lvl="0" marL="457200" rtl="0" algn="l">
              <a:spcBef>
                <a:spcPts val="0"/>
              </a:spcBef>
              <a:spcAft>
                <a:spcPts val="0"/>
              </a:spcAft>
              <a:buSzPts val="1100"/>
              <a:buChar char="-"/>
            </a:pPr>
            <a:r>
              <a:rPr lang="en"/>
              <a:t>The scatter shows that there is a strong negative correlation between these two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c34704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9c34704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here was Impaired Driving vs Income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the impaired driving total incidences from 2006-2019, with the exception of the Waterfront / Island communities because of a larger than normal distribution of bars, restaurants, and their hub as a destination… The top two neighbourhoods, are neighbourhoods with low median incomes.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c34704a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9c34704a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neighbourhoods with the highest incidences, we matched to those we had in the CMHC. If we look at only the first top 2 neighbourhoods there seems to be correlation but that falls apart with the rest of the points. One of the limitations of the data is that the CHMC data is only for 2016, it doesn’t take into account the median age of the residents.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9c34704a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9c34704a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look at the whole of Toronto over a longer time span, and using the GDP as an indicator the r-value jumps to something more reasonable. And as we see as the GDP has risen, total incidences of alcohol related crime has fallen.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96cea2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96cea2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I mapped out the points. The darker the points the higher the number of incidences. We can see a cluster of points in the St. James Town area, Birchmount Park, and Scarbough.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if you look closely, we have points in the lake. Those are usually on the party ships, or leisure craft incidences.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993b02a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993b02a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These </a:t>
            </a:r>
            <a:r>
              <a:rPr lang="en" sz="1600"/>
              <a:t>percentages</a:t>
            </a:r>
            <a:r>
              <a:rPr lang="en" sz="1600"/>
              <a:t> are based the health region populations</a:t>
            </a:r>
            <a:endParaRPr sz="1600"/>
          </a:p>
          <a:p>
            <a:pPr indent="0" lvl="0" marL="0" rtl="0" algn="l">
              <a:spcBef>
                <a:spcPts val="0"/>
              </a:spcBef>
              <a:spcAft>
                <a:spcPts val="0"/>
              </a:spcAft>
              <a:buClr>
                <a:schemeClr val="dk1"/>
              </a:buClr>
              <a:buSzPts val="1100"/>
              <a:buFont typeface="Arial"/>
              <a:buNone/>
            </a:pPr>
            <a:r>
              <a:rPr lang="en" sz="1600">
                <a:solidFill>
                  <a:schemeClr val="dk1"/>
                </a:solidFill>
              </a:rPr>
              <a:t>Alcohol related hospitalizations have increased year over year, with similar trends in showing in ontario as whole and  toronto in itself. </a:t>
            </a:r>
            <a:endParaRPr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993b02a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993b02a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p>
          <a:p>
            <a:pPr indent="0" lvl="0" marL="457200" rtl="0" algn="l">
              <a:spcBef>
                <a:spcPts val="0"/>
              </a:spcBef>
              <a:spcAft>
                <a:spcPts val="0"/>
              </a:spcAft>
              <a:buNone/>
            </a:pPr>
            <a:r>
              <a:rPr lang="en" sz="1300">
                <a:solidFill>
                  <a:schemeClr val="dk1"/>
                </a:solidFill>
              </a:rPr>
              <a:t>To sum everything up</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rPr lang="en" sz="1300">
                <a:solidFill>
                  <a:schemeClr val="dk1"/>
                </a:solidFill>
              </a:rPr>
              <a:t>Sales for Alcohol have increased year over year with greater average sales in higher populated provinces--As well as an increase in alcohol attributed hospitalizations year over year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rPr lang="en" sz="1300">
                <a:solidFill>
                  <a:schemeClr val="dk1"/>
                </a:solidFill>
              </a:rPr>
              <a:t>Cannabis consumption as whole has increased in Canada with greater growth among older age groups (24-44, 45-65), while remaining steady among younger age groups (15-24)</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Clr>
                <a:schemeClr val="dk1"/>
              </a:buClr>
              <a:buSzPts val="1100"/>
              <a:buFont typeface="Arial"/>
              <a:buNone/>
            </a:pPr>
            <a:r>
              <a:rPr lang="en" sz="1300">
                <a:solidFill>
                  <a:schemeClr val="dk1"/>
                </a:solidFill>
              </a:rPr>
              <a:t>Negative correlation between increased cannabis usage and impaired driving incidents</a:t>
            </a:r>
            <a:endParaRPr sz="1300">
              <a:solidFill>
                <a:schemeClr val="dk1"/>
              </a:solidFill>
            </a:endParaRPr>
          </a:p>
          <a:p>
            <a:pPr indent="0" lvl="0" marL="457200" rtl="0" algn="l">
              <a:spcBef>
                <a:spcPts val="0"/>
              </a:spcBef>
              <a:spcAft>
                <a:spcPts val="0"/>
              </a:spcAft>
              <a:buNone/>
            </a:pPr>
            <a:r>
              <a:rPr lang="en" sz="1300">
                <a:solidFill>
                  <a:schemeClr val="dk1"/>
                </a:solidFill>
              </a:rPr>
              <a:t>Insufficient evidence to show a correlation between cannabis/alcohol usage and graduation rate</a:t>
            </a:r>
            <a:endParaRPr sz="1300">
              <a:solidFill>
                <a:schemeClr val="dk1"/>
              </a:solidFill>
            </a:endParaRPr>
          </a:p>
          <a:p>
            <a:pPr indent="457200" lvl="0" marL="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rPr lang="en" sz="1300">
                <a:solidFill>
                  <a:schemeClr val="dk1"/>
                </a:solidFill>
              </a:rPr>
              <a:t>Final point, drinking and driving bad idea, good idea, going to the gym, reading a book</a:t>
            </a:r>
            <a:endParaRPr sz="13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993b02a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993b02a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used many datasets, difficult to draw true correlations</a:t>
            </a:r>
            <a:endParaRPr/>
          </a:p>
          <a:p>
            <a:pPr indent="-298450" lvl="0" marL="457200" rtl="0" algn="l">
              <a:spcBef>
                <a:spcPts val="0"/>
              </a:spcBef>
              <a:spcAft>
                <a:spcPts val="0"/>
              </a:spcAft>
              <a:buSzPts val="1100"/>
              <a:buChar char="-"/>
            </a:pPr>
            <a:r>
              <a:rPr lang="en"/>
              <a:t>If had more/greater data we would be able to draw better </a:t>
            </a:r>
            <a:r>
              <a:rPr lang="en"/>
              <a:t>correlations</a:t>
            </a:r>
            <a:r>
              <a:rPr lang="en"/>
              <a:t>/causations</a:t>
            </a:r>
            <a:endParaRPr/>
          </a:p>
          <a:p>
            <a:pPr indent="-298450" lvl="0" marL="457200" rtl="0" algn="l">
              <a:spcBef>
                <a:spcPts val="0"/>
              </a:spcBef>
              <a:spcAft>
                <a:spcPts val="0"/>
              </a:spcAft>
              <a:buSzPts val="1100"/>
              <a:buChar char="-"/>
            </a:pPr>
            <a:r>
              <a:rPr lang="en"/>
              <a:t>CMHC vs Toronto PD didn’t share the same names, so some data may have to be parsed manually</a:t>
            </a:r>
            <a:endParaRPr/>
          </a:p>
          <a:p>
            <a:pPr indent="-298450" lvl="0" marL="457200" rtl="0" algn="l">
              <a:spcBef>
                <a:spcPts val="0"/>
              </a:spcBef>
              <a:spcAft>
                <a:spcPts val="0"/>
              </a:spcAft>
              <a:buSzPts val="1100"/>
              <a:buChar char="-"/>
            </a:pPr>
            <a:r>
              <a:rPr lang="en"/>
              <a:t>Use apis To make data more fun, the data we used was very stagnant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93b02a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93b02a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of our data was gathered from STATSCAN or ontario government database</a:t>
            </a:r>
            <a:endParaRPr/>
          </a:p>
          <a:p>
            <a:pPr indent="-298450" lvl="0" marL="457200" rtl="0" algn="l">
              <a:spcBef>
                <a:spcPts val="0"/>
              </a:spcBef>
              <a:spcAft>
                <a:spcPts val="0"/>
              </a:spcAft>
              <a:buSzPts val="1100"/>
              <a:buChar char="-"/>
            </a:pPr>
            <a:r>
              <a:rPr lang="en"/>
              <a:t>We were able to find some overlap but hard to do with the historical data</a:t>
            </a:r>
            <a:endParaRPr/>
          </a:p>
          <a:p>
            <a:pPr indent="-298450" lvl="0" marL="457200" rtl="0" algn="l">
              <a:spcBef>
                <a:spcPts val="0"/>
              </a:spcBef>
              <a:spcAft>
                <a:spcPts val="0"/>
              </a:spcAft>
              <a:buSzPts val="1100"/>
              <a:buChar char="-"/>
            </a:pPr>
            <a:r>
              <a:rPr lang="en"/>
              <a:t>On the right is a gantt chart showing our overlap of the data sources we used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c34704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c34704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StatsCan had a fairly </a:t>
            </a:r>
            <a:r>
              <a:rPr lang="en"/>
              <a:t>consistent</a:t>
            </a:r>
            <a:r>
              <a:rPr lang="en"/>
              <a:t> dataset, but two of our datasets, Toronto PD and CMHC did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aspects of data cleaning is that there are at time mismatches of names, or that barrelled names are in slightly different sequences. Using the fuzzywuzzy package, I did a fuzzy logic name matching from 2 different sources ; As we see here in the tor_pd_neigh column from the Toronto police, the sequences also include the neighbour numberings while the income_neigh from CMHC does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issues with this, one is just that sometimes the data isn’t exactly the same; Toronto PD and CMHC had different neighbourhoods, as the CMHCs was counting all of the GTA. Secondly some of the names didn’t meet the score cutoff. This cutoff was created manually. If the dataset is small enough, you should randomly look at the name match scores, and find the last reasonable match. In my dataset, that score was 54.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c34704a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c34704a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993b02a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993b02a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Was difficult to get data on alc consumption so Used alcohol sales instead of consumption so </a:t>
            </a:r>
            <a:r>
              <a:rPr lang="en"/>
              <a:t>making</a:t>
            </a:r>
            <a:r>
              <a:rPr lang="en"/>
              <a:t> the assumption that increase in alc sales = increase in alc consumption</a:t>
            </a:r>
            <a:endParaRPr/>
          </a:p>
          <a:p>
            <a:pPr indent="-298450" lvl="0" marL="457200" rtl="0" algn="l">
              <a:spcBef>
                <a:spcPts val="0"/>
              </a:spcBef>
              <a:spcAft>
                <a:spcPts val="0"/>
              </a:spcAft>
              <a:buSzPts val="1100"/>
              <a:buChar char="-"/>
            </a:pPr>
            <a:r>
              <a:rPr lang="en"/>
              <a:t>Alc sales are increasing every year for each province </a:t>
            </a:r>
            <a:endParaRPr/>
          </a:p>
          <a:p>
            <a:pPr indent="-298450" lvl="0" marL="457200" rtl="0" algn="l">
              <a:spcBef>
                <a:spcPts val="0"/>
              </a:spcBef>
              <a:spcAft>
                <a:spcPts val="0"/>
              </a:spcAft>
              <a:buSzPts val="1100"/>
              <a:buChar char="-"/>
            </a:pPr>
            <a:r>
              <a:rPr lang="en"/>
              <a:t>The total alcohol sales are greater for  provinces with the largest populations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93b02a0d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93b02a0d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993b02a0d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993b02a0d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Canadas alc sales increasing by year which is similar to how the larger population provinces  sales are increasing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993b02a0d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993b02a0d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Heavy drinkers are classified as </a:t>
            </a:r>
            <a:r>
              <a:rPr lang="en"/>
              <a:t>individuals</a:t>
            </a:r>
            <a:r>
              <a:rPr lang="en"/>
              <a:t> who drink 15 or more drinks/week </a:t>
            </a:r>
            <a:endParaRPr/>
          </a:p>
          <a:p>
            <a:pPr indent="-298450" lvl="0" marL="457200" rtl="0" algn="l">
              <a:spcBef>
                <a:spcPts val="0"/>
              </a:spcBef>
              <a:spcAft>
                <a:spcPts val="0"/>
              </a:spcAft>
              <a:buSzPts val="1100"/>
              <a:buChar char="-"/>
            </a:pPr>
            <a:r>
              <a:rPr lang="en"/>
              <a:t>The age group 35-49 make up most of the heavy drinker population </a:t>
            </a:r>
            <a:endParaRPr/>
          </a:p>
          <a:p>
            <a:pPr indent="-298450" lvl="0" marL="457200" rtl="0" algn="l">
              <a:spcBef>
                <a:spcPts val="0"/>
              </a:spcBef>
              <a:spcAft>
                <a:spcPts val="0"/>
              </a:spcAft>
              <a:buSzPts val="1100"/>
              <a:buChar char="-"/>
            </a:pPr>
            <a:r>
              <a:rPr lang="en"/>
              <a:t>The majority of cannabis users in canada are between the ages 25-44. Similar to heavy drinkers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66562" y="36475"/>
            <a:ext cx="10277127" cy="5143497"/>
          </a:xfrm>
          <a:prstGeom prst="rect">
            <a:avLst/>
          </a:prstGeom>
          <a:noFill/>
          <a:ln>
            <a:noFill/>
          </a:ln>
        </p:spPr>
      </p:pic>
      <p:sp>
        <p:nvSpPr>
          <p:cNvPr id="55" name="Google Shape;55;p13"/>
          <p:cNvSpPr txBox="1"/>
          <p:nvPr>
            <p:ph idx="1" type="subTitle"/>
          </p:nvPr>
        </p:nvSpPr>
        <p:spPr>
          <a:xfrm>
            <a:off x="311700" y="3986900"/>
            <a:ext cx="8520600" cy="697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An Analysis of Recreational Substance Use from Local to National Scale</a:t>
            </a:r>
            <a:endParaRPr>
              <a:solidFill>
                <a:srgbClr val="FFFFFF"/>
              </a:solidFill>
            </a:endParaRPr>
          </a:p>
        </p:txBody>
      </p:sp>
      <p:sp>
        <p:nvSpPr>
          <p:cNvPr id="56" name="Google Shape;56;p13"/>
          <p:cNvSpPr txBox="1"/>
          <p:nvPr>
            <p:ph type="ctrTitle"/>
          </p:nvPr>
        </p:nvSpPr>
        <p:spPr>
          <a:xfrm>
            <a:off x="311700" y="95250"/>
            <a:ext cx="8520600" cy="1101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Pacifico"/>
                <a:ea typeface="Pacifico"/>
                <a:cs typeface="Pacifico"/>
                <a:sym typeface="Pacifico"/>
              </a:rPr>
              <a:t> G</a:t>
            </a:r>
            <a:r>
              <a:rPr lang="en" sz="7200">
                <a:solidFill>
                  <a:srgbClr val="FFFFFF"/>
                </a:solidFill>
                <a:latin typeface="Pacifico"/>
                <a:ea typeface="Pacifico"/>
                <a:cs typeface="Pacifico"/>
                <a:sym typeface="Pacifico"/>
              </a:rPr>
              <a:t>TA—Vi</a:t>
            </a:r>
            <a:r>
              <a:rPr lang="en" sz="7200">
                <a:solidFill>
                  <a:srgbClr val="FFFFFF"/>
                </a:solidFill>
                <a:latin typeface="Pacifico"/>
                <a:ea typeface="Pacifico"/>
                <a:cs typeface="Pacifico"/>
                <a:sym typeface="Pacifico"/>
              </a:rPr>
              <a:t>ce City:</a:t>
            </a:r>
            <a:endParaRPr sz="7200">
              <a:solidFill>
                <a:srgbClr val="FFFFFF"/>
              </a:solidFill>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942975" y="152400"/>
            <a:ext cx="72580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50" y="4501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Cannabis</a:t>
            </a:r>
            <a:r>
              <a:rPr lang="en"/>
              <a:t> Consumption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31325" y="1056483"/>
            <a:ext cx="4545851" cy="3030567"/>
          </a:xfrm>
          <a:prstGeom prst="rect">
            <a:avLst/>
          </a:prstGeom>
          <a:noFill/>
          <a:ln>
            <a:noFill/>
          </a:ln>
        </p:spPr>
      </p:pic>
      <p:pic>
        <p:nvPicPr>
          <p:cNvPr id="128" name="Google Shape;128;p24"/>
          <p:cNvPicPr preferRelativeResize="0"/>
          <p:nvPr/>
        </p:nvPicPr>
        <p:blipFill>
          <a:blip r:embed="rId4">
            <a:alphaModFix/>
          </a:blip>
          <a:stretch>
            <a:fillRect/>
          </a:stretch>
        </p:blipFill>
        <p:spPr>
          <a:xfrm>
            <a:off x="4486900" y="1056463"/>
            <a:ext cx="4545851" cy="3030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942975" y="152400"/>
            <a:ext cx="725805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942975" y="152400"/>
            <a:ext cx="72580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466925" y="1243925"/>
            <a:ext cx="3983477" cy="2655651"/>
          </a:xfrm>
          <a:prstGeom prst="rect">
            <a:avLst/>
          </a:prstGeom>
          <a:noFill/>
          <a:ln>
            <a:noFill/>
          </a:ln>
        </p:spPr>
      </p:pic>
      <p:pic>
        <p:nvPicPr>
          <p:cNvPr id="144" name="Google Shape;144;p27"/>
          <p:cNvPicPr preferRelativeResize="0"/>
          <p:nvPr/>
        </p:nvPicPr>
        <p:blipFill>
          <a:blip r:embed="rId4">
            <a:alphaModFix/>
          </a:blip>
          <a:stretch>
            <a:fillRect/>
          </a:stretch>
        </p:blipFill>
        <p:spPr>
          <a:xfrm>
            <a:off x="4811150" y="1243917"/>
            <a:ext cx="3983477" cy="26556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50" y="4501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Graduation 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nvSpPr>
        <p:spPr>
          <a:xfrm>
            <a:off x="3852250" y="4247600"/>
            <a:ext cx="46431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Alcohol Sales/Person and Grad Rate R-value: 0.0221</a:t>
            </a:r>
            <a:endParaRPr/>
          </a:p>
        </p:txBody>
      </p:sp>
      <p:pic>
        <p:nvPicPr>
          <p:cNvPr id="155" name="Google Shape;155;p29"/>
          <p:cNvPicPr preferRelativeResize="0"/>
          <p:nvPr/>
        </p:nvPicPr>
        <p:blipFill>
          <a:blip r:embed="rId3">
            <a:alphaModFix/>
          </a:blip>
          <a:stretch>
            <a:fillRect/>
          </a:stretch>
        </p:blipFill>
        <p:spPr>
          <a:xfrm>
            <a:off x="96000" y="265175"/>
            <a:ext cx="3353526" cy="2235690"/>
          </a:xfrm>
          <a:prstGeom prst="rect">
            <a:avLst/>
          </a:prstGeom>
          <a:noFill/>
          <a:ln>
            <a:noFill/>
          </a:ln>
        </p:spPr>
      </p:pic>
      <p:pic>
        <p:nvPicPr>
          <p:cNvPr id="156" name="Google Shape;156;p29"/>
          <p:cNvPicPr preferRelativeResize="0"/>
          <p:nvPr/>
        </p:nvPicPr>
        <p:blipFill>
          <a:blip r:embed="rId4">
            <a:alphaModFix/>
          </a:blip>
          <a:stretch>
            <a:fillRect/>
          </a:stretch>
        </p:blipFill>
        <p:spPr>
          <a:xfrm>
            <a:off x="96000" y="2531217"/>
            <a:ext cx="3228426" cy="2152284"/>
          </a:xfrm>
          <a:prstGeom prst="rect">
            <a:avLst/>
          </a:prstGeom>
          <a:noFill/>
          <a:ln>
            <a:noFill/>
          </a:ln>
        </p:spPr>
      </p:pic>
      <p:pic>
        <p:nvPicPr>
          <p:cNvPr id="157" name="Google Shape;157;p29"/>
          <p:cNvPicPr preferRelativeResize="0"/>
          <p:nvPr/>
        </p:nvPicPr>
        <p:blipFill>
          <a:blip r:embed="rId5">
            <a:alphaModFix/>
          </a:blip>
          <a:stretch>
            <a:fillRect/>
          </a:stretch>
        </p:blipFill>
        <p:spPr>
          <a:xfrm>
            <a:off x="3478963" y="265175"/>
            <a:ext cx="5389675" cy="35931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3852250" y="4247600"/>
            <a:ext cx="46431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Cannabis user %</a:t>
            </a:r>
            <a:r>
              <a:rPr lang="en"/>
              <a:t> and Grad Rate R-value: -0.2576</a:t>
            </a:r>
            <a:endParaRPr sz="1050">
              <a:solidFill>
                <a:schemeClr val="dk1"/>
              </a:solidFill>
            </a:endParaRPr>
          </a:p>
          <a:p>
            <a:pPr indent="0" lvl="0" marL="0" rtl="0" algn="l">
              <a:spcBef>
                <a:spcPts val="0"/>
              </a:spcBef>
              <a:spcAft>
                <a:spcPts val="0"/>
              </a:spcAft>
              <a:buNone/>
            </a:pPr>
            <a:r>
              <a:t/>
            </a:r>
            <a:endParaRPr/>
          </a:p>
        </p:txBody>
      </p:sp>
      <p:pic>
        <p:nvPicPr>
          <p:cNvPr id="163" name="Google Shape;163;p30"/>
          <p:cNvPicPr preferRelativeResize="0"/>
          <p:nvPr/>
        </p:nvPicPr>
        <p:blipFill>
          <a:blip r:embed="rId3">
            <a:alphaModFix/>
          </a:blip>
          <a:stretch>
            <a:fillRect/>
          </a:stretch>
        </p:blipFill>
        <p:spPr>
          <a:xfrm>
            <a:off x="3430951" y="360725"/>
            <a:ext cx="5485687" cy="3657125"/>
          </a:xfrm>
          <a:prstGeom prst="rect">
            <a:avLst/>
          </a:prstGeom>
          <a:noFill/>
          <a:ln>
            <a:noFill/>
          </a:ln>
        </p:spPr>
      </p:pic>
      <p:pic>
        <p:nvPicPr>
          <p:cNvPr id="164" name="Google Shape;164;p30"/>
          <p:cNvPicPr preferRelativeResize="0"/>
          <p:nvPr/>
        </p:nvPicPr>
        <p:blipFill>
          <a:blip r:embed="rId4">
            <a:alphaModFix/>
          </a:blip>
          <a:stretch>
            <a:fillRect/>
          </a:stretch>
        </p:blipFill>
        <p:spPr>
          <a:xfrm>
            <a:off x="113688" y="360725"/>
            <a:ext cx="3126150" cy="2084100"/>
          </a:xfrm>
          <a:prstGeom prst="rect">
            <a:avLst/>
          </a:prstGeom>
          <a:noFill/>
          <a:ln>
            <a:noFill/>
          </a:ln>
        </p:spPr>
      </p:pic>
      <p:pic>
        <p:nvPicPr>
          <p:cNvPr id="165" name="Google Shape;165;p30"/>
          <p:cNvPicPr preferRelativeResize="0"/>
          <p:nvPr/>
        </p:nvPicPr>
        <p:blipFill>
          <a:blip r:embed="rId5">
            <a:alphaModFix/>
          </a:blip>
          <a:stretch>
            <a:fillRect/>
          </a:stretch>
        </p:blipFill>
        <p:spPr>
          <a:xfrm>
            <a:off x="223375" y="2546550"/>
            <a:ext cx="3126150" cy="208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4501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Impaired Driving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70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Introduction</a:t>
            </a:r>
            <a:endParaRPr sz="24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state of substance use look like in Canada?</a:t>
            </a:r>
            <a:endParaRPr/>
          </a:p>
          <a:p>
            <a:pPr indent="0" lvl="0" marL="0" rtl="0" algn="l">
              <a:spcBef>
                <a:spcPts val="1600"/>
              </a:spcBef>
              <a:spcAft>
                <a:spcPts val="0"/>
              </a:spcAft>
              <a:buNone/>
            </a:pPr>
            <a:r>
              <a:rPr lang="en"/>
              <a:t>What effect is this having on us?</a:t>
            </a:r>
            <a:endParaRPr/>
          </a:p>
          <a:p>
            <a:pPr indent="-342900" lvl="0" marL="457200" rtl="0" algn="l">
              <a:spcBef>
                <a:spcPts val="1600"/>
              </a:spcBef>
              <a:spcAft>
                <a:spcPts val="0"/>
              </a:spcAft>
              <a:buSzPts val="1800"/>
              <a:buChar char="●"/>
            </a:pPr>
            <a:r>
              <a:rPr lang="en"/>
              <a:t>Cannabis consumption</a:t>
            </a:r>
            <a:endParaRPr/>
          </a:p>
          <a:p>
            <a:pPr indent="-342900" lvl="0" marL="457200" rtl="0" algn="l">
              <a:spcBef>
                <a:spcPts val="0"/>
              </a:spcBef>
              <a:spcAft>
                <a:spcPts val="0"/>
              </a:spcAft>
              <a:buSzPts val="1800"/>
              <a:buChar char="●"/>
            </a:pPr>
            <a:r>
              <a:rPr lang="en"/>
              <a:t>Alcohol consumption</a:t>
            </a:r>
            <a:endParaRPr/>
          </a:p>
          <a:p>
            <a:pPr indent="-342900" lvl="0" marL="457200" rtl="0" algn="l">
              <a:spcBef>
                <a:spcPts val="0"/>
              </a:spcBef>
              <a:spcAft>
                <a:spcPts val="0"/>
              </a:spcAft>
              <a:buSzPts val="1800"/>
              <a:buChar char="●"/>
            </a:pPr>
            <a:r>
              <a:rPr lang="en"/>
              <a:t>Markers of well-being</a:t>
            </a:r>
            <a:endParaRPr/>
          </a:p>
          <a:p>
            <a:pPr indent="-317500" lvl="1" marL="914400" rtl="0" algn="l">
              <a:spcBef>
                <a:spcPts val="0"/>
              </a:spcBef>
              <a:spcAft>
                <a:spcPts val="0"/>
              </a:spcAft>
              <a:buSzPts val="1400"/>
              <a:buChar char="○"/>
            </a:pPr>
            <a:r>
              <a:rPr lang="en"/>
              <a:t>Graduation rate of high school students</a:t>
            </a:r>
            <a:endParaRPr/>
          </a:p>
          <a:p>
            <a:pPr indent="-317500" lvl="1" marL="914400" rtl="0" algn="l">
              <a:spcBef>
                <a:spcPts val="0"/>
              </a:spcBef>
              <a:spcAft>
                <a:spcPts val="0"/>
              </a:spcAft>
              <a:buSzPts val="1400"/>
              <a:buChar char="○"/>
            </a:pPr>
            <a:r>
              <a:rPr lang="en"/>
              <a:t>Impaired driving incidents</a:t>
            </a:r>
            <a:endParaRPr/>
          </a:p>
          <a:p>
            <a:pPr indent="-317500" lvl="1" marL="914400" rtl="0" algn="l">
              <a:spcBef>
                <a:spcPts val="0"/>
              </a:spcBef>
              <a:spcAft>
                <a:spcPts val="0"/>
              </a:spcAft>
              <a:buSzPts val="1400"/>
              <a:buChar char="○"/>
            </a:pPr>
            <a:r>
              <a:rPr lang="en"/>
              <a:t>Hospitalizations</a:t>
            </a:r>
            <a:endParaRPr/>
          </a:p>
          <a:p>
            <a:pPr indent="-317500" lvl="1" marL="914400" rtl="0" algn="l">
              <a:spcBef>
                <a:spcPts val="0"/>
              </a:spcBef>
              <a:spcAft>
                <a:spcPts val="0"/>
              </a:spcAft>
              <a:buSzPts val="1400"/>
              <a:buChar char="○"/>
            </a:pPr>
            <a:r>
              <a:rPr lang="en"/>
              <a:t>Income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3271725" y="4246400"/>
            <a:ext cx="58722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Alcohol Sales/Person and Impaired Driving Incidents R-value: -0.5997</a:t>
            </a:r>
            <a:endParaRPr/>
          </a:p>
        </p:txBody>
      </p:sp>
      <p:pic>
        <p:nvPicPr>
          <p:cNvPr id="176" name="Google Shape;176;p32"/>
          <p:cNvPicPr preferRelativeResize="0"/>
          <p:nvPr/>
        </p:nvPicPr>
        <p:blipFill>
          <a:blip r:embed="rId3">
            <a:alphaModFix/>
          </a:blip>
          <a:stretch>
            <a:fillRect/>
          </a:stretch>
        </p:blipFill>
        <p:spPr>
          <a:xfrm>
            <a:off x="191450" y="355150"/>
            <a:ext cx="3118975" cy="2079317"/>
          </a:xfrm>
          <a:prstGeom prst="rect">
            <a:avLst/>
          </a:prstGeom>
          <a:noFill/>
          <a:ln>
            <a:noFill/>
          </a:ln>
        </p:spPr>
      </p:pic>
      <p:pic>
        <p:nvPicPr>
          <p:cNvPr id="177" name="Google Shape;177;p32"/>
          <p:cNvPicPr preferRelativeResize="0"/>
          <p:nvPr/>
        </p:nvPicPr>
        <p:blipFill>
          <a:blip r:embed="rId4">
            <a:alphaModFix/>
          </a:blip>
          <a:stretch>
            <a:fillRect/>
          </a:stretch>
        </p:blipFill>
        <p:spPr>
          <a:xfrm>
            <a:off x="267475" y="2546317"/>
            <a:ext cx="2966924" cy="1977950"/>
          </a:xfrm>
          <a:prstGeom prst="rect">
            <a:avLst/>
          </a:prstGeom>
          <a:noFill/>
          <a:ln>
            <a:noFill/>
          </a:ln>
        </p:spPr>
      </p:pic>
      <p:pic>
        <p:nvPicPr>
          <p:cNvPr id="178" name="Google Shape;178;p32"/>
          <p:cNvPicPr preferRelativeResize="0"/>
          <p:nvPr/>
        </p:nvPicPr>
        <p:blipFill>
          <a:blip r:embed="rId5">
            <a:alphaModFix/>
          </a:blip>
          <a:stretch>
            <a:fillRect/>
          </a:stretch>
        </p:blipFill>
        <p:spPr>
          <a:xfrm>
            <a:off x="3271725" y="355150"/>
            <a:ext cx="5528774" cy="368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3852250" y="4247600"/>
            <a:ext cx="46431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Cannabis use and Impaired Driving</a:t>
            </a:r>
            <a:r>
              <a:rPr lang="en"/>
              <a:t> R-value: -0.8575</a:t>
            </a:r>
            <a:endParaRPr/>
          </a:p>
        </p:txBody>
      </p:sp>
      <p:pic>
        <p:nvPicPr>
          <p:cNvPr id="184" name="Google Shape;184;p33"/>
          <p:cNvPicPr preferRelativeResize="0"/>
          <p:nvPr/>
        </p:nvPicPr>
        <p:blipFill>
          <a:blip r:embed="rId3">
            <a:alphaModFix/>
          </a:blip>
          <a:stretch>
            <a:fillRect/>
          </a:stretch>
        </p:blipFill>
        <p:spPr>
          <a:xfrm>
            <a:off x="3359175" y="359575"/>
            <a:ext cx="5520924" cy="3680616"/>
          </a:xfrm>
          <a:prstGeom prst="rect">
            <a:avLst/>
          </a:prstGeom>
          <a:noFill/>
          <a:ln>
            <a:noFill/>
          </a:ln>
        </p:spPr>
      </p:pic>
      <p:pic>
        <p:nvPicPr>
          <p:cNvPr id="185" name="Google Shape;185;p33"/>
          <p:cNvPicPr preferRelativeResize="0"/>
          <p:nvPr/>
        </p:nvPicPr>
        <p:blipFill>
          <a:blip r:embed="rId4">
            <a:alphaModFix/>
          </a:blip>
          <a:stretch>
            <a:fillRect/>
          </a:stretch>
        </p:blipFill>
        <p:spPr>
          <a:xfrm>
            <a:off x="263900" y="359575"/>
            <a:ext cx="3054375" cy="2036250"/>
          </a:xfrm>
          <a:prstGeom prst="rect">
            <a:avLst/>
          </a:prstGeom>
          <a:noFill/>
          <a:ln>
            <a:noFill/>
          </a:ln>
        </p:spPr>
      </p:pic>
      <p:pic>
        <p:nvPicPr>
          <p:cNvPr id="186" name="Google Shape;186;p33"/>
          <p:cNvPicPr preferRelativeResize="0"/>
          <p:nvPr/>
        </p:nvPicPr>
        <p:blipFill>
          <a:blip r:embed="rId5">
            <a:alphaModFix/>
          </a:blip>
          <a:stretch>
            <a:fillRect/>
          </a:stretch>
        </p:blipFill>
        <p:spPr>
          <a:xfrm>
            <a:off x="304800" y="2588775"/>
            <a:ext cx="3054375" cy="203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91440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Impaired Driving</a:t>
            </a:r>
            <a:endParaRPr sz="2400"/>
          </a:p>
        </p:txBody>
      </p:sp>
      <p:pic>
        <p:nvPicPr>
          <p:cNvPr id="192" name="Google Shape;192;p34"/>
          <p:cNvPicPr preferRelativeResize="0"/>
          <p:nvPr/>
        </p:nvPicPr>
        <p:blipFill>
          <a:blip r:embed="rId3">
            <a:alphaModFix/>
          </a:blip>
          <a:stretch>
            <a:fillRect/>
          </a:stretch>
        </p:blipFill>
        <p:spPr>
          <a:xfrm>
            <a:off x="305150" y="893300"/>
            <a:ext cx="7980853" cy="4043251"/>
          </a:xfrm>
          <a:prstGeom prst="rect">
            <a:avLst/>
          </a:prstGeom>
          <a:noFill/>
          <a:ln>
            <a:noFill/>
          </a:ln>
        </p:spPr>
      </p:pic>
      <p:sp>
        <p:nvSpPr>
          <p:cNvPr id="193" name="Google Shape;193;p34"/>
          <p:cNvSpPr/>
          <p:nvPr/>
        </p:nvSpPr>
        <p:spPr>
          <a:xfrm>
            <a:off x="429175" y="978775"/>
            <a:ext cx="269400" cy="35931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0" y="98550"/>
            <a:ext cx="9144000" cy="4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Neighbourhoods with High Alcohol Incidences</a:t>
            </a:r>
            <a:endParaRPr sz="2400"/>
          </a:p>
        </p:txBody>
      </p:sp>
      <p:pic>
        <p:nvPicPr>
          <p:cNvPr id="199" name="Google Shape;199;p35"/>
          <p:cNvPicPr preferRelativeResize="0"/>
          <p:nvPr/>
        </p:nvPicPr>
        <p:blipFill>
          <a:blip r:embed="rId3">
            <a:alphaModFix/>
          </a:blip>
          <a:stretch>
            <a:fillRect/>
          </a:stretch>
        </p:blipFill>
        <p:spPr>
          <a:xfrm>
            <a:off x="3090650" y="991375"/>
            <a:ext cx="2738225" cy="3841898"/>
          </a:xfrm>
          <a:prstGeom prst="rect">
            <a:avLst/>
          </a:prstGeom>
          <a:noFill/>
          <a:ln>
            <a:noFill/>
          </a:ln>
        </p:spPr>
      </p:pic>
      <p:pic>
        <p:nvPicPr>
          <p:cNvPr id="200" name="Google Shape;200;p35"/>
          <p:cNvPicPr preferRelativeResize="0"/>
          <p:nvPr/>
        </p:nvPicPr>
        <p:blipFill>
          <a:blip r:embed="rId4">
            <a:alphaModFix/>
          </a:blip>
          <a:stretch>
            <a:fillRect/>
          </a:stretch>
        </p:blipFill>
        <p:spPr>
          <a:xfrm>
            <a:off x="3134925" y="991375"/>
            <a:ext cx="2950126" cy="3933501"/>
          </a:xfrm>
          <a:prstGeom prst="rect">
            <a:avLst/>
          </a:prstGeom>
          <a:noFill/>
          <a:ln>
            <a:noFill/>
          </a:ln>
        </p:spPr>
      </p:pic>
      <p:sp>
        <p:nvSpPr>
          <p:cNvPr id="201" name="Google Shape;201;p35"/>
          <p:cNvSpPr txBox="1"/>
          <p:nvPr/>
        </p:nvSpPr>
        <p:spPr>
          <a:xfrm>
            <a:off x="6702525" y="1175850"/>
            <a:ext cx="1891800" cy="13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r-value: </a:t>
            </a:r>
            <a:r>
              <a:rPr lang="en">
                <a:solidFill>
                  <a:schemeClr val="dk1"/>
                </a:solidFill>
              </a:rPr>
              <a:t> -0.1576</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Toronto</a:t>
            </a:r>
            <a:endParaRPr>
              <a:solidFill>
                <a:schemeClr val="dk1"/>
              </a:solidFill>
            </a:endParaRPr>
          </a:p>
          <a:p>
            <a:pPr indent="0" lvl="0" marL="0" rtl="0" algn="l">
              <a:spcBef>
                <a:spcPts val="0"/>
              </a:spcBef>
              <a:spcAft>
                <a:spcPts val="0"/>
              </a:spcAft>
              <a:buNone/>
            </a:pPr>
            <a:r>
              <a:rPr lang="en" sz="1300">
                <a:solidFill>
                  <a:schemeClr val="dk1"/>
                </a:solidFill>
              </a:rPr>
              <a:t>r-value: 0.0233</a:t>
            </a:r>
            <a:endParaRPr sz="13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0" y="89725"/>
            <a:ext cx="914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Neighbourhoods</a:t>
            </a:r>
            <a:r>
              <a:rPr lang="en" sz="2400"/>
              <a:t> with highest total alcohol usage</a:t>
            </a:r>
            <a:endParaRPr sz="2400"/>
          </a:p>
        </p:txBody>
      </p:sp>
      <p:pic>
        <p:nvPicPr>
          <p:cNvPr id="207" name="Google Shape;207;p36"/>
          <p:cNvPicPr preferRelativeResize="0"/>
          <p:nvPr/>
        </p:nvPicPr>
        <p:blipFill>
          <a:blip r:embed="rId3">
            <a:alphaModFix/>
          </a:blip>
          <a:stretch>
            <a:fillRect/>
          </a:stretch>
        </p:blipFill>
        <p:spPr>
          <a:xfrm>
            <a:off x="553025" y="808000"/>
            <a:ext cx="5919948" cy="3946626"/>
          </a:xfrm>
          <a:prstGeom prst="rect">
            <a:avLst/>
          </a:prstGeom>
          <a:noFill/>
          <a:ln>
            <a:noFill/>
          </a:ln>
        </p:spPr>
      </p:pic>
      <p:sp>
        <p:nvSpPr>
          <p:cNvPr id="208" name="Google Shape;208;p36"/>
          <p:cNvSpPr txBox="1"/>
          <p:nvPr/>
        </p:nvSpPr>
        <p:spPr>
          <a:xfrm>
            <a:off x="6978425" y="1182425"/>
            <a:ext cx="18000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-value : -0.6022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0" y="158400"/>
            <a:ext cx="91440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Map of Incidences</a:t>
            </a:r>
            <a:endParaRPr sz="2400"/>
          </a:p>
        </p:txBody>
      </p:sp>
      <p:pic>
        <p:nvPicPr>
          <p:cNvPr id="214" name="Google Shape;214;p37"/>
          <p:cNvPicPr preferRelativeResize="0"/>
          <p:nvPr/>
        </p:nvPicPr>
        <p:blipFill rotWithShape="1">
          <a:blip r:embed="rId3">
            <a:alphaModFix/>
          </a:blip>
          <a:srcRect b="8461" l="7864" r="7847" t="7349"/>
          <a:stretch/>
        </p:blipFill>
        <p:spPr>
          <a:xfrm>
            <a:off x="1381675" y="642100"/>
            <a:ext cx="6503276" cy="4330601"/>
          </a:xfrm>
          <a:prstGeom prst="rect">
            <a:avLst/>
          </a:prstGeom>
          <a:noFill/>
          <a:ln>
            <a:noFill/>
          </a:ln>
        </p:spPr>
      </p:pic>
      <p:sp>
        <p:nvSpPr>
          <p:cNvPr id="215" name="Google Shape;215;p37"/>
          <p:cNvSpPr/>
          <p:nvPr/>
        </p:nvSpPr>
        <p:spPr>
          <a:xfrm>
            <a:off x="4061800" y="3323900"/>
            <a:ext cx="1064100" cy="1064100"/>
          </a:xfrm>
          <a:prstGeom prst="ellipse">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848575" y="2995450"/>
            <a:ext cx="499200" cy="512400"/>
          </a:xfrm>
          <a:prstGeom prst="ellipse">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6236150" y="1950975"/>
            <a:ext cx="860400" cy="762000"/>
          </a:xfrm>
          <a:prstGeom prst="ellipse">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037050" y="4414350"/>
            <a:ext cx="394200" cy="328500"/>
          </a:xfrm>
          <a:prstGeom prst="ellipse">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0" y="0"/>
            <a:ext cx="9144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Hospitalizations</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8"/>
          <p:cNvPicPr preferRelativeResize="0"/>
          <p:nvPr/>
        </p:nvPicPr>
        <p:blipFill>
          <a:blip r:embed="rId3">
            <a:alphaModFix/>
          </a:blip>
          <a:stretch>
            <a:fillRect/>
          </a:stretch>
        </p:blipFill>
        <p:spPr>
          <a:xfrm>
            <a:off x="396400" y="1574000"/>
            <a:ext cx="4677500" cy="3118324"/>
          </a:xfrm>
          <a:prstGeom prst="rect">
            <a:avLst/>
          </a:prstGeom>
          <a:noFill/>
          <a:ln>
            <a:noFill/>
          </a:ln>
        </p:spPr>
      </p:pic>
      <p:pic>
        <p:nvPicPr>
          <p:cNvPr id="226" name="Google Shape;226;p38"/>
          <p:cNvPicPr preferRelativeResize="0"/>
          <p:nvPr/>
        </p:nvPicPr>
        <p:blipFill>
          <a:blip r:embed="rId4">
            <a:alphaModFix/>
          </a:blip>
          <a:stretch>
            <a:fillRect/>
          </a:stretch>
        </p:blipFill>
        <p:spPr>
          <a:xfrm>
            <a:off x="4821700" y="1796300"/>
            <a:ext cx="4010601" cy="26737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150" y="0"/>
            <a:ext cx="9144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Conclusion</a:t>
            </a:r>
            <a:endParaRPr sz="2400"/>
          </a:p>
        </p:txBody>
      </p:sp>
      <p:sp>
        <p:nvSpPr>
          <p:cNvPr id="232" name="Google Shape;232;p39"/>
          <p:cNvSpPr txBox="1"/>
          <p:nvPr>
            <p:ph idx="1" type="body"/>
          </p:nvPr>
        </p:nvSpPr>
        <p:spPr>
          <a:xfrm>
            <a:off x="311700" y="762975"/>
            <a:ext cx="8520600" cy="42225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Sales for Alcohol have increased year over year with greater average sales in higher populated provinces</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On Average, there is an increase in alcohol attributed hospitalizations year over year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Cannabis consumption as whole have increased in Canada</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Cannabis usage has grown among older age groups (24-44, 45-65), while remaining steady among younger age groups (15-24)</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Negative correlation between increased cannabis usage and impaired driving incidents</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Insufficient evidence to show a correlation between cannabis/alcohol usage and graduation rate</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0" lvl="0" marL="45720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0" y="0"/>
            <a:ext cx="9144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Post Mortem </a:t>
            </a:r>
            <a:endParaRPr sz="2400"/>
          </a:p>
        </p:txBody>
      </p:sp>
      <p:sp>
        <p:nvSpPr>
          <p:cNvPr id="238" name="Google Shape;238;p40"/>
          <p:cNvSpPr txBox="1"/>
          <p:nvPr>
            <p:ph idx="1" type="body"/>
          </p:nvPr>
        </p:nvSpPr>
        <p:spPr>
          <a:xfrm>
            <a:off x="311700" y="907675"/>
            <a:ext cx="8520600" cy="40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Historical data is boring </a:t>
            </a:r>
            <a:endParaRPr/>
          </a:p>
          <a:p>
            <a:pPr indent="-342900" lvl="0" marL="457200" rtl="0" algn="l">
              <a:spcBef>
                <a:spcPts val="0"/>
              </a:spcBef>
              <a:spcAft>
                <a:spcPts val="0"/>
              </a:spcAft>
              <a:buSzPts val="1800"/>
              <a:buChar char="●"/>
            </a:pPr>
            <a:r>
              <a:rPr lang="en"/>
              <a:t>Difficult to draw true correlations from dataset </a:t>
            </a:r>
            <a:endParaRPr/>
          </a:p>
          <a:p>
            <a:pPr indent="-342900" lvl="0" marL="457200" rtl="0" algn="l">
              <a:spcBef>
                <a:spcPts val="0"/>
              </a:spcBef>
              <a:spcAft>
                <a:spcPts val="0"/>
              </a:spcAft>
              <a:buSzPts val="1800"/>
              <a:buChar char="●"/>
            </a:pPr>
            <a:r>
              <a:rPr lang="en"/>
              <a:t>Next time would like to use more APIs for data</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66450" y="170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sources</a:t>
            </a:r>
            <a:endParaRPr sz="24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majority of the historical data that we gathered was from STATSCAN</a:t>
            </a:r>
            <a:endParaRPr/>
          </a:p>
          <a:p>
            <a:pPr indent="0" lvl="0" marL="0" rtl="0" algn="l">
              <a:spcBef>
                <a:spcPts val="1600"/>
              </a:spcBef>
              <a:spcAft>
                <a:spcPts val="0"/>
              </a:spcAft>
              <a:buNone/>
            </a:pPr>
            <a:r>
              <a:rPr lang="en"/>
              <a:t>Limitations:</a:t>
            </a:r>
            <a:endParaRPr/>
          </a:p>
          <a:p>
            <a:pPr indent="-342900" lvl="0" marL="457200" rtl="0" algn="l">
              <a:spcBef>
                <a:spcPts val="1600"/>
              </a:spcBef>
              <a:spcAft>
                <a:spcPts val="0"/>
              </a:spcAft>
              <a:buSzPts val="1800"/>
              <a:buAutoNum type="arabicPeriod"/>
            </a:pPr>
            <a:r>
              <a:rPr lang="en"/>
              <a:t>Overlap is small</a:t>
            </a:r>
            <a:endParaRPr/>
          </a:p>
          <a:p>
            <a:pPr indent="-342900" lvl="0" marL="457200" rtl="0" algn="l">
              <a:spcBef>
                <a:spcPts val="0"/>
              </a:spcBef>
              <a:spcAft>
                <a:spcPts val="0"/>
              </a:spcAft>
              <a:buSzPts val="1800"/>
              <a:buAutoNum type="arabicPeriod"/>
            </a:pPr>
            <a:r>
              <a:rPr lang="en"/>
              <a:t>Cannabis usage relies</a:t>
            </a:r>
            <a:br>
              <a:rPr lang="en"/>
            </a:br>
            <a:r>
              <a:rPr lang="en"/>
              <a:t>o</a:t>
            </a:r>
            <a:r>
              <a:rPr lang="en"/>
              <a:t>n self-reporting</a:t>
            </a:r>
            <a:endParaRPr/>
          </a:p>
          <a:p>
            <a:pPr indent="-342900" lvl="0" marL="457200" rtl="0" algn="l">
              <a:spcBef>
                <a:spcPts val="0"/>
              </a:spcBef>
              <a:spcAft>
                <a:spcPts val="0"/>
              </a:spcAft>
              <a:buSzPts val="1800"/>
              <a:buAutoNum type="arabicPeriod"/>
            </a:pPr>
            <a:r>
              <a:rPr lang="en"/>
              <a:t>Few APIs/dynamic</a:t>
            </a:r>
            <a:br>
              <a:rPr lang="en"/>
            </a:br>
            <a:r>
              <a:rPr lang="en"/>
              <a:t>datasets</a:t>
            </a:r>
            <a:endParaRPr/>
          </a:p>
        </p:txBody>
      </p:sp>
      <p:pic>
        <p:nvPicPr>
          <p:cNvPr id="69" name="Google Shape;69;p15"/>
          <p:cNvPicPr preferRelativeResize="0"/>
          <p:nvPr/>
        </p:nvPicPr>
        <p:blipFill>
          <a:blip r:embed="rId3">
            <a:alphaModFix/>
          </a:blip>
          <a:stretch>
            <a:fillRect/>
          </a:stretch>
        </p:blipFill>
        <p:spPr>
          <a:xfrm>
            <a:off x="3371151" y="1817923"/>
            <a:ext cx="5248076" cy="2269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203300"/>
            <a:ext cx="9144000" cy="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fuzzywuzzy - Fuzzy Logic Matching</a:t>
            </a:r>
            <a:endParaRPr sz="2400"/>
          </a:p>
        </p:txBody>
      </p:sp>
      <p:pic>
        <p:nvPicPr>
          <p:cNvPr id="75" name="Google Shape;75;p16"/>
          <p:cNvPicPr preferRelativeResize="0"/>
          <p:nvPr/>
        </p:nvPicPr>
        <p:blipFill>
          <a:blip r:embed="rId3">
            <a:alphaModFix/>
          </a:blip>
          <a:stretch>
            <a:fillRect/>
          </a:stretch>
        </p:blipFill>
        <p:spPr>
          <a:xfrm>
            <a:off x="311700" y="679400"/>
            <a:ext cx="6560075" cy="4305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0" y="4501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Alcohol Consumption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Alcohol Consumption Over time by Province</a:t>
            </a:r>
            <a:endParaRPr sz="2400"/>
          </a:p>
        </p:txBody>
      </p:sp>
      <p:pic>
        <p:nvPicPr>
          <p:cNvPr id="86" name="Google Shape;86;p18"/>
          <p:cNvPicPr preferRelativeResize="0"/>
          <p:nvPr/>
        </p:nvPicPr>
        <p:blipFill>
          <a:blip r:embed="rId3">
            <a:alphaModFix/>
          </a:blip>
          <a:stretch>
            <a:fillRect/>
          </a:stretch>
        </p:blipFill>
        <p:spPr>
          <a:xfrm>
            <a:off x="6042000" y="608825"/>
            <a:ext cx="3102000" cy="2137000"/>
          </a:xfrm>
          <a:prstGeom prst="rect">
            <a:avLst/>
          </a:prstGeom>
          <a:noFill/>
          <a:ln>
            <a:noFill/>
          </a:ln>
        </p:spPr>
      </p:pic>
      <p:pic>
        <p:nvPicPr>
          <p:cNvPr id="87" name="Google Shape;87;p18"/>
          <p:cNvPicPr preferRelativeResize="0"/>
          <p:nvPr/>
        </p:nvPicPr>
        <p:blipFill>
          <a:blip r:embed="rId4">
            <a:alphaModFix/>
          </a:blip>
          <a:stretch>
            <a:fillRect/>
          </a:stretch>
        </p:blipFill>
        <p:spPr>
          <a:xfrm>
            <a:off x="3128925" y="1393675"/>
            <a:ext cx="2843950" cy="2048475"/>
          </a:xfrm>
          <a:prstGeom prst="rect">
            <a:avLst/>
          </a:prstGeom>
          <a:noFill/>
          <a:ln>
            <a:noFill/>
          </a:ln>
        </p:spPr>
      </p:pic>
      <p:pic>
        <p:nvPicPr>
          <p:cNvPr id="88" name="Google Shape;88;p18"/>
          <p:cNvPicPr preferRelativeResize="0"/>
          <p:nvPr/>
        </p:nvPicPr>
        <p:blipFill rotWithShape="1">
          <a:blip r:embed="rId5">
            <a:alphaModFix/>
          </a:blip>
          <a:srcRect b="0" l="0" r="0" t="0"/>
          <a:stretch/>
        </p:blipFill>
        <p:spPr>
          <a:xfrm>
            <a:off x="81049" y="723431"/>
            <a:ext cx="2998525" cy="1999032"/>
          </a:xfrm>
          <a:prstGeom prst="rect">
            <a:avLst/>
          </a:prstGeom>
          <a:noFill/>
          <a:ln>
            <a:noFill/>
          </a:ln>
        </p:spPr>
      </p:pic>
      <p:pic>
        <p:nvPicPr>
          <p:cNvPr id="89" name="Google Shape;89;p18"/>
          <p:cNvPicPr preferRelativeResize="0"/>
          <p:nvPr/>
        </p:nvPicPr>
        <p:blipFill>
          <a:blip r:embed="rId6">
            <a:alphaModFix/>
          </a:blip>
          <a:stretch>
            <a:fillRect/>
          </a:stretch>
        </p:blipFill>
        <p:spPr>
          <a:xfrm>
            <a:off x="5972875" y="2874450"/>
            <a:ext cx="3274600" cy="2137000"/>
          </a:xfrm>
          <a:prstGeom prst="rect">
            <a:avLst/>
          </a:prstGeom>
          <a:noFill/>
          <a:ln>
            <a:noFill/>
          </a:ln>
        </p:spPr>
      </p:pic>
      <p:pic>
        <p:nvPicPr>
          <p:cNvPr id="90" name="Google Shape;90;p18"/>
          <p:cNvPicPr preferRelativeResize="0"/>
          <p:nvPr/>
        </p:nvPicPr>
        <p:blipFill>
          <a:blip r:embed="rId7">
            <a:alphaModFix/>
          </a:blip>
          <a:stretch>
            <a:fillRect/>
          </a:stretch>
        </p:blipFill>
        <p:spPr>
          <a:xfrm>
            <a:off x="204300" y="3136300"/>
            <a:ext cx="2752025" cy="187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79575" y="3059775"/>
            <a:ext cx="2809806" cy="1943100"/>
          </a:xfrm>
          <a:prstGeom prst="rect">
            <a:avLst/>
          </a:prstGeom>
          <a:noFill/>
          <a:ln>
            <a:noFill/>
          </a:ln>
        </p:spPr>
      </p:pic>
      <p:pic>
        <p:nvPicPr>
          <p:cNvPr id="96" name="Google Shape;96;p19"/>
          <p:cNvPicPr preferRelativeResize="0"/>
          <p:nvPr/>
        </p:nvPicPr>
        <p:blipFill>
          <a:blip r:embed="rId4">
            <a:alphaModFix/>
          </a:blip>
          <a:stretch>
            <a:fillRect/>
          </a:stretch>
        </p:blipFill>
        <p:spPr>
          <a:xfrm>
            <a:off x="139825" y="700075"/>
            <a:ext cx="2809800" cy="1852150"/>
          </a:xfrm>
          <a:prstGeom prst="rect">
            <a:avLst/>
          </a:prstGeom>
          <a:noFill/>
          <a:ln>
            <a:noFill/>
          </a:ln>
        </p:spPr>
      </p:pic>
      <p:pic>
        <p:nvPicPr>
          <p:cNvPr id="97" name="Google Shape;97;p19"/>
          <p:cNvPicPr preferRelativeResize="0"/>
          <p:nvPr/>
        </p:nvPicPr>
        <p:blipFill>
          <a:blip r:embed="rId5">
            <a:alphaModFix/>
          </a:blip>
          <a:stretch>
            <a:fillRect/>
          </a:stretch>
        </p:blipFill>
        <p:spPr>
          <a:xfrm>
            <a:off x="6142475" y="2952605"/>
            <a:ext cx="2809800" cy="1914521"/>
          </a:xfrm>
          <a:prstGeom prst="rect">
            <a:avLst/>
          </a:prstGeom>
          <a:noFill/>
          <a:ln>
            <a:noFill/>
          </a:ln>
        </p:spPr>
      </p:pic>
      <p:pic>
        <p:nvPicPr>
          <p:cNvPr id="98" name="Google Shape;98;p19"/>
          <p:cNvPicPr preferRelativeResize="0"/>
          <p:nvPr/>
        </p:nvPicPr>
        <p:blipFill>
          <a:blip r:embed="rId6">
            <a:alphaModFix/>
          </a:blip>
          <a:stretch>
            <a:fillRect/>
          </a:stretch>
        </p:blipFill>
        <p:spPr>
          <a:xfrm>
            <a:off x="6142475" y="568902"/>
            <a:ext cx="2809800" cy="2002848"/>
          </a:xfrm>
          <a:prstGeom prst="rect">
            <a:avLst/>
          </a:prstGeom>
          <a:noFill/>
          <a:ln>
            <a:noFill/>
          </a:ln>
        </p:spPr>
      </p:pic>
      <p:sp>
        <p:nvSpPr>
          <p:cNvPr id="99" name="Google Shape;99;p19"/>
          <p:cNvSpPr txBox="1"/>
          <p:nvPr>
            <p:ph type="title"/>
          </p:nvPr>
        </p:nvSpPr>
        <p:spPr>
          <a:xfrm>
            <a:off x="0" y="0"/>
            <a:ext cx="9144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Alcohol Consumption Over time by Province</a:t>
            </a:r>
            <a:endParaRPr sz="2400"/>
          </a:p>
        </p:txBody>
      </p:sp>
      <p:pic>
        <p:nvPicPr>
          <p:cNvPr id="100" name="Google Shape;100;p19"/>
          <p:cNvPicPr preferRelativeResize="0"/>
          <p:nvPr/>
        </p:nvPicPr>
        <p:blipFill>
          <a:blip r:embed="rId7">
            <a:alphaModFix/>
          </a:blip>
          <a:stretch>
            <a:fillRect/>
          </a:stretch>
        </p:blipFill>
        <p:spPr>
          <a:xfrm>
            <a:off x="3194226" y="1363075"/>
            <a:ext cx="2703650" cy="20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5" y="0"/>
            <a:ext cx="914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Canada's</a:t>
            </a:r>
            <a:r>
              <a:rPr lang="en" sz="2400"/>
              <a:t> Alcohol Consumption</a:t>
            </a:r>
            <a:endParaRPr sz="2400"/>
          </a:p>
        </p:txBody>
      </p:sp>
      <p:pic>
        <p:nvPicPr>
          <p:cNvPr id="106" name="Google Shape;106;p20"/>
          <p:cNvPicPr preferRelativeResize="0"/>
          <p:nvPr/>
        </p:nvPicPr>
        <p:blipFill>
          <a:blip r:embed="rId3">
            <a:alphaModFix/>
          </a:blip>
          <a:stretch>
            <a:fillRect/>
          </a:stretch>
        </p:blipFill>
        <p:spPr>
          <a:xfrm>
            <a:off x="1386350" y="457200"/>
            <a:ext cx="6572250" cy="438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 name="Shape 110"/>
        <p:cNvGrpSpPr/>
        <p:nvPr/>
      </p:nvGrpSpPr>
      <p:grpSpPr>
        <a:xfrm>
          <a:off x="0" y="0"/>
          <a:ext cx="0" cy="0"/>
          <a:chOff x="0" y="0"/>
          <a:chExt cx="0" cy="0"/>
        </a:xfrm>
      </p:grpSpPr>
      <p:pic>
        <p:nvPicPr>
          <p:cNvPr descr="heavydrinkers.png" id="111" name="Google Shape;111;p21"/>
          <p:cNvPicPr preferRelativeResize="0"/>
          <p:nvPr/>
        </p:nvPicPr>
        <p:blipFill>
          <a:blip r:embed="rId3">
            <a:alphaModFix/>
          </a:blip>
          <a:stretch>
            <a:fillRect/>
          </a:stretch>
        </p:blipFill>
        <p:spPr>
          <a:xfrm>
            <a:off x="457200" y="1014825"/>
            <a:ext cx="4114800" cy="2743200"/>
          </a:xfrm>
          <a:prstGeom prst="rect">
            <a:avLst/>
          </a:prstGeom>
          <a:noFill/>
          <a:ln>
            <a:noFill/>
          </a:ln>
        </p:spPr>
      </p:pic>
      <p:pic>
        <p:nvPicPr>
          <p:cNvPr descr="cannabis.png" id="112" name="Google Shape;112;p21"/>
          <p:cNvPicPr preferRelativeResize="0"/>
          <p:nvPr/>
        </p:nvPicPr>
        <p:blipFill>
          <a:blip r:embed="rId4">
            <a:alphaModFix/>
          </a:blip>
          <a:stretch>
            <a:fillRect/>
          </a:stretch>
        </p:blipFill>
        <p:spPr>
          <a:xfrm>
            <a:off x="4572000" y="1014825"/>
            <a:ext cx="4114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