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858" r:id="rId5"/>
  </p:sldMasterIdLst>
  <p:notesMasterIdLst>
    <p:notesMasterId r:id="rId24"/>
  </p:notesMasterIdLst>
  <p:handoutMasterIdLst>
    <p:handoutMasterId r:id="rId25"/>
  </p:handoutMasterIdLst>
  <p:sldIdLst>
    <p:sldId id="275" r:id="rId6"/>
    <p:sldId id="481" r:id="rId7"/>
    <p:sldId id="478" r:id="rId8"/>
    <p:sldId id="480" r:id="rId9"/>
    <p:sldId id="482" r:id="rId10"/>
    <p:sldId id="484" r:id="rId11"/>
    <p:sldId id="483" r:id="rId12"/>
    <p:sldId id="498" r:id="rId13"/>
    <p:sldId id="497" r:id="rId14"/>
    <p:sldId id="485" r:id="rId15"/>
    <p:sldId id="494" r:id="rId16"/>
    <p:sldId id="495" r:id="rId17"/>
    <p:sldId id="492" r:id="rId18"/>
    <p:sldId id="486" r:id="rId19"/>
    <p:sldId id="487" r:id="rId20"/>
    <p:sldId id="488" r:id="rId21"/>
    <p:sldId id="489" r:id="rId22"/>
    <p:sldId id="491" r:id="rId23"/>
  </p:sldIdLst>
  <p:sldSz cx="9144000" cy="6858000" type="screen4x3"/>
  <p:notesSz cx="6640513" cy="9904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7E7D8A2-BDC9-4514-BABE-BE14A66292A7}">
          <p14:sldIdLst>
            <p14:sldId id="275"/>
            <p14:sldId id="481"/>
            <p14:sldId id="478"/>
            <p14:sldId id="480"/>
            <p14:sldId id="482"/>
            <p14:sldId id="484"/>
            <p14:sldId id="483"/>
            <p14:sldId id="498"/>
            <p14:sldId id="497"/>
            <p14:sldId id="485"/>
            <p14:sldId id="494"/>
            <p14:sldId id="495"/>
            <p14:sldId id="492"/>
            <p14:sldId id="486"/>
            <p14:sldId id="487"/>
            <p14:sldId id="488"/>
            <p14:sldId id="489"/>
            <p14:sldId id="491"/>
          </p14:sldIdLst>
        </p14:section>
        <p14:section name="Untitled Section" id="{63A8D91A-36B2-4CEB-8E84-770137BE6521}">
          <p14:sldIdLst/>
        </p14:section>
        <p14:section name="Untitled Section" id="{6E18D4EA-EF57-44A5-BB2B-D3D2F5B638B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23AE02"/>
    <a:srgbClr val="0000FF"/>
    <a:srgbClr val="0099FF"/>
    <a:srgbClr val="0FC6F1"/>
    <a:srgbClr val="FFCC66"/>
    <a:srgbClr val="FF9933"/>
    <a:srgbClr val="32F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C1632-8515-9CFD-14EA-08981CA96A8A}" v="152" dt="2024-04-19T21:31:12.140"/>
    <p1510:client id="{342DD7BA-42BA-03CC-46D3-95CA583F6354}" v="419" dt="2024-04-20T16:48:03.651"/>
    <p1510:client id="{45CE19A6-3384-E4A1-59B1-6EA246752E32}" v="25" dt="2024-04-21T21:11:45.402"/>
    <p1510:client id="{5498F385-1CA6-6DFB-46C9-C575D0D9FA4E}" v="38" dt="2024-04-19T21:31:51.821"/>
    <p1510:client id="{6194ADC7-69D5-264E-4F70-D9961768EA33}" v="815" dt="2024-04-21T20:56:38.928"/>
    <p1510:client id="{81FB2D0C-F3B5-9576-6AB1-E886655AE11D}" v="519" dt="2024-04-21T20:50:04.540"/>
    <p1510:client id="{9029C270-93D3-E3F2-DC00-41B0162BB526}" v="403" dt="2024-04-21T20:36:52.065"/>
    <p1510:client id="{A10CE18F-69A5-4D5B-B1C2-F321A83B51FB}" v="3284" dt="2024-04-20T16:41:57.149"/>
    <p1510:client id="{EFADB079-B863-5856-D81B-D8E72EDED48C}" v="1342" dt="2024-04-19T21:19:41.494"/>
    <p1510:client id="{F6B3F1B2-CDD6-0AEF-6F92-03921E3443F6}" v="497" dt="2024-04-20T17:19:13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8D128F-F94D-4AE2-AF9B-1277C51EE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1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21:19:58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2540 11756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21:19:58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11342 11048 16383 0 0,'3'0'0'0'0,"5"0"0"0"0,7 0 0 0 0,4 0 0 0 0,3 0 0 0 0,0 0 0 0 0,4 0 0 0 0,-1 0 0 0 0,1 0 0 0 0,-3 0 0 0 0,-1-4 0 0 0,-1-3 0 0 0,-1-2 0 0 0,0 2 0 0 0,-1-2 0 0 0,0 1 0 0 0,0 1 0 0 0,0-1 0 0 0,0 1 0 0 0,0 2 0 0 0,0 1 0 0 0,0 2 0 0 0,0 1 0 0 0,1 0 0 0 0,-1 1 0 0 0,0 1 0 0 0,0-1 0 0 0,1 0 0 0 0,-4-3 0 0 0,-1-4 0 0 0,0-2 0 0 0,1 2 0 0 0,0 1 0 0 0,2 2 0 0 0,1 2 0 0 0,0 4 0 0 0,0 2 0 0 0,-3 4 0 0 0,-4 3 0 0 0,-5 4 0 0 0,-2 1 0 0 0,-3 3 0 0 0,-2 0 0 0 0,3-2 0 0 0,3-5 0 0 0,2 0 0 0 0,2-3 0 0 0,0-6 0 0 0,-3-7 0 0 0,-1-6 0 0 0,-3-4 0 0 0,-1-4 0 0 0,-1-1 0 0 0,-1-2 0 0 0,-4 4 0 0 0,-4 4 0 0 0,-4 5 0 0 0,-4 3 0 0 0,-1 3 0 0 0,-2 1 0 0 0,-1 2 0 0 0,0 0 0 0 0,-1 0 0 0 0,2-1 0 0 0,-1 1 0 0 0,0-1 0 0 0,1 0 0 0 0,0 4 0 0 0,-1 0 0 0 0,4 4 0 0 0,1-1 0 0 0,4 3 0 0 0,-4-1 0 0 0,1 2 0 0 0,0-2 0 0 0,-1-1 0 0 0,-2-3 0 0 0,0-2 0 0 0,2 1 0 0 0,0 4 0 0 0,0 1 0 0 0,-1-2 0 0 0,-1-2 0 0 0,5-1 0 0 0,9-2 0 0 0,7-2 0 0 0,7 1 0 0 0,5-5 0 0 0,2-1 0 0 0,2 1 0 0 0,1 0 0 0 0,3 2 0 0 0,1 0 0 0 0,0 1 0 0 0,-2 1 0 0 0,-1 0 0 0 0,-5-3 0 0 0,-1-2 0 0 0,0 2 0 0 0,-1-1 0 0 0,2 2 0 0 0,1 1 0 0 0,0 0 0 0 0,1 1 0 0 0,0 0 0 0 0,0 0 0 0 0,0 0 0 0 0,-6 0 0 0 0,-12 0 0 0 0,-9 0 0 0 0,-8 0 0 0 0,-3 0 0 0 0,-5 0 0 0 0,-5 0 0 0 0,-1 0 0 0 0,1 0 0 0 0,2 0 0 0 0,3 0 0 0 0,-1 4 0 0 0,0 0 0 0 0,-2 0 0 0 0,1 0 0 0 0,0-2 0 0 0,9-4 0 0 0,7-5 0 0 0,9-1 0 0 0,7 1 0 0 0,6-3 0 0 0,5 2 0 0 0,2-2 0 0 0,1 1 0 0 0,1 2 0 0 0,0 3 0 0 0,-4-3 0 0 0,-1 2 0 0 0,-3-3 0 0 0,-2 0 0 0 0,-1-1 0 0 0,0 0 0 0 0,2-1 0 0 0,2 1 0 0 0,2 1 0 0 0,2 4 0 0 0,0-3 0 0 0,1 2 0 0 0,1 0 0 0 0,0 2 0 0 0,-1 1 0 0 0,1 1 0 0 0,-1 0 0 0 0,1 1 0 0 0,-1 1 0 0 0,0-1 0 0 0,0 0 0 0 0,1 0 0 0 0,-1 0 0 0 0,0 0 0 0 0,0 1 0 0 0,1-1 0 0 0,-1 0 0 0 0,0 0 0 0 0,0 0 0 0 0,1-1 0 0 0,-1 1 0 0 0,0 4 0 0 0,0 0 0 0 0,1 4 0 0 0,-1-1 0 0 0,0 0 0 0 0,0-2 0 0 0,0-2 0 0 0,-3 2 0 0 0,-1 3 0 0 0,0 1 0 0 0,-2 1 0 0 0,-4 3 0 0 0,-6 0 0 0 0,-7-1 0 0 0,-10-1 0 0 0,-12-3 0 0 0,-8-2 0 0 0,-1-3 0 0 0,-2-2 0 0 0,2 0 0 0 0,1-2 0 0 0,3 1 0 0 0,3-1 0 0 0,0 1 0 0 0,2 0 0 0 0,1-1 0 0 0,2 1 0 0 0,2 0 0 0 0,1 0 0 0 0,1 0 0 0 0,0 0 0 0 0,0 0 0 0 0,3-3 0 0 0,8-1 0 0 0,9-4 0 0 0,7 0 0 0 0,5 2 0 0 0,4-2 0 0 0,3 0 0 0 0,0-1 0 0 0,5 1 0 0 0,0-2 0 0 0,-1 1 0 0 0,0 2 0 0 0,-2 2 0 0 0,-1 2 0 0 0,-1 1 0 0 0,-1 2 0 0 0,1 0 0 0 0,-5 4 0 0 0,0 1 0 0 0,0 2 0 0 0,1 1 0 0 0,0-1 0 0 0,2-2 0 0 0,0 2 0 0 0,1-1 0 0 0,1-1 0 0 0,-1-2 0 0 0,0-1 0 0 0,1-1 0 0 0,-1 0 0 0 0,-6-1 0 0 0,-9 0 0 0 0,-8-1 0 0 0,-10 1 0 0 0,-3 3 0 0 0,-5 1 0 0 0,-2 4 0 0 0,-3-1 0 0 0,-1 0 0 0 0,2-2 0 0 0,-2 1 0 0 0,1 0 0 0 0,1-1 0 0 0,3-1 0 0 0,1-2 0 0 0,1-1 0 0 0,2 0 0 0 0,-1-1 0 0 0,2-1 0 0 0,-1 1 0 0 0,0 0 0 0 0,6 0 0 0 0,10 0 0 0 0,7-1 0 0 0,7 1 0 0 0,8 0 0 0 0,4 0 0 0 0,2 0 0 0 0,-1 0 0 0 0,-1 0 0 0 0,-1 0 0 0 0,2 0 0 0 0,1 0 0 0 0,-1 0 0 0 0,-2 0 0 0 0,0 0 0 0 0,-2 0 0 0 0,3 0 0 0 0,1 0 0 0 0,-1-3 0 0 0,3-1 0 0 0,0 0 0 0 0,-2 0 0 0 0,0 2 0 0 0,-2 0 0 0 0,-2 2 0 0 0,0-1 0 0 0,-1 1 0 0 0,1 0 0 0 0,-2 1 0 0 0,1-1 0 0 0,0 0 0 0 0,1 0 0 0 0,-1 0 0 0 0,0 0 0 0 0,3 0 0 0 0,2 0 0 0 0,-1 0 0 0 0,0 0 0 0 0,-1 0 0 0 0,-2 0 0 0 0,0 0 0 0 0,0 0 0 0 0,-1 0 0 0 0,0 0 0 0 0,0 0 0 0 0,-6 0 0 0 0,-9 0 0 0 0,-12 0 0 0 0,-7 0 0 0 0,-9 0 0 0 0,-12 0 0 0 0,-7 0 0 0 0,0 0 0 0 0,2 0 0 0 0,0 0 0 0 0,2 0 0 0 0,3 0 0 0 0,5 0 0 0 0,4 0 0 0 0,4 0 0 0 0,2 0 0 0 0,2 0 0 0 0,0 0 0 0 0,1 0 0 0 0,0 0 0 0 0,-1 0 0 0 0,1 0 0 0 0,-1 0 0 0 0,0 0 0 0 0,9 0 0 0 0,11 0 0 0 0,10 0 0 0 0,8-3 0 0 0,3-1 0 0 0,2-1 0 0 0,-1 2 0 0 0,0-3 0 0 0,2 1 0 0 0,0 0 0 0 0,-4-2 0 0 0,-3 0 0 0 0,3 1 0 0 0,1 3 0 0 0,-1 0 0 0 0,4 2 0 0 0,0 0 0 0 0,-1 1 0 0 0,3 0 0 0 0,-1 1 0 0 0,2-1 0 0 0,0 0 0 0 0,-2 0 0 0 0,1 0 0 0 0,-1 0 0 0 0,3 1 0 0 0,-2-1 0 0 0,2-1 0 0 0,3 1 0 0 0,-2 0 0 0 0,-2 0 0 0 0,-2 0 0 0 0,0 0 0 0 0,0 0 0 0 0,-2 0 0 0 0,-2 0 0 0 0,0 0 0 0 0,-2 0 0 0 0,-1 0 0 0 0,-3 4 0 0 0,-11 0 0 0 0,-10 0 0 0 0,-7 0 0 0 0,-5-2 0 0 0,-6-1 0 0 0,-2 0 0 0 0,-4 0 0 0 0,-3-1 0 0 0,0-1 0 0 0,-1 1 0 0 0,-1 3 0 0 0,2 1 0 0 0,0 1 0 0 0,2-2 0 0 0,-1-1 0 0 0,2 0 0 0 0,3-2 0 0 0,-1 1 0 0 0,1-1 0 0 0,-2 0 0 0 0,1-1 0 0 0,1 1 0 0 0,2 0 0 0 0,9 0 0 0 0,10 0 0 0 0,9 0 0 0 0,7 0 0 0 0,8 0 0 0 0,4 0 0 0 0,2 0 0 0 0,0 0 0 0 0,1 0 0 0 0,1 0 0 0 0,2 0 0 0 0,-2 0 0 0 0,0 0 0 0 0,0 0 0 0 0,0 0 0 0 0,1 0 0 0 0,-1 0 0 0 0,2 0 0 0 0,-1-3 0 0 0,-1-2 0 0 0,0 1 0 0 0,-1 1 0 0 0,-1 0 0 0 0,-2 2 0 0 0,-1 0 0 0 0,-2 1 0 0 0,0 0 0 0 0,-1 0 0 0 0,0 0 0 0 0,0 0 0 0 0,0 1 0 0 0,-7-1 0 0 0,-8 0 0 0 0,-9 0 0 0 0,-6 0 0 0 0,-4 0 0 0 0,-4 0 0 0 0,-5 0 0 0 0,-1 0 0 0 0,-3 0 0 0 0,0 0 0 0 0,-3 0 0 0 0,-1 0 0 0 0,1 0 0 0 0,-1 3 0 0 0,2 1 0 0 0,-1 0 0 0 0,-1 3 0 0 0,1 0 0 0 0,6 2 0 0 0,4-1 0 0 0,3-1 0 0 0,0-2 0 0 0,0-2 0 0 0,1-2 0 0 0,-1 0 0 0 0,0-1 0 0 0,-1 0 0 0 0,0-1 0 0 0,0 1 0 0 0,-1 0 0 0 0,1 0 0 0 0,0-1 0 0 0,-1 1 0 0 0,1 0 0 0 0,0 0 0 0 0,0 0 0 0 0,-1 0 0 0 0,1 0 0 0 0,0 0 0 0 0,0 0 0 0 0,-1 0 0 0 0,1 0 0 0 0,0 0 0 0 0,0 0 0 0 0,-1 0 0 0 0,1 0 0 0 0,0 0 0 0 0,0 0 0 0 0,-1 0 0 0 0,1 0 0 0 0,0 0 0 0 0,0 0 0 0 0,-1 0 0 0 0,1 0 0 0 0,0 0 0 0 0,0 0 0 0 0,0 0 0 0 0,-1 0 0 0 0,1 0 0 0 0,0 0 0 0 0,3-3 0 0 0,1-1 0 0 0,0 0 0 0 0,-4 0 0 0 0,-3 2 0 0 0,1 0 0 0 0,-5 2 0 0 0,1-1 0 0 0,-3 1 0 0 0,0 0 0 0 0,2 1 0 0 0,1-1 0 0 0,3 0 0 0 0,1 0 0 0 0,1 0 0 0 0,1 0 0 0 0,0 0 0 0 0,0 0 0 0 0,0 0 0 0 0,-3 0 0 0 0,-2 0 0 0 0,1 0 0 0 0,1 0 0 0 0,0 0 0 0 0,1 0 0 0 0,-2 0 0 0 0,-1 0 0 0 0,1 0 0 0 0,0 0 0 0 0,2 0 0 0 0,0 0 0 0 0,1 0 0 0 0,1 0 0 0 0,3-3 0 0 0,5-1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21:19:58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12901 10971 16383 0 0,'6'0'0'0'0,"6"0"0"0"0,8 0 0 0 0,2 0 0 0 0,2 0 0 0 0,3 0 0 0 0,1 0 0 0 0,-2 0 0 0 0,1 0 0 0 0,0 0 0 0 0,2 0 0 0 0,-2 0 0 0 0,-1 0 0 0 0,-2 0 0 0 0,-2 0 0 0 0,2 0 0 0 0,0 0 0 0 0,0 0 0 0 0,1 0 0 0 0,1 0 0 0 0,1 0 0 0 0,1 0 0 0 0,-2 0 0 0 0,-2 0 0 0 0,-2 0 0 0 0,-1 0 0 0 0,-1 0 0 0 0,-1 0 0 0 0,0 0 0 0 0,0 0 0 0 0,3 0 0 0 0,4 0 0 0 0,2 0 0 0 0,-1 0 0 0 0,-3 0 0 0 0,0 0 0 0 0,-3 0 0 0 0,-1 0 0 0 0,0 0 0 0 0,-1 0 0 0 0,3 0 0 0 0,2 0 0 0 0,2 0 0 0 0,4 0 0 0 0,0 0 0 0 0,-2 0 0 0 0,-2 0 0 0 0,-3 0 0 0 0,-1 0 0 0 0,-2 0 0 0 0,-1 0 0 0 0,0 0 0 0 0,0 0 0 0 0,-4 3 0 0 0,-7 5 0 0 0,-8 0 0 0 0,-8 6 0 0 0,-9 4 0 0 0,-8 2 0 0 0,-6-3 0 0 0,-8 3 0 0 0,-4-2 0 0 0,0-1 0 0 0,-1-4 0 0 0,1 0 0 0 0,2-3 0 0 0,4-2 0 0 0,2-4 0 0 0,4-1 0 0 0,0-2 0 0 0,-1-1 0 0 0,-8-1 0 0 0,0 1 0 0 0,-1-1 0 0 0,1 1 0 0 0,-6-1 0 0 0,-2 1 0 0 0,1-3 0 0 0,2-2 0 0 0,5 1 0 0 0,2 1 0 0 0,6 1 0 0 0,1 0 0 0 0,2 1 0 0 0,3 1 0 0 0,3 0 0 0 0,2 0 0 0 0,1 0 0 0 0,1 1 0 0 0,0-1 0 0 0,10 0 0 0 0,13 0 0 0 0,16 0 0 0 0,18 0 0 0 0,11 0 0 0 0,5 0 0 0 0,2 0 0 0 0,-1 0 0 0 0,3 0 0 0 0,-2 0 0 0 0,-4 0 0 0 0,-4 0 0 0 0,-4 0 0 0 0,-3 0 0 0 0,-1 0 0 0 0,-5 0 0 0 0,-5 0 0 0 0,-4 0 0 0 0,-4 0 0 0 0,-1 0 0 0 0,1 0 0 0 0,4 0 0 0 0,1 0 0 0 0,-1 0 0 0 0,-2 0 0 0 0,-1 0 0 0 0,1 0 0 0 0,1 0 0 0 0,-1 0 0 0 0,-2-3 0 0 0,-4-5 0 0 0,-12-4 0 0 0,-10 0 0 0 0,-7-1 0 0 0,-10-2 0 0 0,-13-1 0 0 0,-24 2 0 0 0,-28-1 0 0 0,-19-3 0 0 0,-35 1 0 0 0,-3 3 0 0 0,13 4 0 0 0,13-2 0 0 0,12 0 0 0 0,15 3 0 0 0,15-1 0 0 0,19 1 0 0 0,11 3 0 0 0,10-2 0 0 0,5-2 0 0 0,3 1 0 0 0,5 1 0 0 0,1 3 0 0 0,2 1 0 0 0,0 2 0 0 0,4 5 0 0 0,11 4 0 0 0,9 2 0 0 0,4 2 0 0 0,4 0 0 0 0,5-3 0 0 0,11-2 0 0 0,3 1 0 0 0,6-1 0 0 0,6 2 0 0 0,3 0 0 0 0,9-2 0 0 0,5 2 0 0 0,2-1 0 0 0,3 5 0 0 0,1 1 0 0 0,-2-3 0 0 0,-2 1 0 0 0,-8-1 0 0 0,-7 0 0 0 0,-2-1 0 0 0,-6-2 0 0 0,-2-2 0 0 0,-6-3 0 0 0,-3 0 0 0 0,-5 1 0 0 0,-2 1 0 0 0,-3 0 0 0 0,0-1 0 0 0,0-1 0 0 0,-1-1 0 0 0,0 0 0 0 0,-2 2 0 0 0,-2 2 0 0 0,1-1 0 0 0,1-1 0 0 0,1-1 0 0 0,0-1 0 0 0,-1 3 0 0 0,-12 1 0 0 0,-8-1 0 0 0,-14-1 0 0 0,-17-1 0 0 0,-19 0 0 0 0,-20-2 0 0 0,-17 1 0 0 0,-5-2 0 0 0,5 1 0 0 0,14 0 0 0 0,11 0 0 0 0,16 0 0 0 0,11 0 0 0 0,10 3 0 0 0,13 1 0 0 0,13 0 0 0 0,9 0 0 0 0,8-2 0 0 0,4 0 0 0 0,3-5 0 0 0,4-1 0 0 0,1 0 0 0 0,3-3 0 0 0,-1 0 0 0 0,-1-2 0 0 0,-2 1 0 0 0,-2 1 0 0 0,1 2 0 0 0,0 2 0 0 0,0 1 0 0 0,1 1 0 0 0,4-2 0 0 0,0-1 0 0 0,1 0 0 0 0,3 1 0 0 0,2 1 0 0 0,-2 1 0 0 0,0 0 0 0 0,-2 1 0 0 0,7 0 0 0 0,6 0 0 0 0,9 0 0 0 0,2 1 0 0 0,-4-1 0 0 0,-9 0 0 0 0,-4 0 0 0 0,-3 0 0 0 0,-3 0 0 0 0,-4 0 0 0 0,-4 0 0 0 0,-3 0 0 0 0,-1 0 0 0 0,-7 0 0 0 0,-10 0 0 0 0,-8 0 0 0 0,-3-3 0 0 0,2-5 0 0 0,6 0 0 0 0,7 0 0 0 0,1-1 0 0 0,3 1 0 0 0,3 1 0 0 0,3 3 0 0 0,0 1 0 0 0,2 2 0 0 0,1 0 0 0 0,0 1 0 0 0,-1 1 0 0 0,1-1 0 0 0,0 1 0 0 0,-1-1 0 0 0,1 0 0 0 0,-1 0 0 0 0,0 0 0 0 0,0 0 0 0 0,1 0 0 0 0,-1 0 0 0 0,0 0 0 0 0,4 3 0 0 0,-3 5 0 0 0,-1 1 0 0 0,3-2 0 0 0,0 2 0 0 0,1-1 0 0 0,-1-1 0 0 0,-1-3 0 0 0,-1-1 0 0 0,0-2 0 0 0,0 0 0 0 0,-1-1 0 0 0,0-1 0 0 0,0 1 0 0 0,0 0 0 0 0,0-1 0 0 0,0 1 0 0 0,1 0 0 0 0,-1 0 0 0 0,0 0 0 0 0,0 0 0 0 0,1 0 0 0 0,-1 0 0 0 0,0 0 0 0 0,0 0 0 0 0,1 0 0 0 0,-1 0 0 0 0,3 0 0 0 0,5 0 0 0 0,1 0 0 0 0,-1 0 0 0 0,-2 0 0 0 0,-2 0 0 0 0,-2 0 0 0 0,3 0 0 0 0,0 0 0 0 0,-1 0 0 0 0,-1 0 0 0 0,3 0 0 0 0,0 0 0 0 0,2 0 0 0 0,3 0 0 0 0,0 0 0 0 0,-2 0 0 0 0,-2 0 0 0 0,-3 0 0 0 0,-2 0 0 0 0,3 0 0 0 0,-1 0 0 0 0,1 0 0 0 0,-2 0 0 0 0,-1 0 0 0 0,-1 0 0 0 0,0 0 0 0 0,-1 0 0 0 0,0 0 0 0 0,0 0 0 0 0,0 0 0 0 0,1 0 0 0 0,-1 0 0 0 0,0 0 0 0 0,0 0 0 0 0,0 0 0 0 0,0 0 0 0 0,1 0 0 0 0,-1 0 0 0 0,0 0 0 0 0,0 0 0 0 0,1 0 0 0 0,-1 0 0 0 0,0 0 0 0 0,0 0 0 0 0,1 0 0 0 0,-1 0 0 0 0,0 0 0 0 0,0 0 0 0 0,1 0 0 0 0,-1 0 0 0 0,0 0 0 0 0,0 0 0 0 0,1 0 0 0 0,-1 0 0 0 0,3 0 0 0 0,5 0 0 0 0,1 0 0 0 0,-1 0 0 0 0,-2 0 0 0 0,-2 0 0 0 0,-2 0 0 0 0,3 0 0 0 0,0 0 0 0 0,-1 0 0 0 0,-1 0 0 0 0,0 0 0 0 0,-2 0 0 0 0,0 0 0 0 0,-1 0 0 0 0,0 0 0 0 0,0 0 0 0 0,0 0 0 0 0,0 0 0 0 0,1 0 0 0 0,2-3 0 0 0,2-2 0 0 0,-1 1 0 0 0,0 1 0 0 0,-2 0 0 0 0,3 2 0 0 0,1 0 0 0 0,-2 1 0 0 0,0 0 0 0 0,-2 0 0 0 0,0 0 0 0 0,-1 0 0 0 0,2 0 0 0 0,2 1 0 0 0,-1-1 0 0 0,-1 0 0 0 0,3 0 0 0 0,0 0 0 0 0,-1 0 0 0 0,-1 0 0 0 0,-1 0 0 0 0,-2 0 0 0 0,3 0 0 0 0,1 0 0 0 0,-1 0 0 0 0,0 0 0 0 0,-2 0 0 0 0,0 0 0 0 0,-2 0 0 0 0,1 0 0 0 0,-1 0 0 0 0,0 0 0 0 0,0 0 0 0 0,0 0 0 0 0,0 0 0 0 0,4 0 0 0 0,4 0 0 0 0,0 0 0 0 0,0 0 0 0 0,-2 0 0 0 0,-2 0 0 0 0,2 0 0 0 0,0 0 0 0 0,-2 0 0 0 0,0 0 0 0 0,-2 0 0 0 0,-1 0 0 0 0,0 0 0 0 0,-1 0 0 0 0,0 0 0 0 0,4 0 0 0 0,0 0 0 0 0,0 0 0 0 0,0 0 0 0 0,-2 0 0 0 0,0 0 0 0 0,-1 0 0 0 0,-1 0 0 0 0,1 0 0 0 0,-1 0 0 0 0,0 0 0 0 0,0 0 0 0 0,0 0 0 0 0,0 0 0 0 0,0-4 0 0 0,-3-3 0 0 0,-4-5 0 0 0,-5-3 0 0 0,-6 1 0 0 0,-7 2 0 0 0,-5 4 0 0 0,-1 7 0 0 0,-2 2 0 0 0,-2 6 0 0 0,-1 1 0 0 0,-1 2 0 0 0,-5 0 0 0 0,-4 1 0 0 0,-1-1 0 0 0,1-2 0 0 0,5 0 0 0 0,3-1 0 0 0,2-1 0 0 0,-4 1 0 0 0,0 0 0 0 0,-4-2 0 0 0,-1-1 0 0 0,1-2 0 0 0,1-1 0 0 0,2 3 0 0 0,1 0 0 0 0,1 0 0 0 0,0 2 0 0 0,1 1 0 0 0,-3-2 0 0 0,-1-1 0 0 0,-1-1 0 0 0,2-2 0 0 0,1 0 0 0 0,0-1 0 0 0,1 0 0 0 0,0-1 0 0 0,1 1 0 0 0,0 0 0 0 0,0 0 0 0 0,-3 0 0 0 0,1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14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5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Anthony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2342-4861-4834-885C-F28BCFB51D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Anthony</a:t>
            </a:r>
          </a:p>
          <a:p>
            <a:r>
              <a:rPr lang="en-US">
                <a:latin typeface="Calibri"/>
                <a:cs typeface="Calibri"/>
              </a:rPr>
              <a:t>Climate change is a big problem; Its impacts are seen in every part of the world; One of the places it may affect is microclimates in NY; data on climate change in microclimates is critical to help NYSDEC understand</a:t>
            </a:r>
          </a:p>
          <a:p>
            <a:r>
              <a:rPr lang="en-US">
                <a:latin typeface="Calibri"/>
                <a:cs typeface="Calibri"/>
              </a:rPr>
              <a:t>The effects climate change has on our world; </a:t>
            </a:r>
          </a:p>
          <a:p>
            <a:r>
              <a:rPr lang="en-US">
                <a:latin typeface="Calibri"/>
                <a:cs typeface="Calibri"/>
              </a:rPr>
              <a:t>To fix this issue, a weather monitoring system that collects + shares data on microclimates to NYSDEC has to be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We worked on Data Acquisition Piece. It collects temperature + humidity data and precipitation data from a temp/humidity and precipitation sensor, respectively.</a:t>
            </a:r>
          </a:p>
          <a:p>
            <a:r>
              <a:rPr lang="en-US">
                <a:latin typeface="Calibri"/>
                <a:cs typeface="Calibri"/>
              </a:rPr>
              <a:t>This data is stored in an Excel file and can be sent immediately to NYSDEC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4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Prior work done on the weather system, what it does, and what they could’ve done better 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First source: Tells how to build weather station using raspberry pi and sensors to collect wind speed/direction, air quality, temp, humidity sensor; Problem: It's not durable and won't withstand elements</a:t>
            </a:r>
          </a:p>
          <a:p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Second source: Remote weather station; You can access its data remotely over SD card with added software to keep station running; Very hands off, but also not durable (exposed to the elements) and added software to keep station running resets station</a:t>
            </a:r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BE3A2-7E4E-405E-86C3-8264C379C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We used Waterfall Methodology; Moved from One step to the next; Mostly spent time on documentation and planning and only got to implementation once design was finalized</a:t>
            </a:r>
          </a:p>
          <a:p>
            <a:r>
              <a:rPr lang="en-US">
                <a:latin typeface="Calibri"/>
                <a:cs typeface="Calibri"/>
              </a:rPr>
              <a:t>Main focus we had was minimizing costs and making the system with durable, easy to use materials so it could scale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subsystem finds info within one specific area; local and national weather is collected over an area; this could explain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 Sensors use a lot of power and is high cost so we couldn’t include it</a:t>
            </a:r>
          </a:p>
          <a:p>
            <a:r>
              <a:rPr lang="en-US">
                <a:latin typeface="Calibri"/>
                <a:cs typeface="Calibri"/>
              </a:rPr>
              <a:t>It sends the data off immediately to another subsystem</a:t>
            </a:r>
          </a:p>
          <a:p>
            <a:r>
              <a:rPr lang="en-US">
                <a:latin typeface="Calibri"/>
                <a:cs typeface="Calibri"/>
              </a:rPr>
              <a:t>If the class wasn’t structured to be more planning oriented, we would be starting on working the project from the beginning 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>
                <a:latin typeface="Franklin Gothic Heavy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87503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A2000-4E5B-44AB-8DE6-E1B13F7E6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Heavy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2" y="6248400"/>
            <a:ext cx="64794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78228" y="6248400"/>
            <a:ext cx="508571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CB2A-9C12-4B26-B401-948A31F9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3" y="6248400"/>
            <a:ext cx="64486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 smtClean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054" y="6248400"/>
            <a:ext cx="11147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50F584E-A773-4FEC-8992-5605B47A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4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0054" y="1785447"/>
            <a:ext cx="9144000" cy="8459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b="1">
                <a:latin typeface="Cambria"/>
                <a:ea typeface="Cambria"/>
              </a:rPr>
              <a:t>Microclimate Weather Station Array</a:t>
            </a:r>
            <a:endParaRPr lang="en-US" sz="4000">
              <a:latin typeface="Cambria"/>
              <a:ea typeface="Cambria"/>
            </a:endParaRPr>
          </a:p>
          <a:p>
            <a:pPr>
              <a:spcBef>
                <a:spcPts val="0"/>
              </a:spcBef>
            </a:pPr>
            <a:r>
              <a:rPr lang="en-US" sz="2800" b="1"/>
              <a:t>Technical Deep Dive Presentation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04205" y="3397278"/>
            <a:ext cx="9144000" cy="8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sz="2800" kern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C5DC4AE-40A8-4489-4D1C-A2A2AC129E2D}"/>
              </a:ext>
            </a:extLst>
          </p:cNvPr>
          <p:cNvSpPr txBox="1">
            <a:spLocks/>
          </p:cNvSpPr>
          <p:nvPr/>
        </p:nvSpPr>
        <p:spPr bwMode="auto">
          <a:xfrm>
            <a:off x="69273" y="3396038"/>
            <a:ext cx="9144000" cy="8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sz="2800" b="1" kern="0"/>
          </a:p>
          <a:p>
            <a:pPr>
              <a:spcBef>
                <a:spcPts val="0"/>
              </a:spcBef>
            </a:pPr>
            <a:endParaRPr lang="en-US" sz="2800" b="1" kern="0"/>
          </a:p>
          <a:p>
            <a:pPr>
              <a:spcBef>
                <a:spcPts val="0"/>
              </a:spcBef>
            </a:pPr>
            <a:r>
              <a:rPr lang="en-US" b="1" kern="0"/>
              <a:t>Matthew Diehl, Anthony Testa, Hemel Debnath, Bilal Mahmood</a:t>
            </a:r>
            <a:br>
              <a:rPr lang="en-US" sz="2800" b="1" kern="0"/>
            </a:br>
            <a:endParaRPr lang="en-US" sz="2800" b="1" kern="0"/>
          </a:p>
          <a:p>
            <a:pPr>
              <a:spcBef>
                <a:spcPts val="0"/>
              </a:spcBef>
            </a:pPr>
            <a:r>
              <a:rPr lang="en-US" sz="2000" b="1" kern="0"/>
              <a:t>Date: 4/22/2024</a:t>
            </a:r>
            <a:endParaRPr lang="en-US" sz="2800" b="1"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D5827-B212-0739-0616-8C74D4512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3" b="-8743"/>
          <a:stretch/>
        </p:blipFill>
        <p:spPr bwMode="auto">
          <a:xfrm>
            <a:off x="327229" y="5233533"/>
            <a:ext cx="9144000" cy="146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9AFD0D-ACE4-3329-2C40-5D077F0B2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3" y="3131620"/>
            <a:ext cx="2237510" cy="10582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1D18DE-4BC2-0588-728C-9591C592B2DB}"/>
                  </a:ext>
                </a:extLst>
              </p14:cNvPr>
              <p14:cNvContentPartPr/>
              <p14:nvPr/>
            </p14:nvContentPartPr>
            <p14:xfrm>
              <a:off x="-280554" y="4533900"/>
              <a:ext cx="10390" cy="1039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1D18DE-4BC2-0588-728C-9591C592B2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00054" y="4014400"/>
                <a:ext cx="1039000" cy="10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C7E3EE-B79E-C5F6-BE68-D1FBB36B035E}"/>
                  </a:ext>
                </a:extLst>
              </p14:cNvPr>
              <p14:cNvContentPartPr/>
              <p14:nvPr/>
            </p14:nvContentPartPr>
            <p14:xfrm>
              <a:off x="3176155" y="4187109"/>
              <a:ext cx="782310" cy="739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C7E3EE-B79E-C5F6-BE68-D1FBB36B03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8163" y="4169241"/>
                <a:ext cx="817935" cy="1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1D0D14-5409-730F-024A-D751F1AB1B07}"/>
                  </a:ext>
                </a:extLst>
              </p14:cNvPr>
              <p14:cNvContentPartPr/>
              <p14:nvPr/>
            </p14:nvContentPartPr>
            <p14:xfrm>
              <a:off x="3673305" y="4187112"/>
              <a:ext cx="1989212" cy="10527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1D0D14-5409-730F-024A-D751F1AB1B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5306" y="4169208"/>
                <a:ext cx="2024849" cy="14072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6D-7726-247C-B361-D57563A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926D-5DB3-6A80-76C0-C7E097D7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System Components: </a:t>
            </a:r>
          </a:p>
          <a:p>
            <a:pPr marL="0" indent="0">
              <a:buNone/>
            </a:pPr>
            <a:r>
              <a:rPr lang="en-US" sz="2000"/>
              <a:t> </a:t>
            </a:r>
          </a:p>
          <a:p>
            <a:pPr marL="0" indent="0">
              <a:buNone/>
            </a:pPr>
            <a:r>
              <a:rPr lang="en-US" sz="2000"/>
              <a:t>Processing Unit:     Sensors:                                 Housing: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A795-C846-0527-DDE8-E326666D1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4994" y="5015345"/>
            <a:ext cx="7636298" cy="457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Verdana"/>
                <a:ea typeface="Verdana"/>
              </a:rPr>
              <a:t>ELEGOO UNO R3           Adafruit HTS221 &amp;                   Qilipsu Junction box</a:t>
            </a:r>
            <a:endParaRPr lang="en-US">
              <a:ea typeface="Verdana"/>
            </a:endParaRPr>
          </a:p>
          <a:p>
            <a:pPr>
              <a:defRPr/>
            </a:pPr>
            <a:r>
              <a:rPr lang="en-US">
                <a:latin typeface="Verdana"/>
                <a:ea typeface="Verdana"/>
              </a:rPr>
              <a:t>                 Soldered Simple Rain senor</a:t>
            </a:r>
            <a:endParaRPr lang="en-US"/>
          </a:p>
          <a:p>
            <a:pPr>
              <a:defRPr/>
            </a:pPr>
            <a:r>
              <a:rPr lang="en-US">
                <a:latin typeface="Verdana"/>
                <a:ea typeface="Verdana"/>
              </a:rPr>
              <a:t>     </a:t>
            </a:r>
            <a:endParaRPr lang="en-US">
              <a:ea typeface="Verdana"/>
            </a:endParaRPr>
          </a:p>
        </p:txBody>
      </p:sp>
      <p:pic>
        <p:nvPicPr>
          <p:cNvPr id="6" name="Picture 5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E0347660-CBD6-4866-72B0-80278C6F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9" y="2704696"/>
            <a:ext cx="2433456" cy="1899871"/>
          </a:xfrm>
          <a:prstGeom prst="rect">
            <a:avLst/>
          </a:prstGeom>
        </p:spPr>
      </p:pic>
      <p:pic>
        <p:nvPicPr>
          <p:cNvPr id="10" name="Picture 9" descr="A purple circuit board with white text&#10;&#10;Description automatically generated">
            <a:extLst>
              <a:ext uri="{FF2B5EF4-FFF2-40B4-BE49-F238E27FC236}">
                <a16:creationId xmlns:a16="http://schemas.microsoft.com/office/drawing/2014/main" id="{E449BB6F-288F-A854-9C2E-817BC85D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65" y="2802417"/>
            <a:ext cx="761010" cy="725342"/>
          </a:xfrm>
          <a:prstGeom prst="rect">
            <a:avLst/>
          </a:prstGeom>
        </p:spPr>
      </p:pic>
      <p:pic>
        <p:nvPicPr>
          <p:cNvPr id="12" name="Picture 11" descr="A purple and white rectangular object&#10;&#10;Description automatically generated">
            <a:extLst>
              <a:ext uri="{FF2B5EF4-FFF2-40B4-BE49-F238E27FC236}">
                <a16:creationId xmlns:a16="http://schemas.microsoft.com/office/drawing/2014/main" id="{6C9DFC98-7A81-C3E8-0BC8-B4A14F343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41" y="3522971"/>
            <a:ext cx="1015127" cy="1353580"/>
          </a:xfrm>
          <a:prstGeom prst="rect">
            <a:avLst/>
          </a:prstGeom>
        </p:spPr>
      </p:pic>
      <p:pic>
        <p:nvPicPr>
          <p:cNvPr id="14" name="Picture 13" descr="A close up of a circuit board&#10;&#10;Description automatically generated">
            <a:extLst>
              <a:ext uri="{FF2B5EF4-FFF2-40B4-BE49-F238E27FC236}">
                <a16:creationId xmlns:a16="http://schemas.microsoft.com/office/drawing/2014/main" id="{6FBCF5DD-6BEB-C79D-D2EC-0DBC476BF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627" y="3214936"/>
            <a:ext cx="1065148" cy="886568"/>
          </a:xfrm>
          <a:prstGeom prst="rect">
            <a:avLst/>
          </a:prstGeom>
        </p:spPr>
      </p:pic>
      <p:pic>
        <p:nvPicPr>
          <p:cNvPr id="16" name="Picture 15" descr="A white box with black trim&#10;&#10;Description automatically generated">
            <a:extLst>
              <a:ext uri="{FF2B5EF4-FFF2-40B4-BE49-F238E27FC236}">
                <a16:creationId xmlns:a16="http://schemas.microsoft.com/office/drawing/2014/main" id="{CC91999B-34F3-3A2A-7BD7-6A3EC71B8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907" y="2801972"/>
            <a:ext cx="2722853" cy="1913739"/>
          </a:xfrm>
          <a:prstGeom prst="rect">
            <a:avLst/>
          </a:prstGeom>
        </p:spPr>
      </p:pic>
      <p:pic>
        <p:nvPicPr>
          <p:cNvPr id="18" name="Picture 17" descr="A white square with holes&#10;&#10;Description automatically generated">
            <a:extLst>
              <a:ext uri="{FF2B5EF4-FFF2-40B4-BE49-F238E27FC236}">
                <a16:creationId xmlns:a16="http://schemas.microsoft.com/office/drawing/2014/main" id="{19807DD2-E4D5-80D1-038E-25CAFF13A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764" y="3340173"/>
            <a:ext cx="1005078" cy="9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78245-B52D-D948-D11E-453C519C1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437" y="728547"/>
            <a:ext cx="4185479" cy="457200"/>
          </a:xfrm>
        </p:spPr>
        <p:txBody>
          <a:bodyPr/>
          <a:lstStyle/>
          <a:p>
            <a:pPr>
              <a:defRPr/>
            </a:pPr>
            <a:r>
              <a:rPr lang="en-US" sz="4000" b="1">
                <a:latin typeface="Calibri"/>
                <a:ea typeface="Calibri"/>
                <a:cs typeface="Calibri"/>
              </a:rPr>
              <a:t>Physical design</a:t>
            </a:r>
          </a:p>
        </p:txBody>
      </p:sp>
      <p:pic>
        <p:nvPicPr>
          <p:cNvPr id="10" name="Picture 9" descr="A white box with black trim&#10;&#10;Description automatically generated">
            <a:extLst>
              <a:ext uri="{FF2B5EF4-FFF2-40B4-BE49-F238E27FC236}">
                <a16:creationId xmlns:a16="http://schemas.microsoft.com/office/drawing/2014/main" id="{E78D1087-68CA-F43D-55C4-2431A939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1707463"/>
            <a:ext cx="6276543" cy="4359066"/>
          </a:xfrm>
          <a:prstGeom prst="rect">
            <a:avLst/>
          </a:prstGeom>
        </p:spPr>
      </p:pic>
      <p:pic>
        <p:nvPicPr>
          <p:cNvPr id="11" name="Picture 10" descr="A white square with holes&#10;&#10;Description automatically generated">
            <a:extLst>
              <a:ext uri="{FF2B5EF4-FFF2-40B4-BE49-F238E27FC236}">
                <a16:creationId xmlns:a16="http://schemas.microsoft.com/office/drawing/2014/main" id="{EC8AC594-57D1-60F7-FF01-BCE8C0C1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18" y="2834482"/>
            <a:ext cx="2355896" cy="2455494"/>
          </a:xfrm>
          <a:prstGeom prst="rect">
            <a:avLst/>
          </a:prstGeom>
        </p:spPr>
      </p:pic>
      <p:pic>
        <p:nvPicPr>
          <p:cNvPr id="5" name="Picture 4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850D3C8D-395D-527E-89B6-FAA6B698F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399" y="3030278"/>
            <a:ext cx="1442856" cy="1124017"/>
          </a:xfrm>
          <a:prstGeom prst="rect">
            <a:avLst/>
          </a:prstGeom>
        </p:spPr>
      </p:pic>
      <p:pic>
        <p:nvPicPr>
          <p:cNvPr id="8" name="Picture 7" descr="A close-up of a circuit board&#10;&#10;Description automatically generated">
            <a:extLst>
              <a:ext uri="{FF2B5EF4-FFF2-40B4-BE49-F238E27FC236}">
                <a16:creationId xmlns:a16="http://schemas.microsoft.com/office/drawing/2014/main" id="{72CAC99B-78F6-7F3C-3D18-A5DF5BE3A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841" y="4159354"/>
            <a:ext cx="1453941" cy="952733"/>
          </a:xfrm>
          <a:prstGeom prst="rect">
            <a:avLst/>
          </a:prstGeom>
        </p:spPr>
      </p:pic>
      <p:pic>
        <p:nvPicPr>
          <p:cNvPr id="9" name="Picture 8" descr="A purple circuit board with white text&#10;&#10;Description automatically generated">
            <a:extLst>
              <a:ext uri="{FF2B5EF4-FFF2-40B4-BE49-F238E27FC236}">
                <a16:creationId xmlns:a16="http://schemas.microsoft.com/office/drawing/2014/main" id="{E4F7E56B-CBDF-DE20-C428-40A1B19F4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026437" y="4180944"/>
            <a:ext cx="587829" cy="559088"/>
          </a:xfrm>
          <a:prstGeom prst="rect">
            <a:avLst/>
          </a:prstGeom>
        </p:spPr>
      </p:pic>
      <p:pic>
        <p:nvPicPr>
          <p:cNvPr id="7" name="Picture 6" descr="A close up of a circuit board&#10;&#10;Description automatically generated">
            <a:extLst>
              <a:ext uri="{FF2B5EF4-FFF2-40B4-BE49-F238E27FC236}">
                <a16:creationId xmlns:a16="http://schemas.microsoft.com/office/drawing/2014/main" id="{0432ECD7-7C35-0512-94B2-4AC958C0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6887006" y="3662961"/>
            <a:ext cx="587166" cy="464004"/>
          </a:xfrm>
          <a:prstGeom prst="rect">
            <a:avLst/>
          </a:prstGeom>
        </p:spPr>
      </p:pic>
      <p:pic>
        <p:nvPicPr>
          <p:cNvPr id="6" name="Picture 5" descr="A purple and white rectangular object&#10;&#10;Description automatically generated">
            <a:extLst>
              <a:ext uri="{FF2B5EF4-FFF2-40B4-BE49-F238E27FC236}">
                <a16:creationId xmlns:a16="http://schemas.microsoft.com/office/drawing/2014/main" id="{B60EA0C1-1A81-BF9A-9AA1-4BC587DEF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3786" y="3218171"/>
            <a:ext cx="1015127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6D-7726-247C-B361-D57563A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926D-5DB3-6A80-76C0-C7E097D7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0092"/>
            <a:ext cx="8229600" cy="4904797"/>
          </a:xfrm>
        </p:spPr>
        <p:txBody>
          <a:bodyPr/>
          <a:lstStyle/>
          <a:p>
            <a:pPr marL="0" indent="0">
              <a:buNone/>
            </a:pPr>
            <a:endParaRPr lang="en-US" sz="2000"/>
          </a:p>
          <a:p>
            <a:r>
              <a:rPr lang="en-US" sz="2000"/>
              <a:t>Alternatives:  </a:t>
            </a:r>
            <a:r>
              <a:rPr lang="en-US" sz="2000" b="1">
                <a:latin typeface="Arial Narrow"/>
                <a:ea typeface="Cambria"/>
              </a:rPr>
              <a:t>ESP32-C3, MSP430</a:t>
            </a:r>
            <a:r>
              <a:rPr lang="en-US" sz="2000"/>
              <a:t> </a:t>
            </a:r>
            <a:endParaRPr lang="en-US"/>
          </a:p>
          <a:p>
            <a:r>
              <a:rPr lang="en-US" sz="2000"/>
              <a:t>Our choice for processing unit has more power consumption than our other options but is far superior in terms of library documentation, peripheral compatibility and onboard functionality.</a:t>
            </a:r>
          </a:p>
          <a:p>
            <a:r>
              <a:rPr lang="en-US" sz="2000"/>
              <a:t>The Uno R3 also has a low power mode that we used to lower the overall power consumption of the board, turning off components while not in use.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A795-C846-0527-DDE8-E326666D1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3B90-0343-D5AF-E28F-67C5648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7D3C-C7A0-41B5-359A-AD9496A7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now provide a Live Demo of our 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9B68E-4673-718B-22D8-5EBB19A7A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0A6F-1A79-B841-E37B-D7D8FBC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F2AD-12AC-D755-78F4-113A097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system was left outside to record weather data over a long period of time, this data was then imported to excel.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BA57D-20E7-8C39-BD33-4DD952A8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9" y="2712893"/>
            <a:ext cx="4431723" cy="1993323"/>
          </a:xfrm>
          <a:prstGeom prst="rect">
            <a:avLst/>
          </a:prstGeom>
        </p:spPr>
      </p:pic>
      <p:pic>
        <p:nvPicPr>
          <p:cNvPr id="7" name="Picture 6" descr="A graph showing the temperature and humidity&#10;&#10;Description automatically generated">
            <a:extLst>
              <a:ext uri="{FF2B5EF4-FFF2-40B4-BE49-F238E27FC236}">
                <a16:creationId xmlns:a16="http://schemas.microsoft.com/office/drawing/2014/main" id="{AC073BD5-0865-8EBE-C1C3-36366E387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948" y="2559194"/>
            <a:ext cx="383164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9555-8735-FD02-2F08-C5444277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30C4-E7CA-12D3-7154-6BBDA4F1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results from our test line up with accurate weather data from the internet</a:t>
            </a:r>
          </a:p>
          <a:p>
            <a:r>
              <a:rPr lang="en-US"/>
              <a:t>Sensors take some time to "ramp up" into the correct value as can be seen from the temperature and humidity plots</a:t>
            </a:r>
          </a:p>
          <a:p>
            <a:r>
              <a:rPr lang="en-US"/>
              <a:t>Eventually the reading is completely accurate and allows for recording accurate data while also being low-cost, low-energy and completely portable</a:t>
            </a:r>
          </a:p>
        </p:txBody>
      </p:sp>
    </p:spTree>
    <p:extLst>
      <p:ext uri="{BB962C8B-B14F-4D97-AF65-F5344CB8AC3E}">
        <p14:creationId xmlns:p14="http://schemas.microsoft.com/office/powerpoint/2010/main" val="108961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486C-9394-7261-AF1F-2A02FA2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281E-5389-24A8-4B33-75218E04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Doesn’t store data on its own </a:t>
            </a:r>
          </a:p>
          <a:p>
            <a:r>
              <a:rPr lang="en-US"/>
              <a:t>High Power Consumption for Arduino</a:t>
            </a:r>
          </a:p>
          <a:p>
            <a:r>
              <a:rPr lang="en-US"/>
              <a:t>Use of alternative methodologies (Agile) </a:t>
            </a:r>
          </a:p>
          <a:p>
            <a:r>
              <a:rPr lang="en-US"/>
              <a:t> Measure limited amount of data 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C12F-2139-F365-3B7B-FE1C8649D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57A1-9BF0-47E0-EC6C-6E1E5A0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F95-43FF-089F-0554-AB6A5A52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alternative microcontroller</a:t>
            </a:r>
          </a:p>
          <a:p>
            <a:r>
              <a:rPr lang="en-US" dirty="0"/>
              <a:t>Better mounting system for precipitation sensor</a:t>
            </a:r>
          </a:p>
          <a:p>
            <a:r>
              <a:rPr lang="en-US" dirty="0"/>
              <a:t>Implement more sensors to widen collected data</a:t>
            </a:r>
          </a:p>
          <a:p>
            <a:r>
              <a:rPr lang="en-US" dirty="0"/>
              <a:t>Prolonged Data Storage </a:t>
            </a:r>
          </a:p>
          <a:p>
            <a:r>
              <a:rPr lang="en-US" dirty="0"/>
              <a:t>Measure more types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8781-8411-5C4C-8101-643F0F9F2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1302-E852-D293-84F8-268977BF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Any Questions?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A281-4770-AD17-3C4B-5BD8BF838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66918" cy="761024"/>
          </a:xfrm>
        </p:spPr>
        <p:txBody>
          <a:bodyPr/>
          <a:lstStyle/>
          <a:p>
            <a:pPr marL="0" indent="0">
              <a:buNone/>
            </a:pPr>
            <a:r>
              <a:rPr lang="en-US" sz="3600" b="1"/>
              <a:t>             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4238C-14AB-42F2-AA2E-E9D756336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4366-97B4-F254-F9FC-B9B420F9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0CFD-05FB-F03D-728A-CAAEEFFC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Climate change affects local weather and ecosystems, impacting our daily lives and resources. Understanding microclimates LOCALLY can helps us predict local climate variations, guide decisions in agriculture, and urban planning.</a:t>
            </a:r>
          </a:p>
          <a:p>
            <a:r>
              <a:rPr lang="en-US" b="1"/>
              <a:t>GOAL: </a:t>
            </a:r>
            <a:r>
              <a:rPr lang="en-US"/>
              <a:t>Build affordable, efficient weather monitoring system that collects data on microclimates in NYS for NYSDEC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1883-57BC-AD71-ED2A-CFF977D07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1428-7730-1A8C-D690-05C92D6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Introduction &amp; 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425D-97AD-2916-817A-3363DAB5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41" y="94355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Our subsystem: Data Acquisition Unit</a:t>
            </a:r>
          </a:p>
          <a:p>
            <a:r>
              <a:rPr lang="en-US"/>
              <a:t>Collects temperature, precipitation, humidity data </a:t>
            </a:r>
          </a:p>
          <a:p>
            <a:r>
              <a:rPr lang="en-US"/>
              <a:t>Data can be sent to NYSDEC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2F38C-9D07-95D9-0148-00198BFE8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5" descr="Introduction to Climate Change - Let's ...">
            <a:extLst>
              <a:ext uri="{FF2B5EF4-FFF2-40B4-BE49-F238E27FC236}">
                <a16:creationId xmlns:a16="http://schemas.microsoft.com/office/drawing/2014/main" id="{60478977-559A-AE49-A008-B211529C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9" y="3526581"/>
            <a:ext cx="2939640" cy="2724581"/>
          </a:xfrm>
          <a:prstGeom prst="rect">
            <a:avLst/>
          </a:prstGeom>
        </p:spPr>
      </p:pic>
      <p:pic>
        <p:nvPicPr>
          <p:cNvPr id="8" name="Picture 7" descr="Weather or Climate ... What's the Difference?">
            <a:extLst>
              <a:ext uri="{FF2B5EF4-FFF2-40B4-BE49-F238E27FC236}">
                <a16:creationId xmlns:a16="http://schemas.microsoft.com/office/drawing/2014/main" id="{3EE6FFE6-11C7-E446-4600-4B9D9B88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64" y="3523507"/>
            <a:ext cx="2615757" cy="2718267"/>
          </a:xfrm>
          <a:prstGeom prst="rect">
            <a:avLst/>
          </a:prstGeom>
        </p:spPr>
      </p:pic>
      <p:pic>
        <p:nvPicPr>
          <p:cNvPr id="9" name="Picture 8" descr="Climate for Kids - Types of Climate">
            <a:extLst>
              <a:ext uri="{FF2B5EF4-FFF2-40B4-BE49-F238E27FC236}">
                <a16:creationId xmlns:a16="http://schemas.microsoft.com/office/drawing/2014/main" id="{CBE30B60-CF30-0888-5C9B-5E2B36D9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135" y="3523387"/>
            <a:ext cx="2711340" cy="27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vice with wires and a box on a wood wall&#10;&#10;Description automatically generated">
            <a:extLst>
              <a:ext uri="{FF2B5EF4-FFF2-40B4-BE49-F238E27FC236}">
                <a16:creationId xmlns:a16="http://schemas.microsoft.com/office/drawing/2014/main" id="{7FE60509-6210-DF80-24F4-A6B19277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61" y="2529315"/>
            <a:ext cx="2427770" cy="2126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05206-E52F-819A-BFB7-F611990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Background/Inspiration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6792-05F3-DD2D-8B35-167C6FF3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/>
              <a:t>Raspberry Pi “Build Your Own Weather System”</a:t>
            </a:r>
          </a:p>
          <a:p>
            <a:r>
              <a:rPr lang="en-US" sz="2400"/>
              <a:t>Uses accessible materials with many sensors, BUT is not durable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 i="1"/>
          </a:p>
          <a:p>
            <a:endParaRPr lang="en-US" sz="2400" i="1"/>
          </a:p>
          <a:p>
            <a:r>
              <a:rPr lang="en-US" sz="2400" i="1"/>
              <a:t>“How I Made a Fully Functional Arduino Weather Station”</a:t>
            </a:r>
            <a:endParaRPr lang="en-US"/>
          </a:p>
          <a:p>
            <a:r>
              <a:rPr lang="en-US" sz="2400"/>
              <a:t>Weather monitoring where data is accessed remotely over SD card</a:t>
            </a:r>
          </a:p>
          <a:p>
            <a:r>
              <a:rPr lang="en-US" sz="2400"/>
              <a:t>Limits: system resets after accessing data and electronics are exposed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7FEF0-23A4-AA48-4654-BA523487AE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flipV="1">
            <a:off x="455612" y="6705600"/>
            <a:ext cx="6479444" cy="5298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5" descr="A gloved hand attached to a plastic box&#10;&#10;Description automatically generated">
            <a:extLst>
              <a:ext uri="{FF2B5EF4-FFF2-40B4-BE49-F238E27FC236}">
                <a16:creationId xmlns:a16="http://schemas.microsoft.com/office/drawing/2014/main" id="{E9E2BE60-2DDD-A93B-F35F-3CB888B5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17" y="2529840"/>
            <a:ext cx="2105326" cy="21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762D-15B9-0B5C-7DFE-9C356D55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9841-C47A-7EF3-7EC0-54C01F8B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Waterfall Methodology (fixed approach, finished subsystem step by step) </a:t>
            </a:r>
          </a:p>
          <a:p>
            <a:r>
              <a:rPr lang="en-US"/>
              <a:t>Emphasis on affordability and scalability in industry </a:t>
            </a:r>
          </a:p>
          <a:p>
            <a:r>
              <a:rPr lang="en-US"/>
              <a:t>Project Management Tool: GitHub (coordinate code, documentation, data)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5741-3836-DCBB-442D-71E0FBC17E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 descr="Full Comparison: Agile vs Scrum vs Waterfall vs Kanban">
            <a:extLst>
              <a:ext uri="{FF2B5EF4-FFF2-40B4-BE49-F238E27FC236}">
                <a16:creationId xmlns:a16="http://schemas.microsoft.com/office/drawing/2014/main" id="{6B13E69A-FF68-EF1C-7DC2-31F5BB0D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90" y="4227075"/>
            <a:ext cx="4384020" cy="21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6A98-E7A8-409E-3B80-DBC44753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000A-BC8F-2FFB-DF19-A410F9C2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/>
              <a:t>Functional</a:t>
            </a:r>
          </a:p>
          <a:p>
            <a:r>
              <a:rPr lang="en-US" sz="2400">
                <a:latin typeface="Arial Narrow"/>
                <a:cs typeface="Calibri"/>
              </a:rPr>
              <a:t>Accuracy of Data: Data collected must be within 5 – 10% error difference </a:t>
            </a:r>
            <a:r>
              <a:rPr lang="en-US" sz="2400">
                <a:latin typeface="Arial Narrow"/>
                <a:ea typeface="Cambria"/>
                <a:cs typeface="Calibri"/>
              </a:rPr>
              <a:t>from temperature data collected by a local weather station.</a:t>
            </a:r>
          </a:p>
          <a:p>
            <a:r>
              <a:rPr lang="en-US" sz="2400"/>
              <a:t>Power consumption: System must not consume more than 0.2mA when in low power mode.</a:t>
            </a:r>
          </a:p>
          <a:p>
            <a:pPr marL="0" indent="0" algn="ctr">
              <a:buNone/>
            </a:pPr>
            <a:r>
              <a:rPr lang="en-US" b="1"/>
              <a:t>Non-Functional</a:t>
            </a:r>
          </a:p>
          <a:p>
            <a:r>
              <a:rPr lang="en-US" sz="2400"/>
              <a:t>Durability: System must be weatherproof and function in most weather conditions.</a:t>
            </a:r>
          </a:p>
          <a:p>
            <a:r>
              <a:rPr lang="en-US" sz="2400"/>
              <a:t>Data conversion: System must convert data to a XLSM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9DCF-6E12-4279-0BB2-C613D07177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9B0D-A951-93D5-CBB6-DB1EDFE1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8BFA-69FA-9261-7BE9-2C99F88F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Design Concept: The overall design was to be a durable, hands-off system that collects data and send it to the researchers. It will be inexpensive and deployed in large quantities to provide a high-resolution data set of the environment it's in.</a:t>
            </a:r>
            <a:endParaRPr lang="en-US"/>
          </a:p>
          <a:p>
            <a:r>
              <a:rPr lang="en-US" sz="2000"/>
              <a:t>Components: we have an array of sensors to measure weather data and a central processing unit </a:t>
            </a:r>
            <a:endParaRPr lang="en-US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0134B-8CD8-4DA9-2D28-B26CB1874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 descr="Weather - Wikipedia">
            <a:extLst>
              <a:ext uri="{FF2B5EF4-FFF2-40B4-BE49-F238E27FC236}">
                <a16:creationId xmlns:a16="http://schemas.microsoft.com/office/drawing/2014/main" id="{A1E14AD1-3BEC-7F3A-2238-8BE45063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3" y="3579034"/>
            <a:ext cx="4793972" cy="32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69A4-6035-B307-B928-0E79E823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loud&#10;&#10;Description automatically generated">
            <a:extLst>
              <a:ext uri="{FF2B5EF4-FFF2-40B4-BE49-F238E27FC236}">
                <a16:creationId xmlns:a16="http://schemas.microsoft.com/office/drawing/2014/main" id="{D97E5B11-4387-1219-EDE0-40D9C8A5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01" y="277984"/>
            <a:ext cx="8379457" cy="61874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B338-22BE-0EA3-A165-001E9A3CFE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69A4-6035-B307-B928-0E79E823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Design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B338-22BE-0EA3-A165-001E9A3CFE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Content Placeholder 9" descr="A diagram of a sensor system&#10;&#10;Description automatically generated">
            <a:extLst>
              <a:ext uri="{FF2B5EF4-FFF2-40B4-BE49-F238E27FC236}">
                <a16:creationId xmlns:a16="http://schemas.microsoft.com/office/drawing/2014/main" id="{0A9CD1BE-92D3-5D1D-BDC7-32E56A95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70" y="1465834"/>
            <a:ext cx="5321145" cy="4910165"/>
          </a:xfrm>
        </p:spPr>
      </p:pic>
    </p:spTree>
    <p:extLst>
      <p:ext uri="{BB962C8B-B14F-4D97-AF65-F5344CB8AC3E}">
        <p14:creationId xmlns:p14="http://schemas.microsoft.com/office/powerpoint/2010/main" val="37121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Leve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083029-5af9-4199-9318-0655a6cf6f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892CD402B7E48AF66C27AA8179A69" ma:contentTypeVersion="10" ma:contentTypeDescription="Create a new document." ma:contentTypeScope="" ma:versionID="b6490686867dca77c34fb4320391acbe">
  <xsd:schema xmlns:xsd="http://www.w3.org/2001/XMLSchema" xmlns:xs="http://www.w3.org/2001/XMLSchema" xmlns:p="http://schemas.microsoft.com/office/2006/metadata/properties" xmlns:ns3="a1083029-5af9-4199-9318-0655a6cf6f22" xmlns:ns4="28363cef-63ac-4fa8-a0e1-e2fb2e8853d3" targetNamespace="http://schemas.microsoft.com/office/2006/metadata/properties" ma:root="true" ma:fieldsID="3c67408d5ce1cae2f984da85b5fac1ef" ns3:_="" ns4:_="">
    <xsd:import namespace="a1083029-5af9-4199-9318-0655a6cf6f22"/>
    <xsd:import namespace="28363cef-63ac-4fa8-a0e1-e2fb2e8853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83029-5af9-4199-9318-0655a6cf6f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63cef-63ac-4fa8-a0e1-e2fb2e8853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EF89D-64DA-413F-A017-9F8F56BC0C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698D2-A86C-4E7F-8B77-5F8AAAB448A6}">
  <ds:schemaRefs>
    <ds:schemaRef ds:uri="28363cef-63ac-4fa8-a0e1-e2fb2e8853d3"/>
    <ds:schemaRef ds:uri="a1083029-5af9-4199-9318-0655a6cf6f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C04AE4-15A9-45D8-A1A0-08D48A85125E}">
  <ds:schemaRefs>
    <ds:schemaRef ds:uri="28363cef-63ac-4fa8-a0e1-e2fb2e8853d3"/>
    <ds:schemaRef ds:uri="a1083029-5af9-4199-9318-0655a6cf6f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Application>Microsoft Office PowerPoint</Application>
  <PresentationFormat>On-screen Show (4:3)</PresentationFormat>
  <Slides>18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Level</vt:lpstr>
      <vt:lpstr>Custom Design</vt:lpstr>
      <vt:lpstr>PowerPoint Presentation</vt:lpstr>
      <vt:lpstr>Problem Statement</vt:lpstr>
      <vt:lpstr>Introduction &amp; Agenda</vt:lpstr>
      <vt:lpstr>Background/Inspiration</vt:lpstr>
      <vt:lpstr>Methodology </vt:lpstr>
      <vt:lpstr>Key System Requirements</vt:lpstr>
      <vt:lpstr>Logical Design</vt:lpstr>
      <vt:lpstr>PowerPoint Presentation</vt:lpstr>
      <vt:lpstr>Logical Design Diagram</vt:lpstr>
      <vt:lpstr>Physical Design</vt:lpstr>
      <vt:lpstr>PowerPoint Presentation</vt:lpstr>
      <vt:lpstr>Physical Design</vt:lpstr>
      <vt:lpstr>System Demonstration</vt:lpstr>
      <vt:lpstr>Data and Results</vt:lpstr>
      <vt:lpstr>Analysis and Discussion</vt:lpstr>
      <vt:lpstr>Limitations</vt:lpstr>
      <vt:lpstr>Recommendations for Future Work</vt:lpstr>
      <vt:lpstr>Any Questions?</vt:lpstr>
    </vt:vector>
  </TitlesOfParts>
  <Company>McMaster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Representation and Destination Choice</dc:title>
  <dc:subject>2008 IVT Presentation</dc:subject>
  <dc:creator>Darren M. Scott</dc:creator>
  <cp:revision>21</cp:revision>
  <dcterms:created xsi:type="dcterms:W3CDTF">2005-05-06T17:15:42Z</dcterms:created>
  <dcterms:modified xsi:type="dcterms:W3CDTF">2024-04-21T21:11:52Z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0x010100055892CD402B7E48AF66C27AA8179A69</vt:lpwstr>
  </property>
</Properties>
</file>