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46"/>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0074C-000A-60FB-D822-DA794CC8FB8F}" v="111" dt="2024-04-20T17:12:44.985"/>
    <p1510:client id="{EAED59E7-C671-02EB-47F5-15BE695B4DF5}" v="26" dt="2024-04-21T20:58:23.785"/>
    <p1510:client id="{EE544A84-559B-3B4C-A733-27E239C3BC2F}" v="1939" dt="2024-04-20T17:12:28.4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7CA5DCE3-AC11-42FE-9BF9-27A9ABDF5F2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76493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5DCE3-AC11-42FE-9BF9-27A9ABDF5F2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04131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5DCE3-AC11-42FE-9BF9-27A9ABDF5F2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88029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5DCE3-AC11-42FE-9BF9-27A9ABDF5F2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65667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5DCE3-AC11-42FE-9BF9-27A9ABDF5F2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7260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A5DCE3-AC11-42FE-9BF9-27A9ABDF5F20}"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2427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A5DCE3-AC11-42FE-9BF9-27A9ABDF5F20}"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81923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A5DCE3-AC11-42FE-9BF9-27A9ABDF5F20}"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16484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5DCE3-AC11-42FE-9BF9-27A9ABDF5F20}"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43678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9676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64164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CA5DCE3-AC11-42FE-9BF9-27A9ABDF5F20}" type="datetimeFigureOut">
              <a:rPr lang="en-US" smtClean="0"/>
              <a:t>4/24/2024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31C9EF5-FD88-4859-9AD7-2B1B56210741}" type="slidenum">
              <a:rPr lang="en-US" smtClean="0"/>
              <a:t>‹#›</a:t>
            </a:fld>
            <a:endParaRPr lang="en-US"/>
          </a:p>
        </p:txBody>
      </p:sp>
    </p:spTree>
    <p:extLst>
      <p:ext uri="{BB962C8B-B14F-4D97-AF65-F5344CB8AC3E}">
        <p14:creationId xmlns:p14="http://schemas.microsoft.com/office/powerpoint/2010/main" val="440363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p:cNvSpPr/>
          <p:nvPr/>
        </p:nvSpPr>
        <p:spPr>
          <a:xfrm>
            <a:off x="522372" y="4991100"/>
            <a:ext cx="14154150" cy="27446037"/>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960522" y="1127417"/>
            <a:ext cx="41643300" cy="3046988"/>
          </a:xfrm>
          <a:prstGeom prst="rect">
            <a:avLst/>
          </a:prstGeom>
          <a:noFill/>
        </p:spPr>
        <p:txBody>
          <a:bodyPr wrap="square" lIns="91440" tIns="45720" rIns="91440" bIns="45720" rtlCol="0" anchor="t">
            <a:spAutoFit/>
          </a:bodyPr>
          <a:lstStyle/>
          <a:p>
            <a:pPr algn="ctr" defTabSz="513248" eaLnBrk="0" hangingPunct="0"/>
            <a:r>
              <a:rPr lang="en-US" sz="7200" b="1">
                <a:latin typeface="Calibri"/>
                <a:cs typeface="Calibri"/>
              </a:rPr>
              <a:t>NYSDEC Data Acquisition Unit  </a:t>
            </a:r>
            <a:br>
              <a:rPr lang="en-US" sz="7200" b="1">
                <a:latin typeface="Calibri" panose="020F0502020204030204" pitchFamily="34" charset="0"/>
                <a:cs typeface="Calibri" panose="020F0502020204030204" pitchFamily="34" charset="0"/>
              </a:rPr>
            </a:br>
            <a:r>
              <a:rPr lang="en-US" sz="6600">
                <a:latin typeface="Calibri"/>
                <a:cs typeface="Calibri"/>
              </a:rPr>
              <a:t>Matthew Diehl, Anthony Testa, Hemel Debnath, Bilal Mahmood</a:t>
            </a:r>
            <a:br>
              <a:rPr lang="en-US" sz="6600">
                <a:latin typeface="Calibri" panose="020F0502020204030204" pitchFamily="34" charset="0"/>
                <a:cs typeface="Calibri" panose="020F0502020204030204" pitchFamily="34" charset="0"/>
              </a:rPr>
            </a:br>
            <a:r>
              <a:rPr lang="en-US" sz="5400">
                <a:latin typeface="Calibri"/>
                <a:cs typeface="Calibri"/>
              </a:rPr>
              <a:t>Department of Electrical &amp; Computer Engineering, University at Albany</a:t>
            </a:r>
            <a:endParaRPr lang="en-US" sz="5400" i="1">
              <a:latin typeface="Calibri"/>
              <a:cs typeface="Calibri"/>
            </a:endParaRPr>
          </a:p>
        </p:txBody>
      </p:sp>
      <p:sp>
        <p:nvSpPr>
          <p:cNvPr id="7" name="Frame 6"/>
          <p:cNvSpPr/>
          <p:nvPr/>
        </p:nvSpPr>
        <p:spPr>
          <a:xfrm>
            <a:off x="503322" y="609600"/>
            <a:ext cx="42862500" cy="4191000"/>
          </a:xfrm>
          <a:prstGeom prst="frame">
            <a:avLst>
              <a:gd name="adj1" fmla="val 545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4876547"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29230722"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1175395" y="5634355"/>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677152" y="5538103"/>
            <a:ext cx="7844589" cy="923330"/>
          </a:xfrm>
          <a:prstGeom prst="rect">
            <a:avLst/>
          </a:prstGeom>
          <a:noFill/>
        </p:spPr>
        <p:txBody>
          <a:bodyPr wrap="square" rtlCol="0">
            <a:spAutoFit/>
          </a:bodyPr>
          <a:lstStyle/>
          <a:p>
            <a:pPr algn="ctr"/>
            <a:r>
              <a:rPr lang="en-US" sz="5400" b="1">
                <a:solidFill>
                  <a:srgbClr val="F8F8F8"/>
                </a:solidFill>
              </a:rPr>
              <a:t>Problem Statement</a:t>
            </a:r>
          </a:p>
        </p:txBody>
      </p:sp>
      <p:sp>
        <p:nvSpPr>
          <p:cNvPr id="19" name="TextBox 18"/>
          <p:cNvSpPr txBox="1"/>
          <p:nvPr/>
        </p:nvSpPr>
        <p:spPr>
          <a:xfrm>
            <a:off x="1133114" y="6488875"/>
            <a:ext cx="12927085" cy="6771084"/>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4000">
                <a:ea typeface="+mn-lt"/>
                <a:cs typeface="+mn-lt"/>
              </a:rPr>
              <a:t>Climate change affects all regions, causing rising sea levels, global temperatures</a:t>
            </a:r>
            <a:r>
              <a:rPr lang="en-US" sz="4000" b="0" i="0">
                <a:effectLst/>
                <a:ea typeface="+mn-lt"/>
                <a:cs typeface="+mn-lt"/>
              </a:rPr>
              <a:t>, </a:t>
            </a:r>
            <a:r>
              <a:rPr lang="en-US" sz="4000">
                <a:ea typeface="+mn-lt"/>
                <a:cs typeface="+mn-lt"/>
              </a:rPr>
              <a:t>and various weather anomalies</a:t>
            </a:r>
            <a:r>
              <a:rPr lang="en-US" sz="4000" b="0" i="0">
                <a:effectLst/>
                <a:ea typeface="+mn-lt"/>
                <a:cs typeface="+mn-lt"/>
              </a:rPr>
              <a:t>. </a:t>
            </a:r>
            <a:r>
              <a:rPr lang="en-US" sz="4000">
                <a:ea typeface="+mn-lt"/>
                <a:cs typeface="+mn-lt"/>
              </a:rPr>
              <a:t>In New York State, diverse microclimates—mountains, lakes, marshlands, fields</a:t>
            </a:r>
            <a:r>
              <a:rPr lang="en-US" sz="4000" b="0" i="0">
                <a:effectLst/>
                <a:ea typeface="+mn-lt"/>
                <a:cs typeface="+mn-lt"/>
              </a:rPr>
              <a:t>, </a:t>
            </a:r>
            <a:r>
              <a:rPr lang="en-US" sz="4000">
                <a:ea typeface="+mn-lt"/>
                <a:cs typeface="+mn-lt"/>
              </a:rPr>
              <a:t>forests</a:t>
            </a:r>
            <a:r>
              <a:rPr lang="en-US" sz="4000" b="0" i="0">
                <a:effectLst/>
                <a:ea typeface="+mn-lt"/>
                <a:cs typeface="+mn-lt"/>
              </a:rPr>
              <a:t>, </a:t>
            </a:r>
            <a:r>
              <a:rPr lang="en-US" sz="4000">
                <a:ea typeface="+mn-lt"/>
                <a:cs typeface="+mn-lt"/>
              </a:rPr>
              <a:t>and urban areas—experience these changes differently</a:t>
            </a:r>
            <a:r>
              <a:rPr lang="en-US" sz="4000" b="0" i="0">
                <a:effectLst/>
                <a:ea typeface="+mn-lt"/>
                <a:cs typeface="+mn-lt"/>
              </a:rPr>
              <a:t>. </a:t>
            </a:r>
            <a:r>
              <a:rPr lang="en-US" sz="4000">
                <a:ea typeface="+mn-lt"/>
                <a:cs typeface="+mn-lt"/>
              </a:rPr>
              <a:t>The goal is to create a weather monitoring system to measure humidity, temperature, and precipitation data in these microclimates</a:t>
            </a:r>
            <a:r>
              <a:rPr lang="en-US" sz="4000" b="0" i="0">
                <a:effectLst/>
                <a:ea typeface="+mn-lt"/>
                <a:cs typeface="+mn-lt"/>
              </a:rPr>
              <a:t>. </a:t>
            </a:r>
            <a:r>
              <a:rPr lang="en-US" sz="4000">
                <a:ea typeface="+mn-lt"/>
                <a:cs typeface="+mn-lt"/>
              </a:rPr>
              <a:t>This data will help the NYSDEC address potential negative effects of climate change in the state</a:t>
            </a:r>
            <a:r>
              <a:rPr lang="en-US" sz="4000" b="0" i="0">
                <a:effectLst/>
                <a:ea typeface="+mn-lt"/>
                <a:cs typeface="+mn-lt"/>
              </a:rPr>
              <a:t>.</a:t>
            </a:r>
            <a:endParaRPr lang="en-US">
              <a:ea typeface="Calibri" panose="020F0502020204030204"/>
              <a:cs typeface="Calibri" panose="020F0502020204030204"/>
            </a:endParaRPr>
          </a:p>
          <a:p>
            <a:pPr algn="ctr">
              <a:buFont typeface="Arial" panose="020B0604020202020204" pitchFamily="34" charset="0"/>
              <a:buChar char="•"/>
            </a:pPr>
            <a:endParaRPr lang="en-US" sz="3200">
              <a:latin typeface="Cambria"/>
              <a:ea typeface="Cambria"/>
            </a:endParaRPr>
          </a:p>
          <a:p>
            <a:pPr marL="571500" indent="-571500">
              <a:buFont typeface="Arial" panose="020B0604020202020204" pitchFamily="34" charset="0"/>
              <a:buChar char="•"/>
            </a:pPr>
            <a:endParaRPr lang="pt-BR" sz="4200">
              <a:effectLst/>
              <a:latin typeface="Calibri (Body)"/>
              <a:ea typeface="Calibri" panose="020F0502020204030204" pitchFamily="34" charset="0"/>
              <a:cs typeface="Times New Roman" panose="02020603050405020304" pitchFamily="18" charset="0"/>
            </a:endParaRPr>
          </a:p>
        </p:txBody>
      </p:sp>
      <p:grpSp>
        <p:nvGrpSpPr>
          <p:cNvPr id="9" name="Group 8">
            <a:extLst>
              <a:ext uri="{FF2B5EF4-FFF2-40B4-BE49-F238E27FC236}">
                <a16:creationId xmlns:a16="http://schemas.microsoft.com/office/drawing/2014/main" id="{6CB0C291-4663-4EAE-862B-42B1DB04D56B}"/>
              </a:ext>
            </a:extLst>
          </p:cNvPr>
          <p:cNvGrpSpPr/>
          <p:nvPr/>
        </p:nvGrpSpPr>
        <p:grpSpPr>
          <a:xfrm>
            <a:off x="1203175" y="12358709"/>
            <a:ext cx="12856115" cy="923330"/>
            <a:chOff x="1178027" y="18323132"/>
            <a:chExt cx="12856115" cy="923330"/>
          </a:xfrm>
        </p:grpSpPr>
        <p:sp>
          <p:nvSpPr>
            <p:cNvPr id="33" name="Rectangle 32"/>
            <p:cNvSpPr/>
            <p:nvPr/>
          </p:nvSpPr>
          <p:spPr>
            <a:xfrm>
              <a:off x="1178027" y="18453463"/>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677152" y="18323132"/>
              <a:ext cx="7844589" cy="923330"/>
            </a:xfrm>
            <a:prstGeom prst="rect">
              <a:avLst/>
            </a:prstGeom>
            <a:noFill/>
          </p:spPr>
          <p:txBody>
            <a:bodyPr wrap="square" rtlCol="0">
              <a:spAutoFit/>
            </a:bodyPr>
            <a:lstStyle/>
            <a:p>
              <a:pPr algn="ctr"/>
              <a:r>
                <a:rPr lang="en-US" sz="5400" b="1">
                  <a:solidFill>
                    <a:srgbClr val="F8F8F8"/>
                  </a:solidFill>
                </a:rPr>
                <a:t>System Requirements</a:t>
              </a:r>
            </a:p>
          </p:txBody>
        </p:sp>
      </p:grpSp>
      <p:sp>
        <p:nvSpPr>
          <p:cNvPr id="35" name="Rectangle 34"/>
          <p:cNvSpPr/>
          <p:nvPr/>
        </p:nvSpPr>
        <p:spPr>
          <a:xfrm>
            <a:off x="15473923" y="5694990"/>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975680" y="5598738"/>
            <a:ext cx="7844589" cy="923330"/>
          </a:xfrm>
          <a:prstGeom prst="rect">
            <a:avLst/>
          </a:prstGeom>
          <a:noFill/>
        </p:spPr>
        <p:txBody>
          <a:bodyPr wrap="square" rtlCol="0">
            <a:spAutoFit/>
          </a:bodyPr>
          <a:lstStyle/>
          <a:p>
            <a:pPr algn="ctr"/>
            <a:r>
              <a:rPr lang="en-US" sz="5400" b="1">
                <a:solidFill>
                  <a:srgbClr val="F8F8F8"/>
                </a:solidFill>
              </a:rPr>
              <a:t>System Design</a:t>
            </a:r>
          </a:p>
        </p:txBody>
      </p:sp>
      <p:cxnSp>
        <p:nvCxnSpPr>
          <p:cNvPr id="8" name="Straight Connector 7"/>
          <p:cNvCxnSpPr/>
          <p:nvPr/>
        </p:nvCxnSpPr>
        <p:spPr>
          <a:xfrm>
            <a:off x="15703532" y="13427696"/>
            <a:ext cx="12283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811625" y="23421530"/>
            <a:ext cx="12283993"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02018" y="27517688"/>
            <a:ext cx="7844589" cy="923330"/>
          </a:xfrm>
          <a:prstGeom prst="rect">
            <a:avLst/>
          </a:prstGeom>
          <a:noFill/>
        </p:spPr>
        <p:txBody>
          <a:bodyPr wrap="square" rtlCol="0">
            <a:spAutoFit/>
          </a:bodyPr>
          <a:lstStyle/>
          <a:p>
            <a:pPr algn="ctr"/>
            <a:r>
              <a:rPr lang="en-US" sz="5400" b="1">
                <a:solidFill>
                  <a:srgbClr val="F8F8F8"/>
                </a:solidFill>
              </a:rPr>
              <a:t>Project Partners</a:t>
            </a:r>
          </a:p>
        </p:txBody>
      </p:sp>
      <p:sp>
        <p:nvSpPr>
          <p:cNvPr id="43" name="Rectangle 42"/>
          <p:cNvSpPr/>
          <p:nvPr/>
        </p:nvSpPr>
        <p:spPr>
          <a:xfrm>
            <a:off x="29778587" y="5722432"/>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2280344" y="5626180"/>
            <a:ext cx="7844589" cy="923330"/>
          </a:xfrm>
          <a:prstGeom prst="rect">
            <a:avLst/>
          </a:prstGeom>
          <a:noFill/>
        </p:spPr>
        <p:txBody>
          <a:bodyPr wrap="square" rtlCol="0">
            <a:spAutoFit/>
          </a:bodyPr>
          <a:lstStyle/>
          <a:p>
            <a:pPr algn="ctr"/>
            <a:r>
              <a:rPr lang="en-US" sz="5400" b="1">
                <a:solidFill>
                  <a:srgbClr val="F8F8F8"/>
                </a:solidFill>
              </a:rPr>
              <a:t>System Design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1016" y="1217618"/>
            <a:ext cx="3877868" cy="2871176"/>
          </a:xfrm>
          <a:prstGeom prst="rect">
            <a:avLst/>
          </a:prstGeom>
        </p:spPr>
      </p:pic>
      <p:sp>
        <p:nvSpPr>
          <p:cNvPr id="56" name="TextBox 55">
            <a:extLst>
              <a:ext uri="{FF2B5EF4-FFF2-40B4-BE49-F238E27FC236}">
                <a16:creationId xmlns:a16="http://schemas.microsoft.com/office/drawing/2014/main" id="{B9398024-EA94-491A-A23F-50F4CAD946E7}"/>
              </a:ext>
            </a:extLst>
          </p:cNvPr>
          <p:cNvSpPr txBox="1"/>
          <p:nvPr/>
        </p:nvSpPr>
        <p:spPr>
          <a:xfrm>
            <a:off x="956882" y="13452923"/>
            <a:ext cx="12828528" cy="18805148"/>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3800" b="1">
                <a:latin typeface="Cambria"/>
                <a:ea typeface="Cambria"/>
                <a:cs typeface="Times New Roman"/>
              </a:rPr>
              <a:t>Ability to Collect Weather Data: </a:t>
            </a:r>
            <a:r>
              <a:rPr lang="en-US" sz="3800">
                <a:latin typeface="Cambria"/>
                <a:ea typeface="Cambria"/>
                <a:cs typeface="Times New Roman"/>
              </a:rPr>
              <a:t>The system should be able to collect data on ambient temperature, humidity</a:t>
            </a:r>
            <a:r>
              <a:rPr lang="en-US" sz="3800" b="0" i="0">
                <a:solidFill>
                  <a:srgbClr val="000000"/>
                </a:solidFill>
                <a:effectLst/>
                <a:latin typeface="Cambria"/>
                <a:ea typeface="Cambria"/>
              </a:rPr>
              <a:t>, </a:t>
            </a:r>
            <a:r>
              <a:rPr lang="en-US" sz="3800">
                <a:solidFill>
                  <a:srgbClr val="000000"/>
                </a:solidFill>
                <a:latin typeface="Cambria"/>
                <a:ea typeface="Cambria"/>
              </a:rPr>
              <a:t>and precipitation as a means of measuring the impact of climate change on microclimates in New York</a:t>
            </a:r>
            <a:r>
              <a:rPr lang="en-US" sz="3800" b="0" i="0">
                <a:solidFill>
                  <a:srgbClr val="000000"/>
                </a:solidFill>
                <a:effectLst/>
                <a:latin typeface="Cambria"/>
                <a:ea typeface="Cambria"/>
              </a:rPr>
              <a:t>. </a:t>
            </a:r>
            <a:r>
              <a:rPr lang="en-US" sz="3800">
                <a:solidFill>
                  <a:srgbClr val="000000"/>
                </a:solidFill>
                <a:latin typeface="Cambria"/>
                <a:ea typeface="Cambria"/>
              </a:rPr>
              <a:t>According to the Environmental Protection Agency, climate change in the U</a:t>
            </a:r>
            <a:r>
              <a:rPr lang="en-US" sz="3800" b="0" i="0">
                <a:solidFill>
                  <a:srgbClr val="000000"/>
                </a:solidFill>
                <a:effectLst/>
                <a:latin typeface="Cambria"/>
                <a:ea typeface="Cambria"/>
              </a:rPr>
              <a:t>.</a:t>
            </a:r>
            <a:r>
              <a:rPr lang="en-US" sz="3800">
                <a:solidFill>
                  <a:srgbClr val="000000"/>
                </a:solidFill>
                <a:latin typeface="Cambria"/>
                <a:ea typeface="Cambria"/>
              </a:rPr>
              <a:t>S</a:t>
            </a:r>
            <a:r>
              <a:rPr lang="en-US" sz="3800" b="0" i="0">
                <a:solidFill>
                  <a:srgbClr val="000000"/>
                </a:solidFill>
                <a:effectLst/>
                <a:latin typeface="Cambria"/>
                <a:ea typeface="Cambria"/>
              </a:rPr>
              <a:t>. </a:t>
            </a:r>
            <a:r>
              <a:rPr lang="en-US" sz="3800">
                <a:solidFill>
                  <a:srgbClr val="000000"/>
                </a:solidFill>
                <a:latin typeface="Cambria"/>
                <a:ea typeface="Cambria"/>
              </a:rPr>
              <a:t>has been defined by a rise in average temperature and 0.2 inch per decade increase in precipitation across the 48 states on the U.S</a:t>
            </a:r>
            <a:r>
              <a:rPr lang="en-US" sz="3800" b="0" i="0">
                <a:solidFill>
                  <a:srgbClr val="000000"/>
                </a:solidFill>
                <a:effectLst/>
                <a:latin typeface="Cambria"/>
                <a:ea typeface="Cambria"/>
              </a:rPr>
              <a:t>. </a:t>
            </a:r>
            <a:r>
              <a:rPr lang="en-US" sz="3800">
                <a:solidFill>
                  <a:srgbClr val="000000"/>
                </a:solidFill>
                <a:latin typeface="Cambria"/>
                <a:ea typeface="Cambria"/>
              </a:rPr>
              <a:t>mainland. </a:t>
            </a:r>
            <a:endParaRPr lang="en-US" sz="3800">
              <a:latin typeface="Cambria"/>
              <a:ea typeface="Cambria"/>
              <a:cs typeface="Times New Roman" panose="02020603050405020304" pitchFamily="18" charset="0"/>
            </a:endParaRPr>
          </a:p>
          <a:p>
            <a:endParaRPr lang="en-US" sz="3800">
              <a:latin typeface="Calibri (Body)"/>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3800" b="1">
                <a:latin typeface="Cambria"/>
                <a:ea typeface="Cambria"/>
                <a:cs typeface="Times New Roman"/>
              </a:rPr>
              <a:t>Accuracy of Collected Data: </a:t>
            </a:r>
            <a:r>
              <a:rPr lang="en-US" sz="3800">
                <a:latin typeface="Cambria"/>
                <a:ea typeface="Cambria"/>
                <a:cs typeface="Times New Roman"/>
              </a:rPr>
              <a:t>Data</a:t>
            </a:r>
            <a:r>
              <a:rPr lang="en-US" sz="3800">
                <a:solidFill>
                  <a:srgbClr val="000000"/>
                </a:solidFill>
                <a:latin typeface="Cambria"/>
                <a:ea typeface="Cambria"/>
              </a:rPr>
              <a:t> collected from the weather monitoring system should be accurate and  undergo error analysis to ensure accuracy and precision. </a:t>
            </a:r>
            <a:r>
              <a:rPr lang="en-US" sz="3800" b="0" i="0">
                <a:solidFill>
                  <a:srgbClr val="000000"/>
                </a:solidFill>
                <a:effectLst/>
                <a:latin typeface="Cambria"/>
                <a:ea typeface="Cambria"/>
              </a:rPr>
              <a:t> </a:t>
            </a:r>
            <a:r>
              <a:rPr lang="en-US" sz="3800">
                <a:solidFill>
                  <a:srgbClr val="000000"/>
                </a:solidFill>
                <a:latin typeface="Cambria"/>
                <a:ea typeface="Cambria"/>
              </a:rPr>
              <a:t>Here, “accurate” and “precise” data will include any data collected through the system which has a maximum percent error of 5 – 10% from corresponding data collected for that hour through a local or national weather station</a:t>
            </a:r>
            <a:r>
              <a:rPr lang="en-US" sz="3800" b="0" i="0">
                <a:solidFill>
                  <a:srgbClr val="000000"/>
                </a:solidFill>
                <a:effectLst/>
                <a:latin typeface="Cambria"/>
                <a:ea typeface="Cambria"/>
              </a:rPr>
              <a:t>.</a:t>
            </a:r>
            <a:r>
              <a:rPr lang="en-US" sz="3800">
                <a:solidFill>
                  <a:srgbClr val="000000"/>
                </a:solidFill>
                <a:latin typeface="Cambria"/>
                <a:ea typeface="Cambria"/>
              </a:rPr>
              <a:t> </a:t>
            </a:r>
            <a:endParaRPr lang="en-US" sz="3800" b="0" i="0">
              <a:solidFill>
                <a:srgbClr val="000000"/>
              </a:solidFill>
              <a:effectLst/>
              <a:latin typeface="Cambria"/>
              <a:ea typeface="Cambria"/>
            </a:endParaRPr>
          </a:p>
          <a:p>
            <a:endParaRPr lang="en-US" sz="3800" b="1">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3800" b="1">
                <a:latin typeface="Cambria"/>
                <a:ea typeface="Cambria"/>
                <a:cs typeface="Times New Roman"/>
              </a:rPr>
              <a:t>Speed and Efficiency: </a:t>
            </a:r>
            <a:r>
              <a:rPr lang="en-US" sz="3800">
                <a:solidFill>
                  <a:srgbClr val="000000"/>
                </a:solidFill>
                <a:latin typeface="Cambria"/>
                <a:ea typeface="Cambria"/>
              </a:rPr>
              <a:t>The system should be able to perform data acquisition, processing</a:t>
            </a:r>
            <a:r>
              <a:rPr lang="en-US" sz="3800" b="0" i="0">
                <a:solidFill>
                  <a:srgbClr val="000000"/>
                </a:solidFill>
                <a:effectLst/>
                <a:latin typeface="Cambria"/>
                <a:ea typeface="Cambria"/>
              </a:rPr>
              <a:t>, </a:t>
            </a:r>
            <a:r>
              <a:rPr lang="en-US" sz="3800">
                <a:solidFill>
                  <a:srgbClr val="000000"/>
                </a:solidFill>
                <a:latin typeface="Cambria"/>
                <a:ea typeface="Cambria"/>
              </a:rPr>
              <a:t>and transmission simultaneously without significant delays in time</a:t>
            </a:r>
            <a:r>
              <a:rPr lang="en-US" sz="3800" b="0" i="0">
                <a:solidFill>
                  <a:srgbClr val="000000"/>
                </a:solidFill>
                <a:effectLst/>
                <a:latin typeface="Cambria"/>
                <a:ea typeface="Cambria"/>
              </a:rPr>
              <a:t>.</a:t>
            </a:r>
            <a:r>
              <a:rPr lang="en-US" sz="3800">
                <a:solidFill>
                  <a:srgbClr val="000000"/>
                </a:solidFill>
                <a:latin typeface="Cambria"/>
                <a:ea typeface="Cambria"/>
              </a:rPr>
              <a:t> </a:t>
            </a:r>
            <a:r>
              <a:rPr lang="en-US" sz="3800" b="0" i="0">
                <a:solidFill>
                  <a:srgbClr val="000000"/>
                </a:solidFill>
                <a:effectLst/>
                <a:latin typeface="Cambria"/>
                <a:ea typeface="Cambria"/>
              </a:rPr>
              <a:t> </a:t>
            </a:r>
            <a:r>
              <a:rPr lang="en-US" sz="3800">
                <a:solidFill>
                  <a:srgbClr val="000000"/>
                </a:solidFill>
                <a:latin typeface="Cambria"/>
                <a:ea typeface="Cambria"/>
              </a:rPr>
              <a:t>An acceptable latency time for acquisition and processing of the data starting from data collection to data storage in an Excel file should be no more than the maximum latency time of the Arduino Uno (</a:t>
            </a:r>
            <a:r>
              <a:rPr lang="en-US" sz="3800" err="1">
                <a:solidFill>
                  <a:srgbClr val="000000"/>
                </a:solidFill>
                <a:latin typeface="Cambria"/>
                <a:ea typeface="Cambria"/>
              </a:rPr>
              <a:t>i</a:t>
            </a:r>
            <a:r>
              <a:rPr lang="en-US" sz="3800" b="0" i="0" err="1">
                <a:solidFill>
                  <a:srgbClr val="000000"/>
                </a:solidFill>
                <a:effectLst/>
                <a:latin typeface="Cambria"/>
                <a:ea typeface="Cambria"/>
              </a:rPr>
              <a:t>.</a:t>
            </a:r>
            <a:r>
              <a:rPr lang="en-US" sz="3800" err="1">
                <a:solidFill>
                  <a:srgbClr val="000000"/>
                </a:solidFill>
                <a:latin typeface="Cambria"/>
                <a:ea typeface="Cambria"/>
              </a:rPr>
              <a:t>e</a:t>
            </a:r>
            <a:r>
              <a:rPr lang="en-US" sz="3800">
                <a:solidFill>
                  <a:srgbClr val="000000"/>
                </a:solidFill>
                <a:latin typeface="Cambria"/>
                <a:ea typeface="Cambria"/>
              </a:rPr>
              <a:t>, around 5.1 milliseconds). </a:t>
            </a:r>
            <a:endParaRPr lang="en-US" sz="3800" b="0" i="0">
              <a:solidFill>
                <a:srgbClr val="000000"/>
              </a:solidFill>
              <a:effectLst/>
              <a:latin typeface="Cambria"/>
              <a:ea typeface="Cambria"/>
            </a:endParaRPr>
          </a:p>
          <a:p>
            <a:pPr marL="571500" indent="-571500">
              <a:buFont typeface="Arial" panose="020B0604020202020204" pitchFamily="34" charset="0"/>
              <a:buChar char="•"/>
            </a:pPr>
            <a:endParaRPr lang="en-US" sz="380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3800" b="1">
                <a:latin typeface="Cambria"/>
                <a:ea typeface="Cambria"/>
                <a:cs typeface="Times New Roman"/>
              </a:rPr>
              <a:t>Durability to Weather Extremities:</a:t>
            </a:r>
            <a:r>
              <a:rPr lang="en-US" sz="3800" b="1">
                <a:solidFill>
                  <a:srgbClr val="000000"/>
                </a:solidFill>
                <a:latin typeface="Cambria"/>
                <a:ea typeface="Cambria"/>
              </a:rPr>
              <a:t> </a:t>
            </a:r>
            <a:r>
              <a:rPr lang="en-US" sz="3800">
                <a:solidFill>
                  <a:srgbClr val="000000"/>
                </a:solidFill>
                <a:latin typeface="Cambria"/>
                <a:ea typeface="Cambria"/>
              </a:rPr>
              <a:t> Since the weather monitoring system will be implemented throughout New York State, it is important to consider the range of extreme weather conditions such as blizzards, snowstorms</a:t>
            </a:r>
            <a:r>
              <a:rPr lang="en-US" sz="3800" b="0" i="0">
                <a:solidFill>
                  <a:srgbClr val="000000"/>
                </a:solidFill>
                <a:effectLst/>
                <a:latin typeface="Cambria"/>
                <a:ea typeface="Cambria"/>
              </a:rPr>
              <a:t>, </a:t>
            </a:r>
            <a:r>
              <a:rPr lang="en-US" sz="3800">
                <a:solidFill>
                  <a:srgbClr val="000000"/>
                </a:solidFill>
                <a:latin typeface="Cambria"/>
                <a:ea typeface="Cambria"/>
              </a:rPr>
              <a:t>and thunderstorms that could pose a threat to any outdoor components of the system</a:t>
            </a:r>
            <a:r>
              <a:rPr lang="en-US" sz="3800" b="0" i="0">
                <a:solidFill>
                  <a:srgbClr val="000000"/>
                </a:solidFill>
                <a:effectLst/>
                <a:latin typeface="Cambria"/>
                <a:ea typeface="Cambria"/>
              </a:rPr>
              <a:t>.</a:t>
            </a:r>
            <a:r>
              <a:rPr lang="en-US" sz="3800">
                <a:solidFill>
                  <a:srgbClr val="000000"/>
                </a:solidFill>
                <a:latin typeface="Cambria"/>
                <a:ea typeface="Cambria"/>
              </a:rPr>
              <a:t> </a:t>
            </a:r>
            <a:endParaRPr lang="en-US" sz="3800">
              <a:solidFill>
                <a:srgbClr val="000000"/>
              </a:solidFill>
              <a:effectLst/>
              <a:latin typeface="Cambria"/>
              <a:ea typeface="Cambria"/>
              <a:cs typeface="Times New Roman" panose="02020603050405020304" pitchFamily="18" charset="0"/>
            </a:endParaRPr>
          </a:p>
        </p:txBody>
      </p:sp>
      <p:sp>
        <p:nvSpPr>
          <p:cNvPr id="58" name="TextBox 57">
            <a:extLst>
              <a:ext uri="{FF2B5EF4-FFF2-40B4-BE49-F238E27FC236}">
                <a16:creationId xmlns:a16="http://schemas.microsoft.com/office/drawing/2014/main" id="{56DD0ABD-48CD-40B6-BD56-DE5688B37FF3}"/>
              </a:ext>
            </a:extLst>
          </p:cNvPr>
          <p:cNvSpPr txBox="1"/>
          <p:nvPr/>
        </p:nvSpPr>
        <p:spPr>
          <a:xfrm>
            <a:off x="17923233" y="22159911"/>
            <a:ext cx="7844589" cy="923330"/>
          </a:xfrm>
          <a:prstGeom prst="rect">
            <a:avLst/>
          </a:prstGeom>
          <a:noFill/>
        </p:spPr>
        <p:txBody>
          <a:bodyPr wrap="square" rtlCol="0">
            <a:spAutoFit/>
          </a:bodyPr>
          <a:lstStyle/>
          <a:p>
            <a:pPr algn="ctr"/>
            <a:endParaRPr lang="en-US" sz="5400" b="1">
              <a:solidFill>
                <a:srgbClr val="F8F8F8"/>
              </a:solidFill>
            </a:endParaRPr>
          </a:p>
        </p:txBody>
      </p:sp>
      <p:sp>
        <p:nvSpPr>
          <p:cNvPr id="59" name="TextBox 58">
            <a:extLst>
              <a:ext uri="{FF2B5EF4-FFF2-40B4-BE49-F238E27FC236}">
                <a16:creationId xmlns:a16="http://schemas.microsoft.com/office/drawing/2014/main" id="{1D2002BA-C0EE-4032-BCDD-8F6E1630D612}"/>
              </a:ext>
            </a:extLst>
          </p:cNvPr>
          <p:cNvSpPr txBox="1"/>
          <p:nvPr/>
        </p:nvSpPr>
        <p:spPr>
          <a:xfrm>
            <a:off x="30112468" y="6701061"/>
            <a:ext cx="13253354" cy="830997"/>
          </a:xfrm>
          <a:prstGeom prst="rect">
            <a:avLst/>
          </a:prstGeom>
          <a:noFill/>
        </p:spPr>
        <p:txBody>
          <a:bodyPr wrap="square">
            <a:spAutoFit/>
          </a:bodyPr>
          <a:lstStyle/>
          <a:p>
            <a:r>
              <a:rPr lang="en-US" sz="4800" b="1">
                <a:solidFill>
                  <a:srgbClr val="7030A0"/>
                </a:solidFill>
              </a:rPr>
              <a:t>Key System Features</a:t>
            </a:r>
            <a:endParaRPr lang="en-US" sz="4800"/>
          </a:p>
        </p:txBody>
      </p:sp>
      <p:sp>
        <p:nvSpPr>
          <p:cNvPr id="60" name="TextBox 59">
            <a:extLst>
              <a:ext uri="{FF2B5EF4-FFF2-40B4-BE49-F238E27FC236}">
                <a16:creationId xmlns:a16="http://schemas.microsoft.com/office/drawing/2014/main" id="{B0A3CE29-D98A-41C6-BC5D-0C7D239BF60F}"/>
              </a:ext>
            </a:extLst>
          </p:cNvPr>
          <p:cNvSpPr txBox="1"/>
          <p:nvPr/>
        </p:nvSpPr>
        <p:spPr>
          <a:xfrm>
            <a:off x="29981058" y="7538074"/>
            <a:ext cx="12795674" cy="5909310"/>
          </a:xfrm>
          <a:prstGeom prst="rect">
            <a:avLst/>
          </a:prstGeom>
          <a:noFill/>
        </p:spPr>
        <p:txBody>
          <a:bodyPr wrap="square" lIns="91440" tIns="45720" rIns="91440" bIns="45720" rtlCol="0" anchor="t">
            <a:spAutoFit/>
          </a:bodyPr>
          <a:lstStyle/>
          <a:p>
            <a:r>
              <a:rPr lang="en-US" sz="4200">
                <a:ea typeface="Calibri"/>
                <a:cs typeface="Times New Roman"/>
              </a:rPr>
              <a:t>To satisfy system requirements, we incorporated the following design specifications:</a:t>
            </a:r>
            <a:endParaRPr lang="en-US" sz="4200">
              <a:effectLst/>
              <a:ea typeface="Calibri"/>
              <a:cs typeface="Times New Roman"/>
            </a:endParaRPr>
          </a:p>
          <a:p>
            <a:pPr marL="571500" indent="-571500">
              <a:buFont typeface="Arial" panose="020B0604020202020204" pitchFamily="34" charset="0"/>
              <a:buChar char="•"/>
            </a:pPr>
            <a:r>
              <a:rPr lang="en-US" sz="4200" b="1">
                <a:ea typeface="Calibri"/>
                <a:cs typeface="Times New Roman"/>
              </a:rPr>
              <a:t>Adafruit HTS221  Sensor</a:t>
            </a:r>
            <a:r>
              <a:rPr lang="en-US" sz="4200">
                <a:ea typeface="Calibri"/>
                <a:cs typeface="Times New Roman"/>
              </a:rPr>
              <a:t>:</a:t>
            </a:r>
            <a:r>
              <a:rPr lang="en-US" sz="4200">
                <a:effectLst/>
                <a:ea typeface="Calibri"/>
                <a:cs typeface="Times New Roman"/>
              </a:rPr>
              <a:t> </a:t>
            </a:r>
            <a:r>
              <a:rPr lang="en-US" sz="4200">
                <a:ea typeface="Calibri"/>
                <a:cs typeface="Times New Roman"/>
              </a:rPr>
              <a:t>Collects ambient temperature and humidity data and uploads to Arduino</a:t>
            </a:r>
            <a:endParaRPr lang="en-US" sz="4200">
              <a:effectLst/>
              <a:ea typeface="Calibri"/>
              <a:cs typeface="Times New Roman"/>
            </a:endParaRPr>
          </a:p>
          <a:p>
            <a:pPr marL="571500" indent="-571500">
              <a:buFont typeface="Arial" panose="020B0604020202020204" pitchFamily="34" charset="0"/>
              <a:buChar char="•"/>
            </a:pPr>
            <a:r>
              <a:rPr lang="en-US" sz="4200" b="1">
                <a:ea typeface="Calibri"/>
                <a:cs typeface="Times New Roman"/>
              </a:rPr>
              <a:t>Soldered Electronics: </a:t>
            </a:r>
            <a:r>
              <a:rPr lang="en-US" sz="4200">
                <a:ea typeface="Calibri"/>
                <a:cs typeface="Times New Roman"/>
              </a:rPr>
              <a:t>Collects precipitation data.</a:t>
            </a:r>
          </a:p>
          <a:p>
            <a:pPr marL="571500" indent="-571500">
              <a:buFont typeface="Arial" panose="020B0604020202020204" pitchFamily="34" charset="0"/>
              <a:buChar char="•"/>
            </a:pPr>
            <a:r>
              <a:rPr lang="en-US" sz="4200" b="1">
                <a:ea typeface="Calibri"/>
                <a:cs typeface="Times New Roman"/>
              </a:rPr>
              <a:t>Arduino Uno R3:</a:t>
            </a:r>
            <a:r>
              <a:rPr lang="en-US" sz="4200" b="1">
                <a:effectLst/>
                <a:ea typeface="Calibri"/>
                <a:cs typeface="Times New Roman"/>
              </a:rPr>
              <a:t> </a:t>
            </a:r>
            <a:r>
              <a:rPr lang="en-US" sz="4200">
                <a:ea typeface="Calibri"/>
                <a:cs typeface="Times New Roman"/>
              </a:rPr>
              <a:t>Interfaces collecting and processing of data</a:t>
            </a:r>
          </a:p>
          <a:p>
            <a:pPr marL="571500" indent="-571500">
              <a:buFont typeface="Arial" panose="020B0604020202020204" pitchFamily="34" charset="0"/>
              <a:buChar char="•"/>
            </a:pPr>
            <a:r>
              <a:rPr lang="en-US" sz="4200" b="1">
                <a:ea typeface="Calibri"/>
                <a:cs typeface="Times New Roman"/>
              </a:rPr>
              <a:t>Enclosure: </a:t>
            </a:r>
            <a:r>
              <a:rPr lang="en-US" sz="4200">
                <a:ea typeface="Calibri"/>
                <a:cs typeface="Times New Roman"/>
              </a:rPr>
              <a:t>Weatherproof housing for components</a:t>
            </a:r>
            <a:endParaRPr lang="en-US" sz="420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4200">
              <a:ea typeface="Calibri" panose="020F0502020204030204" pitchFamily="34" charset="0"/>
              <a:cs typeface="Times New Roman" panose="02020603050405020304" pitchFamily="18" charset="0"/>
            </a:endParaRPr>
          </a:p>
        </p:txBody>
      </p:sp>
      <p:sp>
        <p:nvSpPr>
          <p:cNvPr id="45" name="TextBox 44">
            <a:extLst>
              <a:ext uri="{FF2B5EF4-FFF2-40B4-BE49-F238E27FC236}">
                <a16:creationId xmlns:a16="http://schemas.microsoft.com/office/drawing/2014/main" id="{CDD7D5A2-2F3F-4D20-9622-F3E61531AF67}"/>
              </a:ext>
            </a:extLst>
          </p:cNvPr>
          <p:cNvSpPr txBox="1"/>
          <p:nvPr/>
        </p:nvSpPr>
        <p:spPr>
          <a:xfrm>
            <a:off x="16029983" y="15306131"/>
            <a:ext cx="12683567" cy="738664"/>
          </a:xfrm>
          <a:prstGeom prst="rect">
            <a:avLst/>
          </a:prstGeom>
          <a:noFill/>
        </p:spPr>
        <p:txBody>
          <a:bodyPr wrap="square" lIns="91440" tIns="45720" rIns="91440" bIns="45720" anchor="t">
            <a:spAutoFit/>
          </a:bodyPr>
          <a:lstStyle/>
          <a:p>
            <a:pPr algn="ctr"/>
            <a:r>
              <a:rPr lang="en-US" sz="4200" b="1">
                <a:cs typeface="Times New Roman"/>
              </a:rPr>
              <a:t>Figure 1: Temperature Data Collected at an Hourly Basis </a:t>
            </a:r>
            <a:endParaRPr lang="en-US"/>
          </a:p>
        </p:txBody>
      </p:sp>
      <p:pic>
        <p:nvPicPr>
          <p:cNvPr id="10" name="Picture 9" descr="A purple sign with white text&#10;&#10;Description automatically generated">
            <a:extLst>
              <a:ext uri="{FF2B5EF4-FFF2-40B4-BE49-F238E27FC236}">
                <a16:creationId xmlns:a16="http://schemas.microsoft.com/office/drawing/2014/main" id="{B856C4FB-2BA7-5574-B05C-ADCC9B637413}"/>
              </a:ext>
            </a:extLst>
          </p:cNvPr>
          <p:cNvPicPr>
            <a:picLocks noChangeAspect="1"/>
          </p:cNvPicPr>
          <p:nvPr/>
        </p:nvPicPr>
        <p:blipFill rotWithShape="1">
          <a:blip r:embed="rId3">
            <a:extLst>
              <a:ext uri="{28A0092B-C50C-407E-A947-70E740481C1C}">
                <a14:useLocalDpi xmlns:a14="http://schemas.microsoft.com/office/drawing/2010/main" val="0"/>
              </a:ext>
            </a:extLst>
          </a:blip>
          <a:srcRect l="9986" t="-201" r="30886"/>
          <a:stretch/>
        </p:blipFill>
        <p:spPr>
          <a:xfrm>
            <a:off x="32815695" y="1208150"/>
            <a:ext cx="10156632" cy="2914407"/>
          </a:xfrm>
          <a:prstGeom prst="rect">
            <a:avLst/>
          </a:prstGeom>
        </p:spPr>
      </p:pic>
      <p:sp>
        <p:nvSpPr>
          <p:cNvPr id="12" name="Rectangle 11">
            <a:extLst>
              <a:ext uri="{FF2B5EF4-FFF2-40B4-BE49-F238E27FC236}">
                <a16:creationId xmlns:a16="http://schemas.microsoft.com/office/drawing/2014/main" id="{2F306ECD-ED66-4C90-A1DE-AE32E1AF460C}"/>
              </a:ext>
            </a:extLst>
          </p:cNvPr>
          <p:cNvSpPr/>
          <p:nvPr/>
        </p:nvSpPr>
        <p:spPr>
          <a:xfrm>
            <a:off x="29440992" y="21342749"/>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B2F7391-2765-4D0D-908B-2270852441E7}"/>
              </a:ext>
            </a:extLst>
          </p:cNvPr>
          <p:cNvSpPr txBox="1"/>
          <p:nvPr/>
        </p:nvSpPr>
        <p:spPr>
          <a:xfrm>
            <a:off x="31404601" y="22621576"/>
            <a:ext cx="9412707" cy="923330"/>
          </a:xfrm>
          <a:prstGeom prst="rect">
            <a:avLst/>
          </a:prstGeom>
          <a:noFill/>
        </p:spPr>
        <p:txBody>
          <a:bodyPr wrap="square" rtlCol="0">
            <a:spAutoFit/>
          </a:bodyPr>
          <a:lstStyle/>
          <a:p>
            <a:pPr algn="ctr"/>
            <a:r>
              <a:rPr lang="en-US" sz="5400" b="1">
                <a:solidFill>
                  <a:srgbClr val="F8F8F8"/>
                </a:solidFill>
              </a:rPr>
              <a:t>Bill of Materials</a:t>
            </a:r>
          </a:p>
        </p:txBody>
      </p:sp>
      <p:graphicFrame>
        <p:nvGraphicFramePr>
          <p:cNvPr id="14" name="Table 13">
            <a:extLst>
              <a:ext uri="{FF2B5EF4-FFF2-40B4-BE49-F238E27FC236}">
                <a16:creationId xmlns:a16="http://schemas.microsoft.com/office/drawing/2014/main" id="{3AFB6EE7-A4CA-4D25-975D-D3BD5877DFE4}"/>
              </a:ext>
            </a:extLst>
          </p:cNvPr>
          <p:cNvGraphicFramePr>
            <a:graphicFrameLocks noGrp="1"/>
          </p:cNvGraphicFramePr>
          <p:nvPr>
            <p:extLst>
              <p:ext uri="{D42A27DB-BD31-4B8C-83A1-F6EECF244321}">
                <p14:modId xmlns:p14="http://schemas.microsoft.com/office/powerpoint/2010/main" val="3634174812"/>
              </p:ext>
            </p:extLst>
          </p:nvPr>
        </p:nvGraphicFramePr>
        <p:xfrm>
          <a:off x="29468867" y="22405537"/>
          <a:ext cx="13496731" cy="9902618"/>
        </p:xfrm>
        <a:graphic>
          <a:graphicData uri="http://schemas.openxmlformats.org/drawingml/2006/table">
            <a:tbl>
              <a:tblPr firstRow="1" bandRow="1">
                <a:tableStyleId>{5C22544A-7EE6-4342-B048-85BDC9FD1C3A}</a:tableStyleId>
              </a:tblPr>
              <a:tblGrid>
                <a:gridCol w="4213348">
                  <a:extLst>
                    <a:ext uri="{9D8B030D-6E8A-4147-A177-3AD203B41FA5}">
                      <a16:colId xmlns:a16="http://schemas.microsoft.com/office/drawing/2014/main" val="20000"/>
                    </a:ext>
                  </a:extLst>
                </a:gridCol>
                <a:gridCol w="6353427">
                  <a:extLst>
                    <a:ext uri="{9D8B030D-6E8A-4147-A177-3AD203B41FA5}">
                      <a16:colId xmlns:a16="http://schemas.microsoft.com/office/drawing/2014/main" val="20001"/>
                    </a:ext>
                  </a:extLst>
                </a:gridCol>
                <a:gridCol w="2929956">
                  <a:extLst>
                    <a:ext uri="{9D8B030D-6E8A-4147-A177-3AD203B41FA5}">
                      <a16:colId xmlns:a16="http://schemas.microsoft.com/office/drawing/2014/main" val="20002"/>
                    </a:ext>
                  </a:extLst>
                </a:gridCol>
              </a:tblGrid>
              <a:tr h="621408">
                <a:tc>
                  <a:txBody>
                    <a:bodyPr/>
                    <a:lstStyle/>
                    <a:p>
                      <a:pPr algn="ctr"/>
                      <a:r>
                        <a:rPr lang="en-US" sz="3600"/>
                        <a:t>Part</a:t>
                      </a:r>
                    </a:p>
                  </a:txBody>
                  <a:tcPr/>
                </a:tc>
                <a:tc>
                  <a:txBody>
                    <a:bodyPr/>
                    <a:lstStyle/>
                    <a:p>
                      <a:pPr algn="ctr"/>
                      <a:r>
                        <a:rPr lang="en-US" sz="3600"/>
                        <a:t>Purpose</a:t>
                      </a:r>
                    </a:p>
                  </a:txBody>
                  <a:tcPr/>
                </a:tc>
                <a:tc>
                  <a:txBody>
                    <a:bodyPr/>
                    <a:lstStyle/>
                    <a:p>
                      <a:pPr algn="ctr"/>
                      <a:r>
                        <a:rPr lang="en-US" sz="3600" baseline="0"/>
                        <a:t>Cost</a:t>
                      </a:r>
                    </a:p>
                  </a:txBody>
                  <a:tcPr/>
                </a:tc>
                <a:extLst>
                  <a:ext uri="{0D108BD9-81ED-4DB2-BD59-A6C34878D82A}">
                    <a16:rowId xmlns:a16="http://schemas.microsoft.com/office/drawing/2014/main" val="10000"/>
                  </a:ext>
                </a:extLst>
              </a:tr>
              <a:tr h="1673018">
                <a:tc>
                  <a:txBody>
                    <a:bodyPr/>
                    <a:lstStyle/>
                    <a:p>
                      <a:pPr algn="ctr"/>
                      <a:r>
                        <a:rPr lang="en-US" sz="3600" b="1"/>
                        <a:t>Adafruit HTS221  Sensor</a:t>
                      </a:r>
                    </a:p>
                  </a:txBody>
                  <a:tcPr/>
                </a:tc>
                <a:tc>
                  <a:txBody>
                    <a:bodyPr/>
                    <a:lstStyle/>
                    <a:p>
                      <a:pPr algn="ctr"/>
                      <a:r>
                        <a:rPr lang="en-US" sz="3600" b="1"/>
                        <a:t>Sensor that will acquire temperature and humidity data </a:t>
                      </a:r>
                    </a:p>
                  </a:txBody>
                  <a:tcPr/>
                </a:tc>
                <a:tc>
                  <a:txBody>
                    <a:bodyPr/>
                    <a:lstStyle/>
                    <a:p>
                      <a:pPr algn="ctr"/>
                      <a:r>
                        <a:rPr lang="en-US" sz="3600" b="1"/>
                        <a:t>$9.95</a:t>
                      </a:r>
                    </a:p>
                  </a:txBody>
                  <a:tcPr/>
                </a:tc>
                <a:extLst>
                  <a:ext uri="{0D108BD9-81ED-4DB2-BD59-A6C34878D82A}">
                    <a16:rowId xmlns:a16="http://schemas.microsoft.com/office/drawing/2014/main" val="10001"/>
                  </a:ext>
                </a:extLst>
              </a:tr>
              <a:tr h="1673018">
                <a:tc>
                  <a:txBody>
                    <a:bodyPr/>
                    <a:lstStyle/>
                    <a:p>
                      <a:pPr algn="ctr"/>
                      <a:r>
                        <a:rPr lang="en-US" sz="3600" b="1"/>
                        <a:t>Arduino Uno R3 Board with USB Cable</a:t>
                      </a:r>
                    </a:p>
                  </a:txBody>
                  <a:tcPr/>
                </a:tc>
                <a:tc>
                  <a:txBody>
                    <a:bodyPr/>
                    <a:lstStyle/>
                    <a:p>
                      <a:pPr algn="ctr"/>
                      <a:r>
                        <a:rPr lang="en-US" sz="3600" b="1"/>
                        <a:t>Used to process data and upload data to an Excel file for storage</a:t>
                      </a:r>
                    </a:p>
                  </a:txBody>
                  <a:tcPr/>
                </a:tc>
                <a:tc>
                  <a:txBody>
                    <a:bodyPr/>
                    <a:lstStyle/>
                    <a:p>
                      <a:pPr algn="ctr"/>
                      <a:r>
                        <a:rPr lang="en-US" sz="3600" b="1"/>
                        <a:t>$29.95</a:t>
                      </a:r>
                    </a:p>
                  </a:txBody>
                  <a:tcPr/>
                </a:tc>
                <a:extLst>
                  <a:ext uri="{0D108BD9-81ED-4DB2-BD59-A6C34878D82A}">
                    <a16:rowId xmlns:a16="http://schemas.microsoft.com/office/drawing/2014/main" val="741150004"/>
                  </a:ext>
                </a:extLst>
              </a:tr>
              <a:tr h="1147211">
                <a:tc>
                  <a:txBody>
                    <a:bodyPr/>
                    <a:lstStyle/>
                    <a:p>
                      <a:pPr algn="ctr"/>
                      <a:r>
                        <a:rPr lang="en-US" sz="3600" b="1"/>
                        <a:t>Half Size Breadboard</a:t>
                      </a:r>
                    </a:p>
                  </a:txBody>
                  <a:tcPr/>
                </a:tc>
                <a:tc>
                  <a:txBody>
                    <a:bodyPr/>
                    <a:lstStyle/>
                    <a:p>
                      <a:pPr algn="ctr"/>
                      <a:r>
                        <a:rPr lang="en-US" sz="3600" b="1"/>
                        <a:t>Holds connections of sensors with microcontroller</a:t>
                      </a:r>
                      <a:endParaRPr lang="en-US"/>
                    </a:p>
                  </a:txBody>
                  <a:tcPr/>
                </a:tc>
                <a:tc>
                  <a:txBody>
                    <a:bodyPr/>
                    <a:lstStyle/>
                    <a:p>
                      <a:pPr algn="ctr"/>
                      <a:r>
                        <a:rPr lang="en-US" sz="3600" b="1"/>
                        <a:t>$7.99</a:t>
                      </a:r>
                    </a:p>
                  </a:txBody>
                  <a:tcPr/>
                </a:tc>
                <a:extLst>
                  <a:ext uri="{0D108BD9-81ED-4DB2-BD59-A6C34878D82A}">
                    <a16:rowId xmlns:a16="http://schemas.microsoft.com/office/drawing/2014/main" val="2551689984"/>
                  </a:ext>
                </a:extLst>
              </a:tr>
              <a:tr h="2198825">
                <a:tc>
                  <a:txBody>
                    <a:bodyPr/>
                    <a:lstStyle/>
                    <a:p>
                      <a:pPr algn="ctr"/>
                      <a:r>
                        <a:rPr lang="en-US" sz="3600" b="1"/>
                        <a:t>Soldered Electronics 333044 </a:t>
                      </a:r>
                    </a:p>
                  </a:txBody>
                  <a:tcPr/>
                </a:tc>
                <a:tc>
                  <a:txBody>
                    <a:bodyPr/>
                    <a:lstStyle/>
                    <a:p>
                      <a:pPr algn="ctr"/>
                      <a:r>
                        <a:rPr lang="en-US" sz="3600" b="1"/>
                        <a:t>Precipitation sensor used to detect and identify whether there is precipitation in the environment.</a:t>
                      </a:r>
                    </a:p>
                  </a:txBody>
                  <a:tcPr/>
                </a:tc>
                <a:tc>
                  <a:txBody>
                    <a:bodyPr/>
                    <a:lstStyle/>
                    <a:p>
                      <a:pPr algn="ctr"/>
                      <a:r>
                        <a:rPr lang="en-US" sz="3600" b="1"/>
                        <a:t>$7.39</a:t>
                      </a:r>
                    </a:p>
                  </a:txBody>
                  <a:tcPr/>
                </a:tc>
                <a:extLst>
                  <a:ext uri="{0D108BD9-81ED-4DB2-BD59-A6C34878D82A}">
                    <a16:rowId xmlns:a16="http://schemas.microsoft.com/office/drawing/2014/main" val="1360968492"/>
                  </a:ext>
                </a:extLst>
              </a:tr>
              <a:tr h="1673018">
                <a:tc>
                  <a:txBody>
                    <a:bodyPr/>
                    <a:lstStyle/>
                    <a:p>
                      <a:pPr algn="ctr"/>
                      <a:r>
                        <a:rPr lang="en-US" sz="3600" b="1"/>
                        <a:t>QILIPSU Weatherproof Enclosure</a:t>
                      </a:r>
                    </a:p>
                  </a:txBody>
                  <a:tcPr/>
                </a:tc>
                <a:tc>
                  <a:txBody>
                    <a:bodyPr/>
                    <a:lstStyle/>
                    <a:p>
                      <a:pPr algn="ctr"/>
                      <a:r>
                        <a:rPr lang="en-US" sz="3600" b="1"/>
                        <a:t>Heavy duty plastic enclosure used to house data acquisition unit</a:t>
                      </a:r>
                    </a:p>
                  </a:txBody>
                  <a:tcPr/>
                </a:tc>
                <a:tc>
                  <a:txBody>
                    <a:bodyPr/>
                    <a:lstStyle/>
                    <a:p>
                      <a:pPr algn="ctr"/>
                      <a:r>
                        <a:rPr lang="en-US" sz="3600" b="1"/>
                        <a:t>$18.88</a:t>
                      </a:r>
                    </a:p>
                  </a:txBody>
                  <a:tcPr/>
                </a:tc>
                <a:extLst>
                  <a:ext uri="{0D108BD9-81ED-4DB2-BD59-A6C34878D82A}">
                    <a16:rowId xmlns:a16="http://schemas.microsoft.com/office/drawing/2014/main" val="10002"/>
                  </a:ext>
                </a:extLst>
              </a:tr>
              <a:tr h="621408">
                <a:tc gridSpan="2">
                  <a:txBody>
                    <a:bodyPr/>
                    <a:lstStyle/>
                    <a:p>
                      <a:pPr algn="r"/>
                      <a:r>
                        <a:rPr lang="en-US" sz="3600" b="1"/>
                        <a:t>TOTAL</a:t>
                      </a:r>
                    </a:p>
                  </a:txBody>
                  <a:tcPr anchor="ctr"/>
                </a:tc>
                <a:tc hMerge="1">
                  <a:txBody>
                    <a:bodyPr/>
                    <a:lstStyle/>
                    <a:p>
                      <a:pPr algn="ctr"/>
                      <a:r>
                        <a:rPr lang="en-US" sz="3600" b="1"/>
                        <a:t>TOTAL</a:t>
                      </a:r>
                    </a:p>
                  </a:txBody>
                  <a:tcPr anchor="ctr"/>
                </a:tc>
                <a:tc>
                  <a:txBody>
                    <a:bodyPr/>
                    <a:lstStyle/>
                    <a:p>
                      <a:pPr algn="ctr"/>
                      <a:r>
                        <a:rPr lang="en-US" sz="3600" b="1"/>
                        <a:t>$74.16</a:t>
                      </a:r>
                    </a:p>
                  </a:txBody>
                  <a:tcPr anchor="ctr"/>
                </a:tc>
                <a:extLst>
                  <a:ext uri="{0D108BD9-81ED-4DB2-BD59-A6C34878D82A}">
                    <a16:rowId xmlns:a16="http://schemas.microsoft.com/office/drawing/2014/main" val="859590252"/>
                  </a:ext>
                </a:extLst>
              </a:tr>
            </a:tbl>
          </a:graphicData>
        </a:graphic>
      </p:graphicFrame>
      <p:pic>
        <p:nvPicPr>
          <p:cNvPr id="4" name="Picture 3">
            <a:extLst>
              <a:ext uri="{FF2B5EF4-FFF2-40B4-BE49-F238E27FC236}">
                <a16:creationId xmlns:a16="http://schemas.microsoft.com/office/drawing/2014/main" id="{438A9809-7F02-49ED-1888-70FBCE17FF15}"/>
              </a:ext>
            </a:extLst>
          </p:cNvPr>
          <p:cNvPicPr>
            <a:picLocks noChangeAspect="1"/>
          </p:cNvPicPr>
          <p:nvPr/>
        </p:nvPicPr>
        <p:blipFill>
          <a:blip r:embed="rId4"/>
          <a:stretch>
            <a:fillRect/>
          </a:stretch>
        </p:blipFill>
        <p:spPr>
          <a:xfrm>
            <a:off x="16334073" y="7380914"/>
            <a:ext cx="11700186" cy="7580889"/>
          </a:xfrm>
          <a:prstGeom prst="rect">
            <a:avLst/>
          </a:prstGeom>
          <a:ln w="127000">
            <a:solidFill>
              <a:schemeClr val="tx1"/>
            </a:solidFill>
          </a:ln>
        </p:spPr>
      </p:pic>
      <p:pic>
        <p:nvPicPr>
          <p:cNvPr id="11" name="Picture 10">
            <a:extLst>
              <a:ext uri="{FF2B5EF4-FFF2-40B4-BE49-F238E27FC236}">
                <a16:creationId xmlns:a16="http://schemas.microsoft.com/office/drawing/2014/main" id="{5605D72C-8752-B8AE-C8A6-1178D336461A}"/>
              </a:ext>
            </a:extLst>
          </p:cNvPr>
          <p:cNvPicPr>
            <a:picLocks noChangeAspect="1"/>
          </p:cNvPicPr>
          <p:nvPr/>
        </p:nvPicPr>
        <p:blipFill>
          <a:blip r:embed="rId4"/>
          <a:stretch>
            <a:fillRect/>
          </a:stretch>
        </p:blipFill>
        <p:spPr>
          <a:xfrm>
            <a:off x="16287339" y="18932117"/>
            <a:ext cx="11700186" cy="7580889"/>
          </a:xfrm>
          <a:prstGeom prst="rect">
            <a:avLst/>
          </a:prstGeom>
          <a:ln w="127000">
            <a:solidFill>
              <a:schemeClr val="tx1"/>
            </a:solidFill>
          </a:ln>
        </p:spPr>
      </p:pic>
      <p:sp>
        <p:nvSpPr>
          <p:cNvPr id="15" name="TextBox 14">
            <a:extLst>
              <a:ext uri="{FF2B5EF4-FFF2-40B4-BE49-F238E27FC236}">
                <a16:creationId xmlns:a16="http://schemas.microsoft.com/office/drawing/2014/main" id="{FC78DAF2-4B5F-78FA-48AB-0C1E6473F5D3}"/>
              </a:ext>
            </a:extLst>
          </p:cNvPr>
          <p:cNvSpPr txBox="1"/>
          <p:nvPr/>
        </p:nvSpPr>
        <p:spPr>
          <a:xfrm>
            <a:off x="15842382" y="26703505"/>
            <a:ext cx="12683567" cy="738664"/>
          </a:xfrm>
          <a:prstGeom prst="rect">
            <a:avLst/>
          </a:prstGeom>
          <a:noFill/>
        </p:spPr>
        <p:txBody>
          <a:bodyPr wrap="square" lIns="91440" tIns="45720" rIns="91440" bIns="45720" anchor="t">
            <a:spAutoFit/>
          </a:bodyPr>
          <a:lstStyle/>
          <a:p>
            <a:pPr algn="ctr"/>
            <a:r>
              <a:rPr lang="en-US" sz="4200" b="1">
                <a:cs typeface="Times New Roman"/>
              </a:rPr>
              <a:t>Figure 2: Precipitation Data Collected at an Hourly Basis</a:t>
            </a:r>
            <a:endParaRPr lang="en-US"/>
          </a:p>
        </p:txBody>
      </p:sp>
      <p:sp>
        <p:nvSpPr>
          <p:cNvPr id="21" name="TextBox 20">
            <a:extLst>
              <a:ext uri="{FF2B5EF4-FFF2-40B4-BE49-F238E27FC236}">
                <a16:creationId xmlns:a16="http://schemas.microsoft.com/office/drawing/2014/main" id="{03C38798-0490-200E-44BB-FD32CD0FADAB}"/>
              </a:ext>
            </a:extLst>
          </p:cNvPr>
          <p:cNvSpPr txBox="1"/>
          <p:nvPr/>
        </p:nvSpPr>
        <p:spPr>
          <a:xfrm>
            <a:off x="29984883" y="20574624"/>
            <a:ext cx="12683567" cy="738664"/>
          </a:xfrm>
          <a:prstGeom prst="rect">
            <a:avLst/>
          </a:prstGeom>
          <a:noFill/>
        </p:spPr>
        <p:txBody>
          <a:bodyPr wrap="square" lIns="91440" tIns="45720" rIns="91440" bIns="45720" anchor="t">
            <a:spAutoFit/>
          </a:bodyPr>
          <a:lstStyle/>
          <a:p>
            <a:pPr algn="ctr"/>
            <a:r>
              <a:rPr lang="en-US" sz="4200" b="1">
                <a:cs typeface="Times New Roman"/>
              </a:rPr>
              <a:t>Figure 3: Physical Design of Data Acquisition Unit</a:t>
            </a:r>
            <a:endParaRPr lang="en-US"/>
          </a:p>
        </p:txBody>
      </p:sp>
      <p:pic>
        <p:nvPicPr>
          <p:cNvPr id="22" name="Picture 21">
            <a:extLst>
              <a:ext uri="{FF2B5EF4-FFF2-40B4-BE49-F238E27FC236}">
                <a16:creationId xmlns:a16="http://schemas.microsoft.com/office/drawing/2014/main" id="{31207FC3-E257-C80D-72BE-7FF675077666}"/>
              </a:ext>
            </a:extLst>
          </p:cNvPr>
          <p:cNvPicPr>
            <a:picLocks noChangeAspect="1"/>
          </p:cNvPicPr>
          <p:nvPr/>
        </p:nvPicPr>
        <p:blipFill>
          <a:blip r:embed="rId4"/>
          <a:stretch>
            <a:fillRect/>
          </a:stretch>
        </p:blipFill>
        <p:spPr>
          <a:xfrm>
            <a:off x="30457786" y="13864855"/>
            <a:ext cx="10349688" cy="6432966"/>
          </a:xfrm>
          <a:prstGeom prst="rect">
            <a:avLst/>
          </a:prstGeom>
          <a:ln w="127000">
            <a:solidFill>
              <a:schemeClr val="tx1"/>
            </a:solidFill>
          </a:ln>
        </p:spPr>
      </p:pic>
      <p:pic>
        <p:nvPicPr>
          <p:cNvPr id="2" name="Picture 1" descr="Inserting image...">
            <a:extLst>
              <a:ext uri="{FF2B5EF4-FFF2-40B4-BE49-F238E27FC236}">
                <a16:creationId xmlns:a16="http://schemas.microsoft.com/office/drawing/2014/main" id="{34752698-B84F-738C-4132-83CA7E26FE5F}"/>
              </a:ext>
            </a:extLst>
          </p:cNvPr>
          <p:cNvPicPr>
            <a:picLocks noChangeAspect="1"/>
          </p:cNvPicPr>
          <p:nvPr/>
        </p:nvPicPr>
        <p:blipFill>
          <a:blip r:embed="rId5"/>
          <a:stretch>
            <a:fillRect/>
          </a:stretch>
        </p:blipFill>
        <p:spPr>
          <a:xfrm>
            <a:off x="30450342" y="14101505"/>
            <a:ext cx="10363657" cy="6419623"/>
          </a:xfrm>
          <a:prstGeom prst="rect">
            <a:avLst/>
          </a:prstGeom>
        </p:spPr>
      </p:pic>
      <p:sp>
        <p:nvSpPr>
          <p:cNvPr id="23" name="TextBox 22">
            <a:extLst>
              <a:ext uri="{FF2B5EF4-FFF2-40B4-BE49-F238E27FC236}">
                <a16:creationId xmlns:a16="http://schemas.microsoft.com/office/drawing/2014/main" id="{81D4D6E2-D5E0-1109-15EB-D8CB8213785D}"/>
              </a:ext>
            </a:extLst>
          </p:cNvPr>
          <p:cNvSpPr txBox="1"/>
          <p:nvPr/>
        </p:nvSpPr>
        <p:spPr>
          <a:xfrm>
            <a:off x="31930469" y="21340249"/>
            <a:ext cx="7844589" cy="923330"/>
          </a:xfrm>
          <a:prstGeom prst="rect">
            <a:avLst/>
          </a:prstGeom>
          <a:noFill/>
        </p:spPr>
        <p:txBody>
          <a:bodyPr wrap="square" lIns="91440" tIns="45720" rIns="91440" bIns="45720" rtlCol="0" anchor="t">
            <a:spAutoFit/>
          </a:bodyPr>
          <a:lstStyle/>
          <a:p>
            <a:pPr algn="ctr"/>
            <a:r>
              <a:rPr lang="en-US" sz="5400" b="1">
                <a:solidFill>
                  <a:srgbClr val="F8F8F8"/>
                </a:solidFill>
                <a:cs typeface="Calibri"/>
              </a:rPr>
              <a:t>Bill of Materials</a:t>
            </a:r>
            <a:endParaRPr lang="en-US" sz="5400" b="1">
              <a:solidFill>
                <a:srgbClr val="F8F8F8"/>
              </a:solidFill>
            </a:endParaRPr>
          </a:p>
        </p:txBody>
      </p:sp>
      <p:pic>
        <p:nvPicPr>
          <p:cNvPr id="24" name="Picture 23" descr="A graph showing the temperature and humidity&#10;&#10;Description automatically generated">
            <a:extLst>
              <a:ext uri="{FF2B5EF4-FFF2-40B4-BE49-F238E27FC236}">
                <a16:creationId xmlns:a16="http://schemas.microsoft.com/office/drawing/2014/main" id="{D461CDF7-07A9-99E4-2F91-59CA4A0BD721}"/>
              </a:ext>
            </a:extLst>
          </p:cNvPr>
          <p:cNvPicPr>
            <a:picLocks noChangeAspect="1"/>
          </p:cNvPicPr>
          <p:nvPr/>
        </p:nvPicPr>
        <p:blipFill rotWithShape="1">
          <a:blip r:embed="rId6"/>
          <a:srcRect l="-791" t="317" r="158" b="49832"/>
          <a:stretch/>
        </p:blipFill>
        <p:spPr>
          <a:xfrm>
            <a:off x="16346809" y="7401533"/>
            <a:ext cx="11263273" cy="7199219"/>
          </a:xfrm>
          <a:prstGeom prst="rect">
            <a:avLst/>
          </a:prstGeom>
        </p:spPr>
      </p:pic>
      <p:pic>
        <p:nvPicPr>
          <p:cNvPr id="25" name="Picture 24" descr="A graph showing the temperature and humidity&#10;&#10;Description automatically generated">
            <a:extLst>
              <a:ext uri="{FF2B5EF4-FFF2-40B4-BE49-F238E27FC236}">
                <a16:creationId xmlns:a16="http://schemas.microsoft.com/office/drawing/2014/main" id="{A3BDF29B-73C0-EDB5-509D-4C50B2893FBD}"/>
              </a:ext>
            </a:extLst>
          </p:cNvPr>
          <p:cNvPicPr>
            <a:picLocks noChangeAspect="1"/>
          </p:cNvPicPr>
          <p:nvPr/>
        </p:nvPicPr>
        <p:blipFill rotWithShape="1">
          <a:blip r:embed="rId6"/>
          <a:srcRect t="49960" r="179" b="204"/>
          <a:stretch/>
        </p:blipFill>
        <p:spPr>
          <a:xfrm>
            <a:off x="16346810" y="18950770"/>
            <a:ext cx="11657545" cy="7512112"/>
          </a:xfrm>
          <a:prstGeom prst="rect">
            <a:avLst/>
          </a:prstGeom>
        </p:spPr>
      </p:pic>
    </p:spTree>
    <p:extLst>
      <p:ext uri="{BB962C8B-B14F-4D97-AF65-F5344CB8AC3E}">
        <p14:creationId xmlns:p14="http://schemas.microsoft.com/office/powerpoint/2010/main" val="393437797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7030A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1083029-5af9-4199-9318-0655a6cf6f2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55892CD402B7E48AF66C27AA8179A69" ma:contentTypeVersion="10" ma:contentTypeDescription="Create a new document." ma:contentTypeScope="" ma:versionID="b6490686867dca77c34fb4320391acbe">
  <xsd:schema xmlns:xsd="http://www.w3.org/2001/XMLSchema" xmlns:xs="http://www.w3.org/2001/XMLSchema" xmlns:p="http://schemas.microsoft.com/office/2006/metadata/properties" xmlns:ns3="a1083029-5af9-4199-9318-0655a6cf6f22" xmlns:ns4="28363cef-63ac-4fa8-a0e1-e2fb2e8853d3" targetNamespace="http://schemas.microsoft.com/office/2006/metadata/properties" ma:root="true" ma:fieldsID="3c67408d5ce1cae2f984da85b5fac1ef" ns3:_="" ns4:_="">
    <xsd:import namespace="a1083029-5af9-4199-9318-0655a6cf6f22"/>
    <xsd:import namespace="28363cef-63ac-4fa8-a0e1-e2fb2e8853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83029-5af9-4199-9318-0655a6cf6f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8363cef-63ac-4fa8-a0e1-e2fb2e8853d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57E0E4-AEF3-479A-958C-C5AC0C6B802B}">
  <ds:schemaRefs>
    <ds:schemaRef ds:uri="http://schemas.microsoft.com/sharepoint/v3/contenttype/forms"/>
  </ds:schemaRefs>
</ds:datastoreItem>
</file>

<file path=customXml/itemProps2.xml><?xml version="1.0" encoding="utf-8"?>
<ds:datastoreItem xmlns:ds="http://schemas.openxmlformats.org/officeDocument/2006/customXml" ds:itemID="{D4680CF7-4E4D-48B1-980A-468C84E7EEAA}">
  <ds:schemaRefs>
    <ds:schemaRef ds:uri="28363cef-63ac-4fa8-a0e1-e2fb2e8853d3"/>
    <ds:schemaRef ds:uri="a1083029-5af9-4199-9318-0655a6cf6f2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811EA96-B858-46F6-8A77-935AC00433D4}">
  <ds:schemaRefs>
    <ds:schemaRef ds:uri="28363cef-63ac-4fa8-a0e1-e2fb2e8853d3"/>
    <ds:schemaRef ds:uri="a1083029-5af9-4199-9318-0655a6cf6f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Vitrano, Deana M</dc:creator>
  <cp:revision>37</cp:revision>
  <cp:lastPrinted>2019-11-19T17:54:50Z</cp:lastPrinted>
  <dcterms:created xsi:type="dcterms:W3CDTF">2019-11-12T16:19:56Z</dcterms:created>
  <dcterms:modified xsi:type="dcterms:W3CDTF">2024-04-24T20:17:59Z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0x010100055892CD402B7E48AF66C27AA8179A69</vt:lpwstr>
  </property>
</Properties>
</file>