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55" r:id="rId2"/>
    <p:sldMasterId id="2147483871" r:id="rId3"/>
  </p:sldMasterIdLst>
  <p:notesMasterIdLst>
    <p:notesMasterId r:id="rId13"/>
  </p:notesMasterIdLst>
  <p:handoutMasterIdLst>
    <p:handoutMasterId r:id="rId14"/>
  </p:handoutMasterIdLst>
  <p:sldIdLst>
    <p:sldId id="1035" r:id="rId4"/>
    <p:sldId id="1031" r:id="rId5"/>
    <p:sldId id="1032" r:id="rId6"/>
    <p:sldId id="1033" r:id="rId7"/>
    <p:sldId id="1034" r:id="rId8"/>
    <p:sldId id="1036" r:id="rId9"/>
    <p:sldId id="1037" r:id="rId10"/>
    <p:sldId id="1038" r:id="rId11"/>
    <p:sldId id="1039" r:id="rId12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entury Gothic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entury Gothic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entury Gothic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entury Gothic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 userDrawn="1">
          <p15:clr>
            <a:srgbClr val="A4A3A4"/>
          </p15:clr>
        </p15:guide>
        <p15:guide id="2" pos="218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157E"/>
    <a:srgbClr val="FF6699"/>
    <a:srgbClr val="FF3399"/>
    <a:srgbClr val="FFCCFF"/>
    <a:srgbClr val="99FF99"/>
    <a:srgbClr val="FF99CC"/>
    <a:srgbClr val="FF0066"/>
    <a:srgbClr val="FF99FF"/>
    <a:srgbClr val="72B2E6"/>
    <a:srgbClr val="DDD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5" autoAdjust="0"/>
    <p:restoredTop sz="90776" autoAdjust="0"/>
  </p:normalViewPr>
  <p:slideViewPr>
    <p:cSldViewPr snapToObjects="1">
      <p:cViewPr>
        <p:scale>
          <a:sx n="105" d="100"/>
          <a:sy n="105" d="100"/>
        </p:scale>
        <p:origin x="416" y="232"/>
      </p:cViewPr>
      <p:guideLst>
        <p:guide orient="horz" pos="43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69" d="100"/>
          <a:sy n="69" d="100"/>
        </p:scale>
        <p:origin x="-2172" y="-114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8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232" tIns="43615" rIns="87232" bIns="43615" numCol="1" anchor="t" anchorCtr="0" compatLnSpc="1">
            <a:prstTxWarp prst="textNoShape">
              <a:avLst/>
            </a:prstTxWarp>
          </a:bodyPr>
          <a:lstStyle>
            <a:lvl1pPr defTabSz="871701">
              <a:lnSpc>
                <a:spcPct val="100000"/>
              </a:lnSpc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578" y="8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232" tIns="43615" rIns="87232" bIns="43615" numCol="1" anchor="t" anchorCtr="0" compatLnSpc="1">
            <a:prstTxWarp prst="textNoShape">
              <a:avLst/>
            </a:prstTxWarp>
          </a:bodyPr>
          <a:lstStyle>
            <a:lvl1pPr algn="r" defTabSz="871701">
              <a:lnSpc>
                <a:spcPct val="100000"/>
              </a:lnSpc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1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" y="8758283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232" tIns="43615" rIns="87232" bIns="43615" numCol="1" anchor="b" anchorCtr="0" compatLnSpc="1">
            <a:prstTxWarp prst="textNoShape">
              <a:avLst/>
            </a:prstTxWarp>
          </a:bodyPr>
          <a:lstStyle>
            <a:lvl1pPr defTabSz="871701">
              <a:lnSpc>
                <a:spcPct val="100000"/>
              </a:lnSpc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1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578" y="8758283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232" tIns="43615" rIns="87232" bIns="43615" numCol="1" anchor="b" anchorCtr="0" compatLnSpc="1">
            <a:prstTxWarp prst="textNoShape">
              <a:avLst/>
            </a:prstTxWarp>
          </a:bodyPr>
          <a:lstStyle>
            <a:lvl1pPr algn="r" defTabSz="871701">
              <a:lnSpc>
                <a:spcPct val="100000"/>
              </a:lnSpc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DF3658F6-7077-4C59-878A-1B13B95715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73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8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90" tIns="45047" rIns="90090" bIns="45047" numCol="1" anchor="t" anchorCtr="0" compatLnSpc="1">
            <a:prstTxWarp prst="textNoShape">
              <a:avLst/>
            </a:prstTxWarp>
          </a:bodyPr>
          <a:lstStyle>
            <a:lvl1pPr defTabSz="901280">
              <a:lnSpc>
                <a:spcPct val="100000"/>
              </a:lnSpc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578" y="8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90" tIns="45047" rIns="90090" bIns="45047" numCol="1" anchor="t" anchorCtr="0" compatLnSpc="1">
            <a:prstTxWarp prst="textNoShape">
              <a:avLst/>
            </a:prstTxWarp>
          </a:bodyPr>
          <a:lstStyle>
            <a:lvl1pPr algn="r" defTabSz="901280">
              <a:lnSpc>
                <a:spcPct val="100000"/>
              </a:lnSpc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692150"/>
            <a:ext cx="4605338" cy="3455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0" y="4379906"/>
            <a:ext cx="5546758" cy="4148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90" tIns="45047" rIns="90090" bIns="450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" y="8758283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90" tIns="45047" rIns="90090" bIns="45047" numCol="1" anchor="b" anchorCtr="0" compatLnSpc="1">
            <a:prstTxWarp prst="textNoShape">
              <a:avLst/>
            </a:prstTxWarp>
          </a:bodyPr>
          <a:lstStyle>
            <a:lvl1pPr defTabSz="901280">
              <a:lnSpc>
                <a:spcPct val="100000"/>
              </a:lnSpc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578" y="8758283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90" tIns="45047" rIns="90090" bIns="45047" numCol="1" anchor="b" anchorCtr="0" compatLnSpc="1">
            <a:prstTxWarp prst="textNoShape">
              <a:avLst/>
            </a:prstTxWarp>
          </a:bodyPr>
          <a:lstStyle>
            <a:lvl1pPr algn="r" defTabSz="901280">
              <a:lnSpc>
                <a:spcPct val="100000"/>
              </a:lnSpc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10DB868F-1A14-4E69-8859-B4D68F9C6D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62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92DCD-2D8B-47D7-97DC-CB7C2A6BCE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6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2920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FD6DA-98F7-4156-89F7-3430F9347D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0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C969E-3804-471B-92F6-A69B540B17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77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438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457200" y="3657600"/>
            <a:ext cx="8229600" cy="2438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57950"/>
            <a:ext cx="6858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aseline="0">
                <a:latin typeface="+mn-lt"/>
              </a:defRPr>
            </a:lvl1pPr>
          </a:lstStyle>
          <a:p>
            <a:pPr>
              <a:defRPr/>
            </a:pPr>
            <a:fld id="{865F96B2-ACB2-4040-BE51-27A1596372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64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92DCD-2D8B-47D7-97DC-CB7C2A6BCEC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210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26213"/>
            <a:ext cx="2133600" cy="32385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93960600-4C54-4FDD-AF97-EDB9532B59E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742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68DAC-93B8-4C7A-A3EF-B24DADDC5A4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916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A9BF4-BB25-4F46-B2EA-9671A46559C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38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F25C1-1C51-440E-BAAC-EC60C2BDB6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1939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3ADD9-CC76-4945-BFE2-41846C5D7B0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6467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99B51-143F-441D-BE9A-65B05D2A99D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47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"/>
            <a:ext cx="8229600" cy="502920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 sz="1800"/>
            </a:lvl1pPr>
            <a:lvl2pPr marL="795338" indent="-338138"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2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57950"/>
            <a:ext cx="6858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aseline="0">
                <a:latin typeface="+mn-lt"/>
              </a:defRPr>
            </a:lvl1pPr>
          </a:lstStyle>
          <a:p>
            <a:pPr>
              <a:defRPr/>
            </a:pPr>
            <a:fld id="{865F96B2-ACB2-4040-BE51-27A1596372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813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B8CFF-8B77-4343-A481-6774F0ED46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4217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3D246-14A1-49C3-8D6C-FE6FF581ED6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2308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FD6DA-98F7-4156-89F7-3430F9347D8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581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C969E-3804-471B-92F6-A69B540B171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8367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A3FD2-3214-48BC-9197-D45ECB93506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537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438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457200" y="3657600"/>
            <a:ext cx="8229600" cy="2438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537325"/>
            <a:ext cx="2133600" cy="32385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94AC8D22-C0E1-4FFF-B75E-512B0F33AD1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4854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BA8E9-EB9F-40D0-A7D3-627DBA144C9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0461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39639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"/>
            <a:ext cx="82296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4033" y="6507480"/>
            <a:ext cx="914400" cy="27432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92B4994-8DEA-41BB-974A-0114C4361A83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945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0774FE0-86CA-4F82-AD5A-E8B03B4EEFF6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34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68DAC-93B8-4C7A-A3EF-B24DADDC5A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694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15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3F493A3-8591-4DEF-83D8-D420E4CDE617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680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9088" y="6507480"/>
            <a:ext cx="914400" cy="27432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35645B6-FB27-4FB3-A83D-F4AB08BF7024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8214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D939524-99B8-477F-91F2-992F8BD864EE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9419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3925"/>
            <a:ext cx="3008313" cy="914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3949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20240"/>
            <a:ext cx="3008313" cy="43891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90A10C7-5446-433D-A9F5-4586E97A1C81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6919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066800"/>
            <a:ext cx="5486400" cy="3657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7DEB26E-E867-41B2-BE9A-7BE705E738F4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1347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EBB45A3-9BA0-4F95-8E42-E488E913E8FC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2739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6BE739-0328-42D8-8A4F-5CE9EE662FE8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3331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D939524-99B8-477F-91F2-992F8BD864EE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83244"/>
            <a:ext cx="8229600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046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"/>
            <a:ext cx="8229600" cy="502920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805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805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A9BF4-BB25-4F46-B2EA-9671A46559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2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2920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F25C1-1C51-440E-BAAC-EC60C2BDB6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2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2920"/>
          </a:xfrm>
          <a:prstGeom prst="rect">
            <a:avLst/>
          </a:prstGeom>
        </p:spPr>
        <p:txBody>
          <a:bodyPr/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3ADD9-CC76-4945-BFE2-41846C5D7B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6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99B51-143F-441D-BE9A-65B05D2A99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914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3949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10727"/>
            <a:ext cx="3008313" cy="4389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B8CFF-8B77-4343-A481-6774F0ED46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6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054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75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721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3D246-14A1-49C3-8D6C-FE6FF581ED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6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6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13" Type="http://schemas.openxmlformats.org/officeDocument/2006/relationships/image" Target="NUL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76200"/>
          </a:xfrm>
          <a:prstGeom prst="rect">
            <a:avLst/>
          </a:prstGeom>
          <a:solidFill>
            <a:srgbClr val="E7157E"/>
          </a:solidFill>
          <a:ln w="9525" algn="ctr">
            <a:solidFill>
              <a:srgbClr val="E7157E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endParaRPr lang="en-US" dirty="0"/>
          </a:p>
        </p:txBody>
      </p:sp>
      <p:sp>
        <p:nvSpPr>
          <p:cNvPr id="1027" name="Line 4"/>
          <p:cNvSpPr>
            <a:spLocks noChangeShapeType="1"/>
          </p:cNvSpPr>
          <p:nvPr/>
        </p:nvSpPr>
        <p:spPr bwMode="auto">
          <a:xfrm>
            <a:off x="0" y="838200"/>
            <a:ext cx="9136063" cy="0"/>
          </a:xfrm>
          <a:prstGeom prst="line">
            <a:avLst/>
          </a:prstGeom>
          <a:noFill/>
          <a:ln w="9525">
            <a:solidFill>
              <a:srgbClr val="E7157E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6781800"/>
            <a:ext cx="9144000" cy="76200"/>
          </a:xfrm>
          <a:prstGeom prst="rect">
            <a:avLst/>
          </a:prstGeom>
          <a:solidFill>
            <a:srgbClr val="E7157E"/>
          </a:solidFill>
          <a:ln w="9525" algn="ctr">
            <a:solidFill>
              <a:srgbClr val="E7157E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endParaRPr lang="en-US" dirty="0"/>
          </a:p>
        </p:txBody>
      </p:sp>
      <p:sp>
        <p:nvSpPr>
          <p:cNvPr id="13336" name="Rectangle 2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57950"/>
            <a:ext cx="6858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aseline="0">
                <a:latin typeface="+mn-lt"/>
              </a:defRPr>
            </a:lvl1pPr>
          </a:lstStyle>
          <a:p>
            <a:pPr>
              <a:defRPr/>
            </a:pPr>
            <a:fld id="{865F96B2-ACB2-4040-BE51-27A1596372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5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76200"/>
          </a:xfrm>
          <a:prstGeom prst="rect">
            <a:avLst/>
          </a:prstGeom>
          <a:solidFill>
            <a:srgbClr val="E7157E"/>
          </a:solidFill>
          <a:ln w="9525" algn="ctr">
            <a:solidFill>
              <a:srgbClr val="E7157E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7" name="Line 4"/>
          <p:cNvSpPr>
            <a:spLocks noChangeShapeType="1"/>
          </p:cNvSpPr>
          <p:nvPr/>
        </p:nvSpPr>
        <p:spPr bwMode="auto">
          <a:xfrm>
            <a:off x="0" y="838200"/>
            <a:ext cx="9136063" cy="0"/>
          </a:xfrm>
          <a:prstGeom prst="line">
            <a:avLst/>
          </a:prstGeom>
          <a:noFill/>
          <a:ln w="9525">
            <a:solidFill>
              <a:srgbClr val="E7157E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6781800"/>
            <a:ext cx="9144000" cy="76200"/>
          </a:xfrm>
          <a:prstGeom prst="rect">
            <a:avLst/>
          </a:prstGeom>
          <a:solidFill>
            <a:srgbClr val="E7157E"/>
          </a:solidFill>
          <a:ln w="9525" algn="ctr">
            <a:solidFill>
              <a:srgbClr val="E7157E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336" name="Rectangle 2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57950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aseline="0">
                <a:latin typeface="+mn-lt"/>
              </a:defRPr>
            </a:lvl1pPr>
          </a:lstStyle>
          <a:p>
            <a:pPr>
              <a:defRPr/>
            </a:pPr>
            <a:fld id="{865F96B2-ACB2-4040-BE51-27A1596372F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26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E7157E"/>
          </a:solidFill>
          <a:ln w="9525" algn="ctr">
            <a:solidFill>
              <a:srgbClr val="E7157E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07480"/>
            <a:ext cx="914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67220B-24A9-4E5A-9B3F-1DD10D0410D0}" type="slidenum">
              <a:rPr lang="en-US" smtClean="0">
                <a:solidFill>
                  <a:srgbClr val="FFFFFF"/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0"/>
            <a:ext cx="9144000" cy="76200"/>
          </a:xfrm>
          <a:prstGeom prst="rect">
            <a:avLst/>
          </a:prstGeom>
          <a:solidFill>
            <a:srgbClr val="E7157E"/>
          </a:solidFill>
          <a:ln w="9525" algn="ctr">
            <a:solidFill>
              <a:srgbClr val="E7157E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0" y="838200"/>
            <a:ext cx="9136063" cy="0"/>
          </a:xfrm>
          <a:prstGeom prst="line">
            <a:avLst/>
          </a:prstGeom>
          <a:noFill/>
          <a:ln w="9525">
            <a:solidFill>
              <a:srgbClr val="E7157E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8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71477" y="6467475"/>
            <a:ext cx="1386323" cy="32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23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fontAlgn="base">
        <a:spcBef>
          <a:spcPts val="12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fontAlgn="base">
        <a:spcBef>
          <a:spcPts val="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14400" indent="-228600" algn="l" rtl="0" fontAlgn="base">
        <a:spcBef>
          <a:spcPts val="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257300" indent="-228600" algn="l" rtl="0" fontAlgn="base">
        <a:spcBef>
          <a:spcPts val="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600200" indent="-228600" algn="l" rtl="0" fontAlgn="base">
        <a:spcBef>
          <a:spcPts val="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png"/><Relationship Id="rId5" Type="http://schemas.openxmlformats.org/officeDocument/2006/relationships/image" Target="../media/image7.jp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jpg"/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hyperlink" Target="http://www.teleflora.com/gift-giving-ideas/valentines" TargetMode="External"/><Relationship Id="rId3" Type="http://schemas.openxmlformats.org/officeDocument/2006/relationships/hyperlink" Target="http://webproducer.telefloramarketing.com/amp/demo/valentines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728" y="3464940"/>
            <a:ext cx="8305800" cy="639762"/>
          </a:xfrm>
        </p:spPr>
        <p:txBody>
          <a:bodyPr/>
          <a:lstStyle/>
          <a:p>
            <a:pPr algn="ctr"/>
            <a:r>
              <a:rPr lang="en-US" sz="4000" dirty="0" smtClean="0"/>
              <a:t>AMP, PWA, Reduced JS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35645B6-FB27-4FB3-A83D-F4AB08BF7024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10488" y="1905000"/>
            <a:ext cx="83058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4000" kern="0" dirty="0" smtClean="0"/>
              <a:t>Enhancing Teleflora </a:t>
            </a:r>
          </a:p>
          <a:p>
            <a:pPr algn="ctr"/>
            <a:r>
              <a:rPr lang="en-US" sz="4000" kern="0" dirty="0"/>
              <a:t>Mobile Presence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10488" y="2839941"/>
            <a:ext cx="83058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2800" b="0" kern="0" dirty="0" smtClean="0"/>
              <a:t>with</a:t>
            </a:r>
            <a:r>
              <a:rPr lang="en-US" sz="2800" kern="0" dirty="0" smtClean="0"/>
              <a:t> </a:t>
            </a:r>
            <a:endParaRPr lang="en-US" sz="2800" kern="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25728" y="4947540"/>
            <a:ext cx="83058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1800" b="0" kern="0" dirty="0" smtClean="0"/>
              <a:t>By: Ed </a:t>
            </a:r>
            <a:r>
              <a:rPr lang="en-US" sz="1800" b="0" dirty="0" err="1" smtClean="0"/>
              <a:t>Sarkisov</a:t>
            </a:r>
            <a:r>
              <a:rPr lang="en-US" sz="1800" b="0" dirty="0" smtClean="0"/>
              <a:t>,</a:t>
            </a:r>
            <a:r>
              <a:rPr lang="en-US" sz="1800" b="0" kern="0" dirty="0" smtClean="0"/>
              <a:t> Matthew Eastman, Neal </a:t>
            </a:r>
            <a:r>
              <a:rPr lang="en-US" sz="1800" b="0" kern="0" dirty="0" err="1" smtClean="0"/>
              <a:t>Bapat</a:t>
            </a:r>
            <a:r>
              <a:rPr lang="en-US" sz="1800" b="0" kern="0" dirty="0" smtClean="0"/>
              <a:t>, </a:t>
            </a:r>
            <a:r>
              <a:rPr lang="en-US" sz="1800" kern="0" dirty="0" smtClean="0"/>
              <a:t> </a:t>
            </a: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187165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688" y="274638"/>
            <a:ext cx="8229600" cy="731520"/>
          </a:xfrm>
        </p:spPr>
        <p:txBody>
          <a:bodyPr/>
          <a:lstStyle/>
          <a:p>
            <a:r>
              <a:rPr lang="en-US" dirty="0" smtClean="0"/>
              <a:t>Mobile Improvements </a:t>
            </a:r>
            <a:r>
              <a:rPr lang="mr-IN" dirty="0" smtClean="0"/>
              <a:t>–</a:t>
            </a:r>
            <a:r>
              <a:rPr lang="en-US" dirty="0" smtClean="0"/>
              <a:t> AMP, PWA, Reduced JS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35645B6-FB27-4FB3-A83D-F4AB08BF7024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46482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n-lt"/>
              </a:rPr>
              <a:t>Problem to Solve</a:t>
            </a:r>
            <a:endParaRPr lang="en-US" b="1" dirty="0">
              <a:latin typeface="+mn-lt"/>
            </a:endParaRPr>
          </a:p>
          <a:p>
            <a:pPr>
              <a:defRPr/>
            </a:pPr>
            <a:endParaRPr lang="en-US" sz="1400" dirty="0" smtClean="0">
              <a:latin typeface="+mn-lt"/>
            </a:endParaRPr>
          </a:p>
          <a:p>
            <a:pPr marL="742950" lvl="1" indent="-285750">
              <a:buFont typeface="Arial" charset="0"/>
              <a:buChar char="•"/>
              <a:defRPr/>
            </a:pPr>
            <a:r>
              <a:rPr lang="en-US" sz="1400" dirty="0" smtClean="0">
                <a:latin typeface="+mn-lt"/>
              </a:rPr>
              <a:t>Speed up desktop and mobile load time</a:t>
            </a:r>
          </a:p>
          <a:p>
            <a:pPr marL="742950" lvl="1" indent="-285750">
              <a:buFont typeface="Arial" charset="0"/>
              <a:buChar char="•"/>
              <a:defRPr/>
            </a:pPr>
            <a:r>
              <a:rPr lang="en-US" sz="1400" dirty="0" smtClean="0">
                <a:latin typeface="+mn-lt"/>
              </a:rPr>
              <a:t>Decrease Bounce Rate</a:t>
            </a:r>
          </a:p>
          <a:p>
            <a:pPr marL="742950" lvl="1" indent="-285750">
              <a:buFont typeface="Arial" charset="0"/>
              <a:buChar char="•"/>
              <a:defRPr/>
            </a:pPr>
            <a:r>
              <a:rPr lang="en-US" sz="1400" dirty="0" smtClean="0">
                <a:latin typeface="+mn-lt"/>
              </a:rPr>
              <a:t>Improve customer experience on mobile </a:t>
            </a:r>
            <a:endParaRPr lang="en-US" sz="1400" dirty="0">
              <a:latin typeface="+mn-lt"/>
            </a:endParaRPr>
          </a:p>
          <a:p>
            <a:pPr marL="742950" lvl="1" indent="-285750">
              <a:buFont typeface="Arial" charset="0"/>
              <a:buChar char="•"/>
              <a:defRPr/>
            </a:pPr>
            <a:r>
              <a:rPr lang="en-US" sz="1400" dirty="0" smtClean="0">
                <a:latin typeface="+mn-lt"/>
              </a:rPr>
              <a:t>Improve Google ranking</a:t>
            </a:r>
            <a:endParaRPr lang="en-US" sz="1400" dirty="0" smtClean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819400"/>
            <a:ext cx="48768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n-lt"/>
              </a:rPr>
              <a:t>Solution</a:t>
            </a:r>
            <a:endParaRPr lang="en-US" b="1" dirty="0">
              <a:latin typeface="+mn-lt"/>
            </a:endParaRPr>
          </a:p>
          <a:p>
            <a:pPr>
              <a:defRPr/>
            </a:pPr>
            <a:endParaRPr lang="en-US" sz="1400" dirty="0" smtClean="0">
              <a:latin typeface="+mn-lt"/>
            </a:endParaRPr>
          </a:p>
          <a:p>
            <a:pPr marL="742950" lvl="1" indent="-285750">
              <a:buFont typeface="Arial" charset="0"/>
              <a:buChar char="•"/>
              <a:defRPr/>
            </a:pPr>
            <a:r>
              <a:rPr lang="en-US" sz="1400" dirty="0" smtClean="0">
                <a:latin typeface="+mn-lt"/>
              </a:rPr>
              <a:t>Implement AMP markup to Content heavy pages (ex. Gift Guide Pages)</a:t>
            </a:r>
          </a:p>
          <a:p>
            <a:pPr marL="742950" lvl="1" indent="-285750">
              <a:buFont typeface="Arial" charset="0"/>
              <a:buChar char="•"/>
              <a:defRPr/>
            </a:pPr>
            <a:r>
              <a:rPr lang="en-US" sz="1400" dirty="0" smtClean="0">
                <a:latin typeface="+mn-lt"/>
              </a:rPr>
              <a:t>Leverage Progressive Web App Browser Caching</a:t>
            </a:r>
          </a:p>
          <a:p>
            <a:pPr marL="742950" lvl="1" indent="-285750">
              <a:buFont typeface="Arial" charset="0"/>
              <a:buChar char="•"/>
              <a:defRPr/>
            </a:pPr>
            <a:r>
              <a:rPr lang="en-US" sz="1400" dirty="0">
                <a:latin typeface="+mn-lt"/>
              </a:rPr>
              <a:t>Organize and reduce JavaScript load per </a:t>
            </a:r>
            <a:r>
              <a:rPr lang="en-US" sz="1400" dirty="0" smtClean="0">
                <a:latin typeface="+mn-lt"/>
              </a:rPr>
              <a:t>page</a:t>
            </a:r>
            <a:endParaRPr lang="en-US" sz="1400" dirty="0">
              <a:latin typeface="+mn-lt"/>
            </a:endParaRPr>
          </a:p>
        </p:txBody>
      </p:sp>
      <p:sp>
        <p:nvSpPr>
          <p:cNvPr id="7" name="Frame 6"/>
          <p:cNvSpPr/>
          <p:nvPr/>
        </p:nvSpPr>
        <p:spPr bwMode="auto">
          <a:xfrm>
            <a:off x="7086600" y="3200400"/>
            <a:ext cx="609600" cy="326886"/>
          </a:xfrm>
          <a:prstGeom prst="fram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660" y="1006158"/>
            <a:ext cx="2955628" cy="5257077"/>
          </a:xfrm>
          <a:prstGeom prst="rect">
            <a:avLst/>
          </a:prstGeom>
        </p:spPr>
      </p:pic>
      <p:sp>
        <p:nvSpPr>
          <p:cNvPr id="12" name="Left Arrow 11"/>
          <p:cNvSpPr/>
          <p:nvPr/>
        </p:nvSpPr>
        <p:spPr bwMode="auto">
          <a:xfrm rot="10800000">
            <a:off x="5559290" y="3363843"/>
            <a:ext cx="329970" cy="163443"/>
          </a:xfrm>
          <a:prstGeom prst="leftArrow">
            <a:avLst/>
          </a:prstGeom>
          <a:solidFill>
            <a:srgbClr val="E7157E"/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Left Arrow 13"/>
          <p:cNvSpPr/>
          <p:nvPr/>
        </p:nvSpPr>
        <p:spPr bwMode="auto">
          <a:xfrm rot="10800000">
            <a:off x="7433717" y="3388072"/>
            <a:ext cx="329970" cy="163443"/>
          </a:xfrm>
          <a:prstGeom prst="leftArrow">
            <a:avLst/>
          </a:prstGeom>
          <a:solidFill>
            <a:srgbClr val="E7157E"/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Left Arrow 14"/>
          <p:cNvSpPr/>
          <p:nvPr/>
        </p:nvSpPr>
        <p:spPr bwMode="auto">
          <a:xfrm rot="10800000">
            <a:off x="5425688" y="5638800"/>
            <a:ext cx="329970" cy="163443"/>
          </a:xfrm>
          <a:prstGeom prst="leftArrow">
            <a:avLst/>
          </a:prstGeom>
          <a:solidFill>
            <a:srgbClr val="E7157E"/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92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688" y="76200"/>
            <a:ext cx="8229600" cy="731520"/>
          </a:xfrm>
        </p:spPr>
        <p:txBody>
          <a:bodyPr/>
          <a:lstStyle/>
          <a:p>
            <a:r>
              <a:rPr lang="en-US" sz="2400" dirty="0" smtClean="0"/>
              <a:t>To many abbreviations..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35645B6-FB27-4FB3-A83D-F4AB08BF7024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138" y="1295400"/>
            <a:ext cx="64008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+mn-lt"/>
              </a:rPr>
              <a:t>AMP</a:t>
            </a:r>
            <a:r>
              <a:rPr lang="en-US" sz="1800" b="1" dirty="0">
                <a:latin typeface="+mn-lt"/>
              </a:rPr>
              <a:t> </a:t>
            </a:r>
            <a:r>
              <a:rPr lang="en-US" sz="1800" b="1" dirty="0" smtClean="0">
                <a:latin typeface="+mn-lt"/>
              </a:rPr>
              <a:t> =  Amplified Mobile Pages</a:t>
            </a:r>
            <a:endParaRPr lang="en-US" sz="1800" dirty="0">
              <a:latin typeface="+mn-lt"/>
            </a:endParaRPr>
          </a:p>
          <a:p>
            <a:endParaRPr lang="en-US" sz="1400" b="1" dirty="0">
              <a:latin typeface="+mn-lt"/>
            </a:endParaRPr>
          </a:p>
          <a:p>
            <a:r>
              <a:rPr lang="en-US" sz="1400" b="1" dirty="0">
                <a:latin typeface="+mn-lt"/>
              </a:rPr>
              <a:t>	</a:t>
            </a:r>
            <a:r>
              <a:rPr lang="en-US" sz="1400" dirty="0" smtClean="0">
                <a:latin typeface="+mn-lt"/>
              </a:rPr>
              <a:t>AMP is a lightweight, open source framework (by google*) that is 	designed to increase mobile website speed by:</a:t>
            </a:r>
          </a:p>
          <a:p>
            <a:r>
              <a:rPr lang="en-US" sz="1400" dirty="0">
                <a:latin typeface="+mn-lt"/>
              </a:rPr>
              <a:t>	</a:t>
            </a:r>
            <a:r>
              <a:rPr lang="en-US" sz="1400" dirty="0" smtClean="0">
                <a:latin typeface="+mn-lt"/>
              </a:rPr>
              <a:t>	1. Implementing AMP specific HTML </a:t>
            </a:r>
            <a:endParaRPr lang="en-US" dirty="0">
              <a:latin typeface="+mn-lt"/>
            </a:endParaRPr>
          </a:p>
          <a:p>
            <a:r>
              <a:rPr lang="en-US" sz="1400" dirty="0" smtClean="0">
                <a:latin typeface="+mn-lt"/>
              </a:rPr>
              <a:t>		2. Forcing Inline CSS </a:t>
            </a:r>
          </a:p>
          <a:p>
            <a:r>
              <a:rPr lang="en-US" sz="1400" dirty="0">
                <a:latin typeface="+mn-lt"/>
              </a:rPr>
              <a:t>	</a:t>
            </a:r>
            <a:r>
              <a:rPr lang="en-US" sz="1400" dirty="0" smtClean="0">
                <a:latin typeface="+mn-lt"/>
              </a:rPr>
              <a:t>	3. </a:t>
            </a:r>
            <a:r>
              <a:rPr lang="en-US" sz="1400" dirty="0">
                <a:latin typeface="+mn-lt"/>
              </a:rPr>
              <a:t>A</a:t>
            </a:r>
            <a:r>
              <a:rPr lang="en-US" sz="1400" dirty="0" smtClean="0">
                <a:latin typeface="+mn-lt"/>
              </a:rPr>
              <a:t>ccessing </a:t>
            </a:r>
            <a:r>
              <a:rPr lang="en-US" sz="1400" dirty="0">
                <a:latin typeface="+mn-lt"/>
              </a:rPr>
              <a:t>G</a:t>
            </a:r>
            <a:r>
              <a:rPr lang="en-US" sz="1400" dirty="0" smtClean="0">
                <a:latin typeface="+mn-lt"/>
              </a:rPr>
              <a:t>oogle’s (free) CDN network</a:t>
            </a:r>
          </a:p>
          <a:p>
            <a:r>
              <a:rPr lang="en-US" sz="1400" dirty="0">
                <a:latin typeface="+mn-lt"/>
              </a:rPr>
              <a:t>	</a:t>
            </a:r>
            <a:r>
              <a:rPr lang="en-US" sz="1400" dirty="0" smtClean="0">
                <a:latin typeface="+mn-lt"/>
              </a:rPr>
              <a:t>	4. Eliminating external scripts and third party JavaScript 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138" y="3810000"/>
            <a:ext cx="6400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+mn-lt"/>
              </a:rPr>
              <a:t>PWA  =  Progressive Web App</a:t>
            </a:r>
            <a:endParaRPr lang="en-US" sz="1800" dirty="0">
              <a:latin typeface="+mn-lt"/>
            </a:endParaRPr>
          </a:p>
          <a:p>
            <a:endParaRPr lang="en-US" sz="1400" b="1" dirty="0">
              <a:latin typeface="+mn-lt"/>
            </a:endParaRPr>
          </a:p>
          <a:p>
            <a:r>
              <a:rPr lang="en-US" sz="1400" b="1" dirty="0">
                <a:latin typeface="+mn-lt"/>
              </a:rPr>
              <a:t>	</a:t>
            </a:r>
            <a:r>
              <a:rPr lang="en-US" sz="1400" dirty="0" smtClean="0">
                <a:latin typeface="+mn-lt"/>
              </a:rPr>
              <a:t>A</a:t>
            </a:r>
            <a:r>
              <a:rPr lang="en-US" sz="1400" dirty="0">
                <a:latin typeface="+mn-lt"/>
              </a:rPr>
              <a:t> Progressive Web App (PWA) is a </a:t>
            </a:r>
            <a:r>
              <a:rPr lang="en-US" sz="1400" dirty="0" smtClean="0">
                <a:latin typeface="+mn-lt"/>
              </a:rPr>
              <a:t>”web app”</a:t>
            </a:r>
            <a:r>
              <a:rPr lang="en-US" sz="1400" dirty="0">
                <a:latin typeface="+mn-lt"/>
              </a:rPr>
              <a:t> that uses </a:t>
            </a:r>
            <a:r>
              <a:rPr lang="en-US" sz="1400" dirty="0" smtClean="0">
                <a:latin typeface="+mn-lt"/>
              </a:rPr>
              <a:t>	modern web capabilities to deliver an app-like experience to users 	by leveraging browser and device capabilities.</a:t>
            </a:r>
          </a:p>
          <a:p>
            <a:endParaRPr lang="en-US" sz="1400" dirty="0" smtClean="0"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8" y="1640909"/>
            <a:ext cx="1473200" cy="147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5" r="22532"/>
          <a:stretch/>
        </p:blipFill>
        <p:spPr>
          <a:xfrm>
            <a:off x="7062964" y="3947299"/>
            <a:ext cx="1977669" cy="117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688" y="152400"/>
            <a:ext cx="8229600" cy="731520"/>
          </a:xfrm>
        </p:spPr>
        <p:txBody>
          <a:bodyPr/>
          <a:lstStyle/>
          <a:p>
            <a:r>
              <a:rPr lang="en-US" dirty="0" smtClean="0"/>
              <a:t>Is AMP even a thing?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35645B6-FB27-4FB3-A83D-F4AB08BF7024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5344" y="1249450"/>
            <a:ext cx="6400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+mn-lt"/>
              </a:rPr>
              <a:t>First Adopters </a:t>
            </a:r>
            <a:endParaRPr lang="en-US" sz="1800" dirty="0">
              <a:latin typeface="+mn-lt"/>
            </a:endParaRPr>
          </a:p>
          <a:p>
            <a:endParaRPr lang="en-US" sz="1400" b="1" dirty="0">
              <a:latin typeface="+mn-lt"/>
            </a:endParaRPr>
          </a:p>
          <a:p>
            <a:r>
              <a:rPr lang="en-US" sz="1400" b="1" dirty="0">
                <a:latin typeface="+mn-lt"/>
              </a:rPr>
              <a:t>	</a:t>
            </a:r>
            <a:r>
              <a:rPr lang="en-US" sz="1400" dirty="0"/>
              <a:t> </a:t>
            </a:r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87746"/>
            <a:ext cx="1460500" cy="1460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744" y="1841266"/>
            <a:ext cx="1270000" cy="127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737934"/>
            <a:ext cx="1476664" cy="14766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800" y="1524000"/>
            <a:ext cx="1904533" cy="190453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15344" y="3657600"/>
            <a:ext cx="6400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+mn-lt"/>
              </a:rPr>
              <a:t>5.16.17 Hackathon participants  </a:t>
            </a:r>
            <a:endParaRPr lang="en-US" sz="1800" dirty="0">
              <a:latin typeface="+mn-lt"/>
            </a:endParaRPr>
          </a:p>
          <a:p>
            <a:endParaRPr lang="en-US" sz="1400" b="1" dirty="0">
              <a:latin typeface="+mn-lt"/>
            </a:endParaRPr>
          </a:p>
          <a:p>
            <a:r>
              <a:rPr lang="en-US" sz="1400" b="1" dirty="0">
                <a:latin typeface="+mn-lt"/>
              </a:rPr>
              <a:t>	</a:t>
            </a:r>
            <a:r>
              <a:rPr lang="en-US" sz="1400" dirty="0"/>
              <a:t> </a:t>
            </a:r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030" y="4209846"/>
            <a:ext cx="1383470" cy="13834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352" y="4209846"/>
            <a:ext cx="2317427" cy="17358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343400"/>
            <a:ext cx="1503192" cy="12037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45" y="4197306"/>
            <a:ext cx="1417985" cy="141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1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35645B6-FB27-4FB3-A83D-F4AB08BF7024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583475"/>
              </p:ext>
            </p:extLst>
          </p:nvPr>
        </p:nvGraphicFramePr>
        <p:xfrm>
          <a:off x="762000" y="2966818"/>
          <a:ext cx="7543800" cy="2743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279912"/>
                <a:gridCol w="2295939"/>
                <a:gridCol w="1967949"/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Metric 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Current Version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0" dirty="0" smtClean="0"/>
                        <a:t>AMP Version</a:t>
                      </a:r>
                    </a:p>
                  </a:txBody>
                  <a:tcPr anchor="ctr"/>
                </a:tc>
              </a:tr>
              <a:tr h="42672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Load Time</a:t>
                      </a:r>
                      <a:r>
                        <a:rPr lang="en-US" sz="2400" baseline="0" dirty="0" smtClean="0"/>
                        <a:t> (3G)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14.2 sec.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4.8 sec.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Frist Byte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1.2</a:t>
                      </a:r>
                      <a:r>
                        <a:rPr lang="en-US" sz="2400" baseline="0" dirty="0" smtClean="0"/>
                        <a:t> sec.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0.9 sec.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# of Requests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125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Bytes In (fully loaded)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1,713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265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Speed Index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6690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3870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62000" y="1232154"/>
            <a:ext cx="8229600" cy="731520"/>
          </a:xfrm>
        </p:spPr>
        <p:txBody>
          <a:bodyPr/>
          <a:lstStyle/>
          <a:p>
            <a:r>
              <a:rPr lang="en-US" sz="1800" b="0" dirty="0">
                <a:hlinkClick r:id="rId2"/>
              </a:rPr>
              <a:t>http://</a:t>
            </a:r>
            <a:r>
              <a:rPr lang="en-US" sz="1800" b="0" dirty="0" err="1">
                <a:hlinkClick r:id="rId2"/>
              </a:rPr>
              <a:t>www.teleflora.com</a:t>
            </a:r>
            <a:r>
              <a:rPr lang="en-US" sz="1800" b="0" dirty="0">
                <a:hlinkClick r:id="rId2"/>
              </a:rPr>
              <a:t>/gift-giving-ideas/valentines</a:t>
            </a:r>
            <a:endParaRPr lang="en-US" sz="1800" b="0" dirty="0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762000" y="304800"/>
            <a:ext cx="822960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Results</a:t>
            </a:r>
            <a:endParaRPr lang="en-US" kern="0" dirty="0"/>
          </a:p>
        </p:txBody>
      </p:sp>
      <p:sp>
        <p:nvSpPr>
          <p:cNvPr id="13" name="Rectangle 12"/>
          <p:cNvSpPr/>
          <p:nvPr/>
        </p:nvSpPr>
        <p:spPr>
          <a:xfrm>
            <a:off x="762000" y="1113818"/>
            <a:ext cx="7543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smtClean="0">
                <a:latin typeface="+mn-lt"/>
              </a:rPr>
              <a:t>Current Valentines </a:t>
            </a:r>
            <a:r>
              <a:rPr lang="en-US" kern="0" dirty="0">
                <a:latin typeface="+mn-lt"/>
              </a:rPr>
              <a:t>Gift Giving </a:t>
            </a:r>
            <a:r>
              <a:rPr lang="en-US" kern="0" dirty="0" smtClean="0">
                <a:latin typeface="+mn-lt"/>
              </a:rPr>
              <a:t>Page</a:t>
            </a:r>
            <a:endParaRPr lang="en-US" kern="0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0288" y="1953302"/>
            <a:ext cx="7543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 smtClean="0">
                <a:latin typeface="+mn-lt"/>
              </a:rPr>
              <a:t>AMP Valentines </a:t>
            </a:r>
            <a:r>
              <a:rPr lang="en-US" kern="0" dirty="0">
                <a:latin typeface="+mn-lt"/>
              </a:rPr>
              <a:t>Gift Giving </a:t>
            </a:r>
            <a:r>
              <a:rPr lang="en-US" kern="0" dirty="0" smtClean="0">
                <a:latin typeface="+mn-lt"/>
              </a:rPr>
              <a:t>Page</a:t>
            </a:r>
            <a:endParaRPr lang="en-US" kern="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8096" y="2255463"/>
            <a:ext cx="8199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  <a:hlinkClick r:id="rId3"/>
              </a:rPr>
              <a:t>http://</a:t>
            </a:r>
            <a:r>
              <a:rPr lang="en-US" dirty="0" err="1">
                <a:latin typeface="+mn-lt"/>
                <a:hlinkClick r:id="rId3"/>
              </a:rPr>
              <a:t>webproducer.telefloramarketing.com</a:t>
            </a:r>
            <a:r>
              <a:rPr lang="en-US" dirty="0">
                <a:latin typeface="+mn-lt"/>
                <a:hlinkClick r:id="rId3"/>
              </a:rPr>
              <a:t>/amp/demo/</a:t>
            </a:r>
            <a:r>
              <a:rPr lang="en-US" dirty="0" err="1">
                <a:latin typeface="+mn-lt"/>
                <a:hlinkClick r:id="rId3"/>
              </a:rPr>
              <a:t>valentines.html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787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008" y="152400"/>
            <a:ext cx="8229600" cy="731520"/>
          </a:xfrm>
        </p:spPr>
        <p:txBody>
          <a:bodyPr/>
          <a:lstStyle/>
          <a:p>
            <a:r>
              <a:rPr lang="en-US" dirty="0" smtClean="0"/>
              <a:t>AMP Wins and Limitations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35645B6-FB27-4FB3-A83D-F4AB08BF7024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4365897"/>
            <a:ext cx="72907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New Technology with limited features and documentation.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Doesn’t support https, so no checkout pages.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No 3</a:t>
            </a:r>
            <a:r>
              <a:rPr lang="en-US" baseline="30000" dirty="0" smtClean="0">
                <a:latin typeface="+mn-lt"/>
              </a:rPr>
              <a:t>rd</a:t>
            </a:r>
            <a:r>
              <a:rPr lang="en-US" dirty="0" smtClean="0">
                <a:latin typeface="+mn-lt"/>
              </a:rPr>
              <a:t> party JavaScript to </a:t>
            </a:r>
            <a:r>
              <a:rPr lang="en-US" dirty="0" err="1">
                <a:latin typeface="+mn-lt"/>
              </a:rPr>
              <a:t>O</a:t>
            </a:r>
            <a:r>
              <a:rPr lang="en-US" dirty="0" err="1" smtClean="0">
                <a:latin typeface="+mn-lt"/>
              </a:rPr>
              <a:t>lapic</a:t>
            </a:r>
            <a:r>
              <a:rPr lang="en-US" dirty="0" smtClean="0">
                <a:latin typeface="+mn-lt"/>
              </a:rPr>
              <a:t> and maximizer are not easy implemented.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Not compatible with Google Optimize, but we expect it will be soon. 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+mn-lt"/>
            </a:endParaRP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914400" y="3634377"/>
            <a:ext cx="822960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AMP Limitations </a:t>
            </a:r>
            <a:endParaRPr lang="en-US" kern="0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14400" y="1099167"/>
            <a:ext cx="822960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AMP Wins </a:t>
            </a:r>
            <a:endParaRPr lang="en-US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824591"/>
            <a:ext cx="800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Speed, Speed, Speed.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Works with Google Analytics and Tag Manager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Improves Google Ranking.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Integrating this technology now  puts us way ahead and sets Teleflora up to fully implement across entire site as the technology evolves. 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Also, Speed.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50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688" y="274638"/>
            <a:ext cx="8229600" cy="731520"/>
          </a:xfrm>
        </p:spPr>
        <p:txBody>
          <a:bodyPr/>
          <a:lstStyle/>
          <a:p>
            <a:r>
              <a:rPr lang="en-US" dirty="0"/>
              <a:t>JS Redesign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35645B6-FB27-4FB3-A83D-F4AB08BF7024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159028"/>
            <a:ext cx="822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Lots of Unnecessary </a:t>
            </a:r>
            <a:r>
              <a:rPr lang="en-US" b="1" dirty="0" err="1">
                <a:latin typeface="+mn-lt"/>
              </a:rPr>
              <a:t>Javascript</a:t>
            </a:r>
            <a:r>
              <a:rPr lang="en-US" b="1" dirty="0">
                <a:latin typeface="+mn-lt"/>
              </a:rPr>
              <a:t> is loaded onto the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On average about 2 to 3 MB of JS &amp; CSS are loaded.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Currently about 63% of JS is unused.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Much of our JS is in large files. Meaning all the </a:t>
            </a:r>
            <a:r>
              <a:rPr lang="en-US" b="1" dirty="0" err="1">
                <a:latin typeface="+mn-lt"/>
              </a:rPr>
              <a:t>Javascript</a:t>
            </a:r>
            <a:r>
              <a:rPr lang="en-US" b="1" dirty="0">
                <a:latin typeface="+mn-lt"/>
              </a:rPr>
              <a:t> we use throughout the site is locate in a few very large JS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Similarly with CSS as well.</a:t>
            </a:r>
          </a:p>
          <a:p>
            <a:pPr>
              <a:defRPr/>
            </a:pPr>
            <a:endParaRPr lang="en-US" sz="1400" dirty="0">
              <a:latin typeface="+mn-lt"/>
            </a:endParaRPr>
          </a:p>
          <a:p>
            <a:pPr>
              <a:defRPr/>
            </a:pPr>
            <a:r>
              <a:rPr lang="en-US" sz="1400" dirty="0">
                <a:latin typeface="+mn-lt"/>
              </a:rPr>
              <a:t>Solution: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+mn-lt"/>
              </a:rPr>
              <a:t>Reorganize the </a:t>
            </a:r>
            <a:r>
              <a:rPr lang="en-US" sz="1400" dirty="0" err="1">
                <a:latin typeface="+mn-lt"/>
              </a:rPr>
              <a:t>Javascript</a:t>
            </a:r>
            <a:r>
              <a:rPr lang="en-US" sz="1400" dirty="0">
                <a:latin typeface="+mn-lt"/>
              </a:rPr>
              <a:t> &amp; CSS files into smaller with content on related to that page.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+mn-lt"/>
              </a:rPr>
              <a:t>Each page will be broken down to one HTML (includes all responsive classes/ tags/ etc. added as well as inline </a:t>
            </a:r>
            <a:r>
              <a:rPr lang="en-US" sz="1400" dirty="0" err="1">
                <a:latin typeface="+mn-lt"/>
              </a:rPr>
              <a:t>Javascript</a:t>
            </a:r>
            <a:r>
              <a:rPr lang="en-US" sz="1400" dirty="0">
                <a:latin typeface="+mn-lt"/>
              </a:rPr>
              <a:t>). Desktop and Mobile will each have their own JS and CSS.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+mn-lt"/>
              </a:rPr>
              <a:t>Consider switching our CSS to a CSS preprocessor like SASS/ LESS/ SCSS for further load reduction.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+mn-lt"/>
              </a:rPr>
              <a:t>Locate and identify </a:t>
            </a:r>
            <a:r>
              <a:rPr lang="en-US" sz="1400" dirty="0" err="1">
                <a:latin typeface="+mn-lt"/>
              </a:rPr>
              <a:t>Javascript</a:t>
            </a:r>
            <a:r>
              <a:rPr lang="en-US" sz="1400" dirty="0">
                <a:latin typeface="+mn-lt"/>
              </a:rPr>
              <a:t> based on its use. Then break it down to smaller files where only what is used is loaded on the page.</a:t>
            </a:r>
          </a:p>
          <a:p>
            <a:pPr>
              <a:defRPr/>
            </a:pPr>
            <a:endParaRPr lang="en-US" sz="1400" dirty="0">
              <a:latin typeface="+mn-lt"/>
            </a:endParaRPr>
          </a:p>
          <a:p>
            <a:pPr>
              <a:defRPr/>
            </a:pPr>
            <a:r>
              <a:rPr lang="en-US" sz="1400" dirty="0">
                <a:latin typeface="+mn-lt"/>
              </a:rPr>
              <a:t>Possible Problems: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+mn-lt"/>
              </a:rPr>
              <a:t>Increasing number of files to manage. (Version Control software)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+mn-lt"/>
              </a:rPr>
              <a:t>Inheritance issues.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+mn-lt"/>
              </a:rPr>
              <a:t>Learning a new Syntax (CSS preprocessor)</a:t>
            </a:r>
          </a:p>
          <a:p>
            <a:pPr>
              <a:defRPr/>
            </a:pP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4775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688" y="274638"/>
            <a:ext cx="8229600" cy="731520"/>
          </a:xfrm>
        </p:spPr>
        <p:txBody>
          <a:bodyPr/>
          <a:lstStyle/>
          <a:p>
            <a:r>
              <a:rPr lang="en-US" dirty="0"/>
              <a:t>JS Redesign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35645B6-FB27-4FB3-A83D-F4AB08BF7024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159028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n-US" sz="1400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30453"/>
            <a:ext cx="8616288" cy="41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3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688" y="274638"/>
            <a:ext cx="8229600" cy="731520"/>
          </a:xfrm>
        </p:spPr>
        <p:txBody>
          <a:bodyPr/>
          <a:lstStyle/>
          <a:p>
            <a:r>
              <a:rPr lang="en-US" dirty="0"/>
              <a:t>JS Redesign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35645B6-FB27-4FB3-A83D-F4AB08BF7024}" type="slidenum">
              <a:rPr 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159028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n-US" sz="14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88" y="1066800"/>
            <a:ext cx="8458200" cy="403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80555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990600" marR="0" indent="-5334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990600" marR="0" indent="-5334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990600" marR="0" indent="-5334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990600" marR="0" indent="-5334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63483</TotalTime>
  <Words>468</Words>
  <Application>Microsoft Macintosh PowerPoint</Application>
  <PresentationFormat>On-screen Show (4:3)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Century Gothic</vt:lpstr>
      <vt:lpstr>Arial</vt:lpstr>
      <vt:lpstr>1_Default Design</vt:lpstr>
      <vt:lpstr>2_Default Design</vt:lpstr>
      <vt:lpstr>3_Default Design</vt:lpstr>
      <vt:lpstr>AMP, PWA, Reduced JS</vt:lpstr>
      <vt:lpstr>Mobile Improvements – AMP, PWA, Reduced JS</vt:lpstr>
      <vt:lpstr>To many abbreviations..</vt:lpstr>
      <vt:lpstr>Is AMP even a thing?</vt:lpstr>
      <vt:lpstr>http://www.teleflora.com/gift-giving-ideas/valentines</vt:lpstr>
      <vt:lpstr>AMP Wins and Limitations </vt:lpstr>
      <vt:lpstr>JS Redesign</vt:lpstr>
      <vt:lpstr>JS Redesign</vt:lpstr>
      <vt:lpstr>JS Redesign</vt:lpstr>
    </vt:vector>
  </TitlesOfParts>
  <Company>Teleflora LLC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rcates</dc:creator>
  <cp:lastModifiedBy>Matthew Eastman</cp:lastModifiedBy>
  <cp:revision>3150</cp:revision>
  <cp:lastPrinted>2017-01-12T20:00:34Z</cp:lastPrinted>
  <dcterms:created xsi:type="dcterms:W3CDTF">2007-02-02T16:47:52Z</dcterms:created>
  <dcterms:modified xsi:type="dcterms:W3CDTF">2017-05-18T20:51:34Z</dcterms:modified>
</cp:coreProperties>
</file>