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70" r:id="rId9"/>
    <p:sldId id="262" r:id="rId10"/>
    <p:sldId id="264" r:id="rId11"/>
    <p:sldId id="268" r:id="rId12"/>
    <p:sldId id="269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333" autoAdjust="0"/>
  </p:normalViewPr>
  <p:slideViewPr>
    <p:cSldViewPr snapToGrid="0">
      <p:cViewPr>
        <p:scale>
          <a:sx n="100" d="100"/>
          <a:sy n="100" d="100"/>
        </p:scale>
        <p:origin x="936" y="-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5BE2C-DE38-4CF4-AF27-98028D095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D8141-6A33-4E4D-A1AB-C3677A3E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henderson-bcg-sans"/>
              </a:rPr>
              <a:t>Auto Companies Will Outlast COVID-19 and Come Out Stronger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8141-6A33-4E4D-A1AB-C3677A3EA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started of by listing the largest car </a:t>
            </a:r>
            <a:r>
              <a:rPr lang="en-US" dirty="0" err="1"/>
              <a:t>munufacturers</a:t>
            </a:r>
            <a:r>
              <a:rPr lang="en-US" dirty="0"/>
              <a:t> in each region (Asia, Europe, U.S.)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We imported their historical trading data using the Yahoo Finance python module (</a:t>
            </a:r>
            <a:r>
              <a:rPr lang="en-US" dirty="0" err="1"/>
              <a:t>yfinance</a:t>
            </a:r>
            <a:r>
              <a:rPr lang="en-US" dirty="0"/>
              <a:t>).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Used describe function to ensure that all </a:t>
            </a:r>
            <a:r>
              <a:rPr lang="en-US" dirty="0" err="1"/>
              <a:t>dataframes</a:t>
            </a:r>
            <a:r>
              <a:rPr lang="en-US" dirty="0"/>
              <a:t> had 253 records and that there were no NA/NAN records.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To get a better understanding of how the stocks were performing we created graphs that evaluated adj. close and volume over the past year. We also used(averages)….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8141-6A33-4E4D-A1AB-C3677A3EAB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 give us insight to how risky that stock is. Higher variance in returns signifies a higher risk investment.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8141-6A33-4E4D-A1AB-C3677A3EAB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8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8141-6A33-4E4D-A1AB-C3677A3EAB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22222"/>
                </a:solidFill>
                <a:effectLst/>
                <a:latin typeface="henderson-bcg-serif"/>
              </a:rPr>
              <a:t>At a high level, economic shocks and corresponding rebounds typically take one of three shapes: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henderson-bcg-serif"/>
              </a:rPr>
              <a:t>V Shape.</a:t>
            </a:r>
            <a:r>
              <a:rPr lang="en-US" b="0" i="0" dirty="0">
                <a:solidFill>
                  <a:srgbClr val="222222"/>
                </a:solidFill>
                <a:effectLst/>
                <a:latin typeface="henderson-bcg-serif"/>
              </a:rPr>
              <a:t> A classic economic shock that leads to a pronounced downtown, followed by a rapid rebound to the original output path.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henderson-bcg-serif"/>
              </a:rPr>
              <a:t>U Shape.</a:t>
            </a:r>
            <a:r>
              <a:rPr lang="en-US" b="0" i="0" dirty="0">
                <a:solidFill>
                  <a:srgbClr val="222222"/>
                </a:solidFill>
                <a:effectLst/>
                <a:latin typeface="henderson-bcg-serif"/>
              </a:rPr>
              <a:t> A shock, such as a financial recession or major policy error, that breaks a growth trend and causes a pronounced downtown that is sustained for a time before recovery begins.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henderson-bcg-serif"/>
              </a:rPr>
              <a:t>L Shape.</a:t>
            </a:r>
            <a:r>
              <a:rPr lang="en-US" b="0" i="0" dirty="0">
                <a:solidFill>
                  <a:srgbClr val="222222"/>
                </a:solidFill>
                <a:effectLst/>
                <a:latin typeface="henderson-bcg-serif"/>
              </a:rPr>
              <a:t> A shock that causes irreparable damage and leads to a perpetually growing loss of present value and future output, resulting in a fundamentally changed growth trajectory.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8141-6A33-4E4D-A1AB-C3677A3EA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heat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8141-6A33-4E4D-A1AB-C3677A3EAB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5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8141-6A33-4E4D-A1AB-C3677A3EA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BF84-D8F0-416B-B76C-FDC92D72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0B2F0-D53D-4B5B-9C27-26390E115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8B08-188A-453A-94F3-0D186312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FB77-68BF-4EED-83C3-13E06976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DAB2-D3FD-4802-A60F-42C9CC9E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B88E-C61B-437D-96A7-3AAEAC2D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0BFD8-5CD3-4D36-A129-07563ACF9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4EF1-D0F3-40B0-9FE2-800FB96B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C9E3-CC9A-4CED-B447-0B255671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650E-02A1-43B5-9129-37D288A4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DDB20-CA31-4CC4-8D89-F08591163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70092-A1F4-425D-9B5D-F39CC150A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168D-5AA1-4730-9656-37847D0F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98C76-29C1-4B96-9519-E92BC0FB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CB5C-DB95-4B26-85EC-8ECECB84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AF42-C60D-4973-A85D-662DA4F6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D604-9E5E-4C8C-8814-627DC373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29BF-1D5C-4DBF-8255-9CA677EA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DA20-E4E9-4A66-B841-C4460230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6C9B-C049-4F82-AB8A-FD3DF446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EAA1-78C2-4C45-B78B-2E474856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F25A-8DF4-4685-8C70-E44B113B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A100-E0A2-49DB-9BE9-DCCB4878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DA8E-B18B-445C-9D7B-AA0EBB96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B8FE-C129-472F-8CDB-931527BE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FEAD-B70C-40B4-8FD1-48D2B2AF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96AD-CB39-4CBD-A8D1-E23D6E287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10F0A-9EE2-4990-BCC8-19A3A0D0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46EB-C969-424E-BCE0-690FC636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39CC-4CBA-4C91-9189-85298102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9A2A4-AE36-4EDD-A720-FB494CC5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567D-3128-4618-B531-C5213410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10B4-3935-4C08-9AA7-EE777FB24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5133C-8317-4683-9C61-CC978785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7D0DA-C581-4D0F-B771-0B1CB7778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57C73-51D4-4659-881F-20D39092E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A4C8E-5D4E-4836-A117-DCEFB7F6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96B2E-5AEE-4611-AF6C-585B9E96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5191D-52A8-4AF8-8071-4EB369E9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216D-116B-413B-B0E9-DEB796ED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46FAC-8244-4C0B-9E19-C544488C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DCAC2-86BA-4085-8F27-BE757B15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65387-A7AC-4815-85C2-C4370DF7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DB652-F485-4560-ADEE-061FB555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FABCD-D8DB-471E-BBB6-AC36598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C9826-0930-44CA-BF3E-EDB2F689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85EA-B71E-4BEC-9600-CF4B3550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87E5-68B6-4B88-8596-6F4DCD3A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8A94C-644A-46EC-819A-CB0DF8D3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F05D7-0C79-4B78-A0DC-78CE4C17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302D-BF6A-4508-946B-84F9E22E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4B94D-425C-4305-99DC-705C26AD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3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1A24-B8BF-4945-BA21-587C5B2C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69308-1BB4-4F89-94F4-98A37F58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C7229-47E2-4F27-BD11-34929A9A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85FE0-CAD2-48AE-AEF9-98CC561B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251E2-EDBD-4D2D-BC9C-5DA309E9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3F11-38F5-4259-9401-FFC114B9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CAB0B-B3D9-4825-A3AA-50B9589D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396D-D4E6-4597-B746-D1880BA5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5F4D-F55B-49DD-B2C8-96021A2FC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7BD8-4523-4AE8-A554-EA48B804DA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B27C-0B51-486E-AAE9-13C6E0C4C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0824-D258-4FC2-A130-FB0C65963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F6F5-95F5-4B91-AC05-C7198D277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44F37-63A7-4798-AEA1-436C88C0B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3900" b="0" i="0" dirty="0">
                <a:solidFill>
                  <a:schemeClr val="bg1"/>
                </a:solidFill>
                <a:effectLst/>
                <a:latin typeface="SFMono-Regular"/>
              </a:rPr>
              <a:t>How has the automotive industry stock prices performed in 2020?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AB7EE-30CD-4FB3-BD48-844F17B5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Contributors: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Melissa Smashey	Mark </a:t>
            </a:r>
            <a:r>
              <a:rPr lang="en-US" sz="1200" dirty="0" err="1">
                <a:solidFill>
                  <a:schemeClr val="bg1"/>
                </a:solidFill>
              </a:rPr>
              <a:t>Munanura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Tiffany McGowan	Matt Egan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  <a:p>
            <a:pPr algn="l"/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43757-78F6-4E34-A0D2-4C7F03B95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2252" r="-1" b="-1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5EE6-3A6B-4D9F-A321-A7CD76D7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slide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CF713-986F-44DA-87B0-B16B2E743788}"/>
              </a:ext>
            </a:extLst>
          </p:cNvPr>
          <p:cNvSpPr txBox="1"/>
          <p:nvPr/>
        </p:nvSpPr>
        <p:spPr>
          <a:xfrm>
            <a:off x="838200" y="1578279"/>
            <a:ext cx="1066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2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4B9E-C9FA-446D-9599-4B8BDE66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 Correlation Region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0EFE1C3-CC53-4EDE-9311-760321B9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69988"/>
              </p:ext>
            </p:extLst>
          </p:nvPr>
        </p:nvGraphicFramePr>
        <p:xfrm>
          <a:off x="1530959" y="2661200"/>
          <a:ext cx="81892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26595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99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997063"/>
                    </a:ext>
                  </a:extLst>
                </a:gridCol>
                <a:gridCol w="2093238">
                  <a:extLst>
                    <a:ext uri="{9D8B030D-6E8A-4147-A177-3AD203B41FA5}">
                      <a16:colId xmlns:a16="http://schemas.microsoft.com/office/drawing/2014/main" val="190254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017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E86869-94BD-4D8C-BF01-59041E82C3E8}"/>
              </a:ext>
            </a:extLst>
          </p:cNvPr>
          <p:cNvSpPr txBox="1"/>
          <p:nvPr/>
        </p:nvSpPr>
        <p:spPr>
          <a:xfrm>
            <a:off x="1530959" y="2192055"/>
            <a:ext cx="206401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U.S. Manufacturers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A9D53-BCCD-4925-8B8F-39AA41A18F60}"/>
              </a:ext>
            </a:extLst>
          </p:cNvPr>
          <p:cNvSpPr txBox="1"/>
          <p:nvPr/>
        </p:nvSpPr>
        <p:spPr>
          <a:xfrm>
            <a:off x="1530959" y="3369062"/>
            <a:ext cx="285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European Manufacturers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5A4124-FD9C-4473-9F6B-73ADE1FEF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0201"/>
              </p:ext>
            </p:extLst>
          </p:nvPr>
        </p:nvGraphicFramePr>
        <p:xfrm>
          <a:off x="1530959" y="4164324"/>
          <a:ext cx="8228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42">
                  <a:extLst>
                    <a:ext uri="{9D8B030D-6E8A-4147-A177-3AD203B41FA5}">
                      <a16:colId xmlns:a16="http://schemas.microsoft.com/office/drawing/2014/main" val="3242907196"/>
                    </a:ext>
                  </a:extLst>
                </a:gridCol>
                <a:gridCol w="1645642">
                  <a:extLst>
                    <a:ext uri="{9D8B030D-6E8A-4147-A177-3AD203B41FA5}">
                      <a16:colId xmlns:a16="http://schemas.microsoft.com/office/drawing/2014/main" val="422339968"/>
                    </a:ext>
                  </a:extLst>
                </a:gridCol>
                <a:gridCol w="1645642">
                  <a:extLst>
                    <a:ext uri="{9D8B030D-6E8A-4147-A177-3AD203B41FA5}">
                      <a16:colId xmlns:a16="http://schemas.microsoft.com/office/drawing/2014/main" val="863472132"/>
                    </a:ext>
                  </a:extLst>
                </a:gridCol>
                <a:gridCol w="1645642">
                  <a:extLst>
                    <a:ext uri="{9D8B030D-6E8A-4147-A177-3AD203B41FA5}">
                      <a16:colId xmlns:a16="http://schemas.microsoft.com/office/drawing/2014/main" val="1593126940"/>
                    </a:ext>
                  </a:extLst>
                </a:gridCol>
                <a:gridCol w="1645642">
                  <a:extLst>
                    <a:ext uri="{9D8B030D-6E8A-4147-A177-3AD203B41FA5}">
                      <a16:colId xmlns:a16="http://schemas.microsoft.com/office/drawing/2014/main" val="22393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47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80AEB7-F7A2-4B60-BDF9-BAEE9EE06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97329"/>
              </p:ext>
            </p:extLst>
          </p:nvPr>
        </p:nvGraphicFramePr>
        <p:xfrm>
          <a:off x="1530959" y="5657752"/>
          <a:ext cx="8228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42">
                  <a:extLst>
                    <a:ext uri="{9D8B030D-6E8A-4147-A177-3AD203B41FA5}">
                      <a16:colId xmlns:a16="http://schemas.microsoft.com/office/drawing/2014/main" val="3242907196"/>
                    </a:ext>
                  </a:extLst>
                </a:gridCol>
                <a:gridCol w="1645642">
                  <a:extLst>
                    <a:ext uri="{9D8B030D-6E8A-4147-A177-3AD203B41FA5}">
                      <a16:colId xmlns:a16="http://schemas.microsoft.com/office/drawing/2014/main" val="422339968"/>
                    </a:ext>
                  </a:extLst>
                </a:gridCol>
                <a:gridCol w="1645642">
                  <a:extLst>
                    <a:ext uri="{9D8B030D-6E8A-4147-A177-3AD203B41FA5}">
                      <a16:colId xmlns:a16="http://schemas.microsoft.com/office/drawing/2014/main" val="863472132"/>
                    </a:ext>
                  </a:extLst>
                </a:gridCol>
                <a:gridCol w="1645642">
                  <a:extLst>
                    <a:ext uri="{9D8B030D-6E8A-4147-A177-3AD203B41FA5}">
                      <a16:colId xmlns:a16="http://schemas.microsoft.com/office/drawing/2014/main" val="1593126940"/>
                    </a:ext>
                  </a:extLst>
                </a:gridCol>
                <a:gridCol w="1645642">
                  <a:extLst>
                    <a:ext uri="{9D8B030D-6E8A-4147-A177-3AD203B41FA5}">
                      <a16:colId xmlns:a16="http://schemas.microsoft.com/office/drawing/2014/main" val="22393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1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8598-ED4F-4E3B-8E0D-F47332B3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 Correlation by Market Segment </a:t>
            </a:r>
          </a:p>
        </p:txBody>
      </p:sp>
    </p:spTree>
    <p:extLst>
      <p:ext uri="{BB962C8B-B14F-4D97-AF65-F5344CB8AC3E}">
        <p14:creationId xmlns:p14="http://schemas.microsoft.com/office/powerpoint/2010/main" val="302785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87D1-CE76-45A4-854A-C2DBA4E3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returns vs risk</a:t>
            </a:r>
          </a:p>
        </p:txBody>
      </p:sp>
    </p:spTree>
    <p:extLst>
      <p:ext uri="{BB962C8B-B14F-4D97-AF65-F5344CB8AC3E}">
        <p14:creationId xmlns:p14="http://schemas.microsoft.com/office/powerpoint/2010/main" val="259676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8140-90FC-4220-9DAB-35D9EC7E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1D027-A72B-4765-86D9-16D932A87841}"/>
              </a:ext>
            </a:extLst>
          </p:cNvPr>
          <p:cNvSpPr txBox="1"/>
          <p:nvPr/>
        </p:nvSpPr>
        <p:spPr>
          <a:xfrm>
            <a:off x="613775" y="1590805"/>
            <a:ext cx="9770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Monte Carlo:</a:t>
            </a:r>
          </a:p>
          <a:p>
            <a:r>
              <a:rPr lang="en-US"/>
              <a:t>	- What is it?</a:t>
            </a:r>
          </a:p>
          <a:p>
            <a:r>
              <a:rPr lang="en-US"/>
              <a:t>	- why you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2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EEB3-154E-4072-A729-DE77252B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simulations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E2BEF-33ED-4400-AA8E-43E60417FC56}"/>
              </a:ext>
            </a:extLst>
          </p:cNvPr>
          <p:cNvSpPr txBox="1"/>
          <p:nvPr/>
        </p:nvSpPr>
        <p:spPr>
          <a:xfrm>
            <a:off x="1177447" y="185385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here:</a:t>
            </a:r>
          </a:p>
          <a:p>
            <a:endParaRPr lang="en-US" dirty="0"/>
          </a:p>
          <a:p>
            <a:r>
              <a:rPr lang="en-US" dirty="0"/>
              <a:t>Risky: tesla Hyundai</a:t>
            </a:r>
          </a:p>
          <a:p>
            <a:r>
              <a:rPr lang="en-US" dirty="0"/>
              <a:t>Normal: Toyota, Ford</a:t>
            </a:r>
          </a:p>
        </p:txBody>
      </p:sp>
    </p:spTree>
    <p:extLst>
      <p:ext uri="{BB962C8B-B14F-4D97-AF65-F5344CB8AC3E}">
        <p14:creationId xmlns:p14="http://schemas.microsoft.com/office/powerpoint/2010/main" val="126243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6103-D7E2-471A-B717-2128DAE1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further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81D79-EB44-4D68-9A34-30AE24F70AD2}"/>
              </a:ext>
            </a:extLst>
          </p:cNvPr>
          <p:cNvSpPr txBox="1"/>
          <p:nvPr/>
        </p:nvSpPr>
        <p:spPr>
          <a:xfrm>
            <a:off x="1076325" y="1690688"/>
            <a:ext cx="8477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had more time, we would want to look at additional factors, how effect on supply chain on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lockdown measures in each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way to predict stock price with social media presence/</a:t>
            </a:r>
            <a:r>
              <a:rPr lang="en-US" dirty="0" err="1"/>
              <a:t>setiment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3F739D-96AB-4CCB-B1D0-DEF523A84FF9}"/>
              </a:ext>
            </a:extLst>
          </p:cNvPr>
          <p:cNvSpPr txBox="1"/>
          <p:nvPr/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With the </a:t>
            </a:r>
            <a:r>
              <a:rPr lang="en-US" sz="2000" dirty="0" err="1">
                <a:solidFill>
                  <a:schemeClr val="bg1"/>
                </a:solidFill>
              </a:rPr>
              <a:t>covid</a:t>
            </a:r>
            <a:r>
              <a:rPr lang="en-US" sz="2000" dirty="0">
                <a:solidFill>
                  <a:schemeClr val="bg1"/>
                </a:solidFill>
              </a:rPr>
              <a:t> pandemic, we wanted to analyze the performance of automotive industries stock performance.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Given the stay-at-home order mandated by most if not all states, we wanted to look at which manufacturers preformed best given these unusual circumstances.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A7A44-B28F-4F7F-B073-8FAE67D6E71F}"/>
              </a:ext>
            </a:extLst>
          </p:cNvPr>
          <p:cNvSpPr txBox="1"/>
          <p:nvPr/>
        </p:nvSpPr>
        <p:spPr>
          <a:xfrm>
            <a:off x="982776" y="2901311"/>
            <a:ext cx="399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79168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26D0D-F6EB-4E38-847C-ABFD39C2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type of questions did we want to answer?</a:t>
            </a:r>
            <a:b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33E0F7-6524-40EC-ADBF-C4D7F19972D0}"/>
              </a:ext>
            </a:extLst>
          </p:cNvPr>
          <p:cNvSpPr txBox="1"/>
          <p:nvPr/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Which stock in the industry was the best investment?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Was that stock highly risk dependent?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Is there a strong correlation between manufacturer region and their adjusted close price?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Was manufacturer region or market segment more important to manufacturer performance?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4903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254D-15AE-4E3B-B93D-B52A3F1C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ford moving avg chart and place here</a:t>
            </a:r>
          </a:p>
        </p:txBody>
      </p:sp>
    </p:spTree>
    <p:extLst>
      <p:ext uri="{BB962C8B-B14F-4D97-AF65-F5344CB8AC3E}">
        <p14:creationId xmlns:p14="http://schemas.microsoft.com/office/powerpoint/2010/main" val="384071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CE19-1D19-4352-9DE0-1E127D7A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distributions of returns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58FA2-D9CB-4D20-AC35-888410D29FCC}"/>
              </a:ext>
            </a:extLst>
          </p:cNvPr>
          <p:cNvSpPr txBox="1"/>
          <p:nvPr/>
        </p:nvSpPr>
        <p:spPr>
          <a:xfrm>
            <a:off x="914400" y="2286000"/>
            <a:ext cx="905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picture of a single bar graph (has bins) and box and whisker plot of daily returns for Europe. </a:t>
            </a:r>
          </a:p>
        </p:txBody>
      </p:sp>
    </p:spTree>
    <p:extLst>
      <p:ext uri="{BB962C8B-B14F-4D97-AF65-F5344CB8AC3E}">
        <p14:creationId xmlns:p14="http://schemas.microsoft.com/office/powerpoint/2010/main" val="100678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CC77-6BDE-4099-982D-31E15108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D0F55-EF13-41B8-BFB5-48EF7D25BDE0}"/>
              </a:ext>
            </a:extLst>
          </p:cNvPr>
          <p:cNvSpPr txBox="1"/>
          <p:nvPr/>
        </p:nvSpPr>
        <p:spPr>
          <a:xfrm>
            <a:off x="838200" y="2006600"/>
            <a:ext cx="9766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car companies have subsidiaries in the tickers.</a:t>
            </a:r>
          </a:p>
          <a:p>
            <a:endParaRPr lang="en-US" dirty="0"/>
          </a:p>
          <a:p>
            <a:r>
              <a:rPr lang="en-US" dirty="0"/>
              <a:t>Displaying the data concisely. </a:t>
            </a:r>
          </a:p>
          <a:p>
            <a:endParaRPr lang="en-US" dirty="0"/>
          </a:p>
          <a:p>
            <a:r>
              <a:rPr lang="en-US" dirty="0"/>
              <a:t>Amount of data. Had difficulties figuring out what was important to show.</a:t>
            </a:r>
          </a:p>
          <a:p>
            <a:endParaRPr lang="en-US" dirty="0"/>
          </a:p>
          <a:p>
            <a:r>
              <a:rPr lang="en-US" dirty="0"/>
              <a:t>What figures matter and how do they interact. </a:t>
            </a:r>
          </a:p>
          <a:p>
            <a:r>
              <a:rPr lang="en-US" dirty="0"/>
              <a:t>	-adj close </a:t>
            </a:r>
          </a:p>
          <a:p>
            <a:r>
              <a:rPr lang="en-US" dirty="0"/>
              <a:t>	-</a:t>
            </a:r>
            <a:r>
              <a:rPr lang="en-US" dirty="0" err="1"/>
              <a:t>whats</a:t>
            </a:r>
            <a:r>
              <a:rPr lang="en-US" dirty="0"/>
              <a:t> risk and how do determine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8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9EC3-7449-4AA8-997F-C2AD95C8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 from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780F8-E321-4A46-B3A4-A8444E21C345}"/>
              </a:ext>
            </a:extLst>
          </p:cNvPr>
          <p:cNvSpPr txBox="1"/>
          <p:nvPr/>
        </p:nvSpPr>
        <p:spPr>
          <a:xfrm>
            <a:off x="1117600" y="20828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During March </a:t>
            </a:r>
            <a:r>
              <a:rPr lang="en-US" dirty="0" err="1"/>
              <a:t>covid</a:t>
            </a:r>
            <a:r>
              <a:rPr lang="en-US" dirty="0"/>
              <a:t> basically </a:t>
            </a:r>
            <a:r>
              <a:rPr lang="en-US" dirty="0" err="1"/>
              <a:t>havled</a:t>
            </a:r>
            <a:r>
              <a:rPr lang="en-US" dirty="0"/>
              <a:t> all manuf. Stock price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Tesla recovery.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8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D386E-D7CF-4BAF-ABC6-77D49C0B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619125"/>
            <a:ext cx="7207745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9D6F74-DAD9-4D0F-A028-7F6E993EAC14}"/>
              </a:ext>
            </a:extLst>
          </p:cNvPr>
          <p:cNvSpPr txBox="1"/>
          <p:nvPr/>
        </p:nvSpPr>
        <p:spPr>
          <a:xfrm>
            <a:off x="1638300" y="161925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findings</a:t>
            </a:r>
          </a:p>
        </p:txBody>
      </p:sp>
    </p:spTree>
    <p:extLst>
      <p:ext uri="{BB962C8B-B14F-4D97-AF65-F5344CB8AC3E}">
        <p14:creationId xmlns:p14="http://schemas.microsoft.com/office/powerpoint/2010/main" val="39575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8E1A-81C8-4F33-810C-0248B9E6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Financial Lesson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6EC52-82C1-4BA9-B78F-8E0FE2EB7FB8}"/>
              </a:ext>
            </a:extLst>
          </p:cNvPr>
          <p:cNvSpPr txBox="1"/>
          <p:nvPr/>
        </p:nvSpPr>
        <p:spPr>
          <a:xfrm>
            <a:off x="1041400" y="2006600"/>
            <a:ext cx="977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Adjusted Close </a:t>
            </a:r>
          </a:p>
          <a:p>
            <a:r>
              <a:rPr lang="en-US" dirty="0"/>
              <a:t>	- What is it?</a:t>
            </a:r>
          </a:p>
          <a:p>
            <a:r>
              <a:rPr lang="en-US" dirty="0"/>
              <a:t>	- Why is in necessary?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E3C1C-9EB5-4EFF-A919-09CB4F04DA39}"/>
              </a:ext>
            </a:extLst>
          </p:cNvPr>
          <p:cNvSpPr txBox="1"/>
          <p:nvPr/>
        </p:nvSpPr>
        <p:spPr>
          <a:xfrm>
            <a:off x="1168400" y="3276600"/>
            <a:ext cx="948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Risk:</a:t>
            </a:r>
          </a:p>
          <a:p>
            <a:r>
              <a:rPr lang="en-US" dirty="0"/>
              <a:t>	- How can you tell if company is a riskier investment than another.</a:t>
            </a:r>
          </a:p>
          <a:p>
            <a:r>
              <a:rPr lang="en-US" dirty="0"/>
              <a:t>	- Is higher risk worse?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6EA53-2507-44EA-B98F-732AA2F81636}"/>
              </a:ext>
            </a:extLst>
          </p:cNvPr>
          <p:cNvSpPr txBox="1"/>
          <p:nvPr/>
        </p:nvSpPr>
        <p:spPr>
          <a:xfrm>
            <a:off x="1168400" y="4826000"/>
            <a:ext cx="796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Monte Carlo:</a:t>
            </a:r>
          </a:p>
          <a:p>
            <a:r>
              <a:rPr lang="en-US" dirty="0"/>
              <a:t>	- What is it?</a:t>
            </a:r>
          </a:p>
          <a:p>
            <a:r>
              <a:rPr lang="en-US" dirty="0"/>
              <a:t>	- why you use it?</a:t>
            </a:r>
          </a:p>
        </p:txBody>
      </p:sp>
    </p:spTree>
    <p:extLst>
      <p:ext uri="{BB962C8B-B14F-4D97-AF65-F5344CB8AC3E}">
        <p14:creationId xmlns:p14="http://schemas.microsoft.com/office/powerpoint/2010/main" val="180275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630</Words>
  <Application>Microsoft Office PowerPoint</Application>
  <PresentationFormat>Widescreen</PresentationFormat>
  <Paragraphs>85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henderson-bcg-sans</vt:lpstr>
      <vt:lpstr>henderson-bcg-serif</vt:lpstr>
      <vt:lpstr>SFMono-Regular</vt:lpstr>
      <vt:lpstr>Office Theme</vt:lpstr>
      <vt:lpstr>How has the automotive industry stock prices performed in 2020?</vt:lpstr>
      <vt:lpstr>PowerPoint Presentation</vt:lpstr>
      <vt:lpstr>What type of questions did we want to answer? </vt:lpstr>
      <vt:lpstr>Take ford moving avg chart and place here</vt:lpstr>
      <vt:lpstr>Look at distributions of returns </vt:lpstr>
      <vt:lpstr>Problems</vt:lpstr>
      <vt:lpstr>Interesting findings from exploration</vt:lpstr>
      <vt:lpstr>PowerPoint Presentation</vt:lpstr>
      <vt:lpstr>Quick Financial Lesson </vt:lpstr>
      <vt:lpstr>Heatmap slide </vt:lpstr>
      <vt:lpstr>Manufacturer Correlation Region </vt:lpstr>
      <vt:lpstr>Manufacturer Correlation by Market Segment </vt:lpstr>
      <vt:lpstr>Expected returns vs risk</vt:lpstr>
      <vt:lpstr>Monte carlo</vt:lpstr>
      <vt:lpstr>Monte carlo simulations</vt:lpstr>
      <vt:lpstr>Questions and 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has the automotive industry stock prices preformed in 2020?</dc:title>
  <dc:creator>melissa smashey</dc:creator>
  <cp:lastModifiedBy>melissa smashey</cp:lastModifiedBy>
  <cp:revision>3</cp:revision>
  <dcterms:created xsi:type="dcterms:W3CDTF">2020-12-12T02:03:44Z</dcterms:created>
  <dcterms:modified xsi:type="dcterms:W3CDTF">2020-12-12T16:04:30Z</dcterms:modified>
</cp:coreProperties>
</file>