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66DDA8-C5E6-4088-BAE8-1682C7C3DF47}">
  <a:tblStyle styleId="{E766DDA8-C5E6-4088-BAE8-1682C7C3D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12342ef74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12342ef74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Japanese based Asian manufacturers show a closer correlation in stock prices in comparison to their Korean peer (Hyundai). In the US the Detroit big 3’s stocks show a much closer relationship than their California based EV competition. European car stocks show a strong correlation across the board, with the German manufacturers showing very high correlation compared to their swedish counterpart. -- Proximity seems to drive the relationship as they’d probably face the same challenges and take advantage of the same strength by being located proximal to each other.</a:t>
            </a:r>
            <a:endParaRPr/>
          </a:p>
        </p:txBody>
      </p:sp>
      <p:sp>
        <p:nvSpPr>
          <p:cNvPr id="273" name="Google Shape;273;gb12342ef74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12342ef74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12342ef74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No concrete relationship / correlation can be inferred from the average prices of the cars sold by the company and the stock prices of companies selling within the same spend band / market segment. However manufacturers in the same market segment seem to share a loose relationship on average for vehicles below $60K; above $60K doesn’t show as much of a correlation.</a:t>
            </a:r>
            <a:endParaRPr/>
          </a:p>
        </p:txBody>
      </p:sp>
      <p:sp>
        <p:nvSpPr>
          <p:cNvPr id="284" name="Google Shape;284;gb12342ef74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12342ef74_3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b12342ef74_3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Another way we look at the similarities in performance manufacturer performance  was by plotting them out on a scatter diagram.</a:t>
            </a:r>
            <a:endParaRPr/>
          </a:p>
        </p:txBody>
      </p:sp>
      <p:sp>
        <p:nvSpPr>
          <p:cNvPr id="295" name="Google Shape;295;gb12342ef74_3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Law of Large Numbers:</a:t>
            </a:r>
            <a:endParaRPr/>
          </a:p>
          <a:p>
            <a:pPr marL="0" lvl="0" indent="0" algn="l" rtl="0">
              <a:spcBef>
                <a:spcPts val="0"/>
              </a:spcBef>
              <a:spcAft>
                <a:spcPts val="0"/>
              </a:spcAft>
              <a:buNone/>
            </a:pPr>
            <a:r>
              <a:rPr lang="en-US"/>
              <a:t>The law of large numbers states that as a sample size grows, it mean gets closer to the average of the whole population.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0" name="Google Shape;3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12342ef74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b12342ef74_1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b12342ef74_1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12342ef74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12342ef74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Based on our model, we predict that Chrysler will provide the best investment for the next 30 day period. </a:t>
            </a:r>
            <a:endParaRPr/>
          </a:p>
        </p:txBody>
      </p:sp>
      <p:sp>
        <p:nvSpPr>
          <p:cNvPr id="317" name="Google Shape;317;gb12342ef74_1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Discuss any difficulties that arose, and how you dealt with them</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	PULLING TICKERS</a:t>
            </a:r>
            <a:endParaRPr sz="1050">
              <a:highlight>
                <a:srgbClr val="FFFFFF"/>
              </a:highlight>
              <a:latin typeface="Courier New"/>
              <a:ea typeface="Courier New"/>
              <a:cs typeface="Courier New"/>
              <a:sym typeface="Courier New"/>
            </a:endParaRPr>
          </a:p>
          <a:p>
            <a:pPr marL="914400" lvl="0" indent="-295275" algn="l" rtl="0">
              <a:spcBef>
                <a:spcPts val="0"/>
              </a:spcBef>
              <a:spcAft>
                <a:spcPts val="0"/>
              </a:spcAft>
              <a:buSzPts val="1050"/>
              <a:buFont typeface="Courier New"/>
              <a:buChar char="-"/>
            </a:pPr>
            <a:r>
              <a:rPr lang="en-US" sz="1050">
                <a:highlight>
                  <a:srgbClr val="FFFFFF"/>
                </a:highlight>
                <a:latin typeface="Courier New"/>
                <a:ea typeface="Courier New"/>
                <a:cs typeface="Courier New"/>
                <a:sym typeface="Courier New"/>
              </a:rPr>
              <a:t>American Car companies have many brands under a parent company within the NYSE tickers. It hard to identify individual car companies without knowing if they fell under a parent company.</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	-DISPLAYING DATA CONCISELY </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		-Large data sets: 3 regions and 18 car manufacturers.</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	- determining what was the most important observations to show </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		-&gt; Which figures would be the most presentable. </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			We pulled the data and looked at it in multiple types of graphs and had a hard time determining which one would better suited for our audience and the questions we wanted to answer.</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326" name="Google Shape;32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Additional Questions:</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LOCKDOWN MEASURES</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We would have like to have seen if certain lockdown measure for each region may have affected our data. We know more areas were locked down earlier and for longer periods of time and would have like to have known if that affected their stock price due to their suppliers shutting down and dealerships closed.</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US" sz="1050">
                <a:highlight>
                  <a:srgbClr val="FFFFFF"/>
                </a:highlight>
                <a:latin typeface="Courier New"/>
                <a:ea typeface="Courier New"/>
                <a:cs typeface="Courier New"/>
                <a:sym typeface="Courier New"/>
              </a:rPr>
              <a:t>ELECTRIC CARS</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US" sz="1050">
                <a:highlight>
                  <a:srgbClr val="FFFFFF"/>
                </a:highlight>
                <a:latin typeface="Courier New"/>
                <a:ea typeface="Courier New"/>
                <a:cs typeface="Courier New"/>
                <a:sym typeface="Courier New"/>
              </a:rPr>
              <a:t>We would like to do an electric car company comparison to see how Tesla competes with other electric car manufactures like NIO, and Nikola. Tesla stock was such a high return right now, we would would have like to also include other electric companies in our dataset to see how they compared.</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PREDICTED MODEL</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We would want to make a GUI that would allow user to insert tickers and receive the expected value for a set time parameter.</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We would have also liked to had more time to make a more robust simulation model to extended out the predicted forecast from 30 days to 60 days.</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SOCIAL MEDIA:</a:t>
            </a: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050">
                <a:highlight>
                  <a:srgbClr val="FFFFFF"/>
                </a:highlight>
                <a:latin typeface="Courier New"/>
                <a:ea typeface="Courier New"/>
                <a:cs typeface="Courier New"/>
                <a:sym typeface="Courier New"/>
              </a:rPr>
              <a:t>We would like to see how social media plays a role in the stock market. We would like to investigate how information on these social platforms can create a widespread emotional market reaction.</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370" name="Google Shape;37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12342ef74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12342ef74_2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b12342ef74_2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       </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a:p>
            <a:pPr marL="0" lvl="0" indent="0" algn="l" rtl="0">
              <a:spcBef>
                <a:spcPts val="0"/>
              </a:spcBef>
              <a:spcAft>
                <a:spcPts val="0"/>
              </a:spcAft>
              <a:buClr>
                <a:schemeClr val="dk1"/>
              </a:buClr>
              <a:buFont typeface="Arial"/>
              <a:buNone/>
            </a:pPr>
            <a:endParaRPr/>
          </a:p>
          <a:p>
            <a:pPr marL="0" lvl="0" indent="0" algn="l" rtl="0">
              <a:lnSpc>
                <a:spcPct val="90000"/>
              </a:lnSpc>
              <a:spcBef>
                <a:spcPts val="0"/>
              </a:spcBef>
              <a:spcAft>
                <a:spcPts val="600"/>
              </a:spcAft>
              <a:buNone/>
            </a:pPr>
            <a:endParaRPr/>
          </a:p>
        </p:txBody>
      </p:sp>
      <p:sp>
        <p:nvSpPr>
          <p:cNvPr id="137" name="Google Shape;1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48" name="Google Shape;1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solidFill>
                  <a:srgbClr val="FFFFFF"/>
                </a:solidFill>
              </a:rPr>
              <a:t>ash </a:t>
            </a:r>
            <a:r>
              <a:rPr lang="en-US" sz="1200">
                <a:solidFill>
                  <a:schemeClr val="lt1"/>
                </a:solidFill>
              </a:rPr>
              <a:t> adjusted closing price factors in anything that might affect the stock price after the market closes. The adjusted closing price factors in corporate actions, such as stock splits, dividends, and rights offerings.</a:t>
            </a:r>
            <a:endParaRPr/>
          </a:p>
          <a:p>
            <a:pPr marL="171450" marR="0" lvl="0" indent="-171450" algn="l" rtl="0">
              <a:lnSpc>
                <a:spcPct val="100000"/>
              </a:lnSpc>
              <a:spcBef>
                <a:spcPts val="0"/>
              </a:spcBef>
              <a:spcAft>
                <a:spcPts val="0"/>
              </a:spcAft>
              <a:buClr>
                <a:schemeClr val="lt1"/>
              </a:buClr>
              <a:buSzPts val="1200"/>
              <a:buFont typeface="Arial"/>
              <a:buChar char="•"/>
            </a:pPr>
            <a:r>
              <a:rPr lang="en-US" sz="1200">
                <a:solidFill>
                  <a:schemeClr val="lt1"/>
                </a:solidFill>
              </a:rPr>
              <a:t>The main advantage of adjusted closing prices is that they make it easier to evaluate stock performance. Since successful stocks often split repeatedly, graphs of their performance would be hard to interpret without adjusted closing prices.</a:t>
            </a:r>
            <a:endParaRPr/>
          </a:p>
          <a:p>
            <a:pPr marL="0" marR="0" lvl="0" indent="0" algn="l" rtl="0">
              <a:lnSpc>
                <a:spcPct val="100000"/>
              </a:lnSpc>
              <a:spcBef>
                <a:spcPts val="0"/>
              </a:spcBef>
              <a:spcAft>
                <a:spcPts val="0"/>
              </a:spcAft>
              <a:buClr>
                <a:schemeClr val="dk1"/>
              </a:buClr>
              <a:buSzPts val="1200"/>
              <a:buFont typeface="Calibri"/>
              <a:buNone/>
            </a:pPr>
            <a:endParaRPr sz="1200">
              <a:solidFill>
                <a:schemeClr val="lt1"/>
              </a:solidFill>
            </a:endParaRPr>
          </a:p>
          <a:p>
            <a:pPr marL="0" lvl="0" indent="0" algn="l" rtl="0">
              <a:spcBef>
                <a:spcPts val="0"/>
              </a:spcBef>
              <a:spcAft>
                <a:spcPts val="0"/>
              </a:spcAft>
              <a:buNone/>
            </a:pPr>
            <a:endParaRPr/>
          </a:p>
        </p:txBody>
      </p:sp>
      <p:sp>
        <p:nvSpPr>
          <p:cNvPr id="155" name="Google Shape;1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12342ef74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b12342ef74_2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1)We first had to install the Yfiance module into our jupyter notebooks. The data was really clean, we didnt have to do much adjustments. </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2)We were able to narrow down the stocks historical data for the year timeframe. </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3)The historical data contained for each stock was their open, high, low, close, adjusted close,and volume .</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4) We created a list of stock ticker symbols to make the dataframe.</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5) We decided to only focus on the adjusted close since that was the ideal variable to measure a stock’s performance. </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6)We created a Daily returns column by using the pandas method pct_change(). We dropped any NAs within the columns to get a clean dataframe.</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 We created scatter plots, histograms, line graphs and correlation heatmaps to help answer our questions and catch some interesting findings along the way.</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US" sz="1050">
                <a:highlight>
                  <a:srgbClr val="FFFFFF"/>
                </a:highlight>
                <a:latin typeface="Courier New"/>
                <a:ea typeface="Courier New"/>
                <a:cs typeface="Courier New"/>
                <a:sym typeface="Courier New"/>
              </a:rPr>
              <a:t>Mark will go over the findings in the next few slides.</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highlight>
                <a:srgbClr val="FFFFFF"/>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200" name="Google Shape;200;gb12342ef74_2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endParaRPr sz="1750">
              <a:solidFill>
                <a:srgbClr val="333333"/>
              </a:solidFill>
              <a:highlight>
                <a:srgbClr val="FFFFFF"/>
              </a:highlight>
              <a:latin typeface="Georgia"/>
              <a:ea typeface="Georgia"/>
              <a:cs typeface="Georgia"/>
              <a:sym typeface="Georgia"/>
            </a:endParaRPr>
          </a:p>
          <a:p>
            <a:pPr marL="0" lvl="0" indent="0" algn="l" rtl="0">
              <a:lnSpc>
                <a:spcPct val="115000"/>
              </a:lnSpc>
              <a:spcBef>
                <a:spcPts val="1200"/>
              </a:spcBef>
              <a:spcAft>
                <a:spcPts val="0"/>
              </a:spcAft>
              <a:buClr>
                <a:schemeClr val="dk1"/>
              </a:buClr>
              <a:buSzPts val="1100"/>
              <a:buFont typeface="Arial"/>
              <a:buNone/>
            </a:pPr>
            <a:r>
              <a:rPr lang="en-US" sz="1750">
                <a:solidFill>
                  <a:srgbClr val="333333"/>
                </a:solidFill>
                <a:highlight>
                  <a:srgbClr val="FFFFFF"/>
                </a:highlight>
                <a:latin typeface="Georgia"/>
                <a:ea typeface="Georgia"/>
                <a:cs typeface="Georgia"/>
                <a:sym typeface="Georgia"/>
              </a:rPr>
              <a:t> </a:t>
            </a:r>
            <a:endParaRPr sz="1750">
              <a:solidFill>
                <a:srgbClr val="333333"/>
              </a:solidFill>
              <a:highlight>
                <a:srgbClr val="FFFFFF"/>
              </a:highlight>
              <a:latin typeface="Georgia"/>
              <a:ea typeface="Georgia"/>
              <a:cs typeface="Georgia"/>
              <a:sym typeface="Georgia"/>
            </a:endParaRPr>
          </a:p>
          <a:p>
            <a:pPr marL="0" lvl="0" indent="0" algn="l" rtl="0">
              <a:spcBef>
                <a:spcPts val="1200"/>
              </a:spcBef>
              <a:spcAft>
                <a:spcPts val="0"/>
              </a:spcAft>
              <a:buNone/>
            </a:pPr>
            <a:endParaRPr/>
          </a:p>
        </p:txBody>
      </p:sp>
      <p:sp>
        <p:nvSpPr>
          <p:cNvPr id="213" name="Google Shape;213;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12342ef74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12342ef74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Adjusted stock prices for the chosen manufacturers; each experienced the covid sell-off and then recovered to post better than pre-sell off returns. Moving averages were used to smooth out the volatility in the daily returns so variability in the stock would eliminate singular day movements that would skew the overall view.</a:t>
            </a:r>
            <a:endParaRPr/>
          </a:p>
        </p:txBody>
      </p:sp>
      <p:sp>
        <p:nvSpPr>
          <p:cNvPr id="224" name="Google Shape;224;gb12342ef74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12342ef74_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12342ef74_3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distribution of the daily returns  helps with understanding the volatility (and subsequently the risk) associated with each of these stocks. It can also be used to infer differences in the responses of each of the stocks after the march sell-off. Both European manufacturers showed recovery by June and steady growth after (&gt;20%); the American manufacturers took longer to respond and have experienced lower returns at 10%</a:t>
            </a:r>
            <a:endParaRPr/>
          </a:p>
        </p:txBody>
      </p:sp>
      <p:sp>
        <p:nvSpPr>
          <p:cNvPr id="245" name="Google Shape;245;gb12342ef74_3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12342ef74_3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12342ef74_3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b12342ef74_3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1"/>
                </a:solidFill>
                <a:latin typeface="Calibri"/>
                <a:ea typeface="Calibri"/>
                <a:cs typeface="Calibri"/>
                <a:sym typeface="Calibri"/>
              </a:defRPr>
            </a:lvl1pPr>
            <a:lvl2pPr marL="0" marR="0" lvl="1" indent="0" algn="r" rtl="0">
              <a:spcBef>
                <a:spcPts val="0"/>
              </a:spcBef>
              <a:buNone/>
              <a:defRPr sz="1200" b="0" u="none">
                <a:solidFill>
                  <a:schemeClr val="lt1"/>
                </a:solidFill>
                <a:latin typeface="Calibri"/>
                <a:ea typeface="Calibri"/>
                <a:cs typeface="Calibri"/>
                <a:sym typeface="Calibri"/>
              </a:defRPr>
            </a:lvl2pPr>
            <a:lvl3pPr marL="0" marR="0" lvl="2" indent="0" algn="r" rtl="0">
              <a:spcBef>
                <a:spcPts val="0"/>
              </a:spcBef>
              <a:buNone/>
              <a:defRPr sz="1200" b="0" u="none">
                <a:solidFill>
                  <a:schemeClr val="lt1"/>
                </a:solidFill>
                <a:latin typeface="Calibri"/>
                <a:ea typeface="Calibri"/>
                <a:cs typeface="Calibri"/>
                <a:sym typeface="Calibri"/>
              </a:defRPr>
            </a:lvl3pPr>
            <a:lvl4pPr marL="0" marR="0" lvl="3" indent="0" algn="r" rtl="0">
              <a:spcBef>
                <a:spcPts val="0"/>
              </a:spcBef>
              <a:buNone/>
              <a:defRPr sz="1200" b="0" u="none">
                <a:solidFill>
                  <a:schemeClr val="lt1"/>
                </a:solidFill>
                <a:latin typeface="Calibri"/>
                <a:ea typeface="Calibri"/>
                <a:cs typeface="Calibri"/>
                <a:sym typeface="Calibri"/>
              </a:defRPr>
            </a:lvl4pPr>
            <a:lvl5pPr marL="0" marR="0" lvl="4" indent="0" algn="r" rtl="0">
              <a:spcBef>
                <a:spcPts val="0"/>
              </a:spcBef>
              <a:buNone/>
              <a:defRPr sz="1200" b="0" u="none">
                <a:solidFill>
                  <a:schemeClr val="lt1"/>
                </a:solidFill>
                <a:latin typeface="Calibri"/>
                <a:ea typeface="Calibri"/>
                <a:cs typeface="Calibri"/>
                <a:sym typeface="Calibri"/>
              </a:defRPr>
            </a:lvl5pPr>
            <a:lvl6pPr marL="0" marR="0" lvl="5" indent="0" algn="r" rtl="0">
              <a:spcBef>
                <a:spcPts val="0"/>
              </a:spcBef>
              <a:buNone/>
              <a:defRPr sz="1200" b="0" u="none">
                <a:solidFill>
                  <a:schemeClr val="lt1"/>
                </a:solidFill>
                <a:latin typeface="Calibri"/>
                <a:ea typeface="Calibri"/>
                <a:cs typeface="Calibri"/>
                <a:sym typeface="Calibri"/>
              </a:defRPr>
            </a:lvl6pPr>
            <a:lvl7pPr marL="0" marR="0" lvl="6" indent="0" algn="r" rtl="0">
              <a:spcBef>
                <a:spcPts val="0"/>
              </a:spcBef>
              <a:buNone/>
              <a:defRPr sz="1200" b="0" u="none">
                <a:solidFill>
                  <a:schemeClr val="lt1"/>
                </a:solidFill>
                <a:latin typeface="Calibri"/>
                <a:ea typeface="Calibri"/>
                <a:cs typeface="Calibri"/>
                <a:sym typeface="Calibri"/>
              </a:defRPr>
            </a:lvl7pPr>
            <a:lvl8pPr marL="0" marR="0" lvl="7" indent="0" algn="r" rtl="0">
              <a:spcBef>
                <a:spcPts val="0"/>
              </a:spcBef>
              <a:buNone/>
              <a:defRPr sz="1200" b="0" u="none">
                <a:solidFill>
                  <a:schemeClr val="lt1"/>
                </a:solidFill>
                <a:latin typeface="Calibri"/>
                <a:ea typeface="Calibri"/>
                <a:cs typeface="Calibri"/>
                <a:sym typeface="Calibri"/>
              </a:defRPr>
            </a:lvl8pPr>
            <a:lvl9pPr marL="0" marR="0" lvl="8" indent="0" algn="r" rtl="0">
              <a:spcBef>
                <a:spcPts val="0"/>
              </a:spcBef>
              <a:buNone/>
              <a:defRPr sz="1200" b="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5" name="Google Shape;105;p16"/>
          <p:cNvGrpSpPr/>
          <p:nvPr/>
        </p:nvGrpSpPr>
        <p:grpSpPr>
          <a:xfrm>
            <a:off x="0" y="247167"/>
            <a:ext cx="1861854" cy="717514"/>
            <a:chOff x="0" y="238499"/>
            <a:chExt cx="1861854" cy="717514"/>
          </a:xfrm>
        </p:grpSpPr>
        <p:grpSp>
          <p:nvGrpSpPr>
            <p:cNvPr id="106" name="Google Shape;106;p16"/>
            <p:cNvGrpSpPr/>
            <p:nvPr/>
          </p:nvGrpSpPr>
          <p:grpSpPr>
            <a:xfrm>
              <a:off x="0" y="238499"/>
              <a:ext cx="1861854" cy="717514"/>
              <a:chOff x="0" y="604259"/>
              <a:chExt cx="1861854" cy="717514"/>
            </a:xfrm>
          </p:grpSpPr>
          <p:sp>
            <p:nvSpPr>
              <p:cNvPr id="107" name="Google Shape;107;p16"/>
              <p:cNvSpPr/>
              <p:nvPr/>
            </p:nvSpPr>
            <p:spPr>
              <a:xfrm>
                <a:off x="0" y="604259"/>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6"/>
              <p:cNvSpPr/>
              <p:nvPr/>
            </p:nvSpPr>
            <p:spPr>
              <a:xfrm>
                <a:off x="0" y="1043994"/>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9" name="Google Shape;109;p16"/>
            <p:cNvGrpSpPr/>
            <p:nvPr/>
          </p:nvGrpSpPr>
          <p:grpSpPr>
            <a:xfrm>
              <a:off x="0" y="238499"/>
              <a:ext cx="1861854" cy="717514"/>
              <a:chOff x="0" y="604259"/>
              <a:chExt cx="1861854" cy="717514"/>
            </a:xfrm>
          </p:grpSpPr>
          <p:sp>
            <p:nvSpPr>
              <p:cNvPr id="110" name="Google Shape;110;p16"/>
              <p:cNvSpPr/>
              <p:nvPr/>
            </p:nvSpPr>
            <p:spPr>
              <a:xfrm>
                <a:off x="0" y="604259"/>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6"/>
              <p:cNvSpPr/>
              <p:nvPr/>
            </p:nvSpPr>
            <p:spPr>
              <a:xfrm>
                <a:off x="0" y="1043994"/>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112" name="Google Shape;112;p16"/>
          <p:cNvGrpSpPr/>
          <p:nvPr/>
        </p:nvGrpSpPr>
        <p:grpSpPr>
          <a:xfrm>
            <a:off x="579725" y="1119591"/>
            <a:ext cx="4965868" cy="4598497"/>
            <a:chOff x="579725" y="1119591"/>
            <a:chExt cx="4965868" cy="4598497"/>
          </a:xfrm>
        </p:grpSpPr>
        <p:sp>
          <p:nvSpPr>
            <p:cNvPr id="113" name="Google Shape;113;p16"/>
            <p:cNvSpPr/>
            <p:nvPr/>
          </p:nvSpPr>
          <p:spPr>
            <a:xfrm>
              <a:off x="579725" y="1119591"/>
              <a:ext cx="4965868" cy="4598497"/>
            </a:xfrm>
            <a:prstGeom prst="rect">
              <a:avLst/>
            </a:prstGeom>
            <a:solidFill>
              <a:srgbClr val="FFFFFF"/>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6"/>
            <p:cNvSpPr/>
            <p:nvPr/>
          </p:nvSpPr>
          <p:spPr>
            <a:xfrm>
              <a:off x="579725" y="1119591"/>
              <a:ext cx="4965868" cy="4598497"/>
            </a:xfrm>
            <a:prstGeom prst="rect">
              <a:avLst/>
            </a:prstGeom>
            <a:solidFill>
              <a:schemeClr val="accent6">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5" name="Google Shape;115;p16"/>
          <p:cNvSpPr/>
          <p:nvPr/>
        </p:nvSpPr>
        <p:spPr>
          <a:xfrm>
            <a:off x="554039" y="1073782"/>
            <a:ext cx="4860256" cy="4529266"/>
          </a:xfrm>
          <a:prstGeom prst="rect">
            <a:avLst/>
          </a:prstGeom>
          <a:solidFill>
            <a:schemeClr val="dk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16"/>
          <p:cNvSpPr txBox="1">
            <a:spLocks noGrp="1"/>
          </p:cNvSpPr>
          <p:nvPr>
            <p:ph type="ctrTitle"/>
          </p:nvPr>
        </p:nvSpPr>
        <p:spPr>
          <a:xfrm>
            <a:off x="838200" y="1254952"/>
            <a:ext cx="4324642" cy="434809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Arial"/>
              <a:buNone/>
            </a:pPr>
            <a:r>
              <a:rPr lang="en-US" sz="5400" b="0" i="0">
                <a:solidFill>
                  <a:schemeClr val="lt1"/>
                </a:solidFill>
                <a:latin typeface="Arial"/>
                <a:ea typeface="Arial"/>
                <a:cs typeface="Arial"/>
                <a:sym typeface="Arial"/>
              </a:rPr>
              <a:t>How has the automotive industry stock prices performed in 2020?</a:t>
            </a:r>
            <a:endParaRPr sz="5400">
              <a:solidFill>
                <a:schemeClr val="lt1"/>
              </a:solidFill>
            </a:endParaRPr>
          </a:p>
        </p:txBody>
      </p:sp>
      <p:sp>
        <p:nvSpPr>
          <p:cNvPr id="117" name="Google Shape;117;p16"/>
          <p:cNvSpPr txBox="1">
            <a:spLocks noGrp="1"/>
          </p:cNvSpPr>
          <p:nvPr>
            <p:ph type="subTitle" idx="1"/>
          </p:nvPr>
        </p:nvSpPr>
        <p:spPr>
          <a:xfrm>
            <a:off x="1861854" y="5853449"/>
            <a:ext cx="7805952" cy="119939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000"/>
              <a:buNone/>
            </a:pPr>
            <a:r>
              <a:rPr lang="en-US" sz="2000">
                <a:solidFill>
                  <a:schemeClr val="lt1"/>
                </a:solidFill>
              </a:rPr>
              <a:t>Contributors:</a:t>
            </a:r>
            <a:endParaRPr/>
          </a:p>
          <a:p>
            <a:pPr marL="0" lvl="0" indent="0" algn="ctr" rtl="0">
              <a:lnSpc>
                <a:spcPct val="90000"/>
              </a:lnSpc>
              <a:spcBef>
                <a:spcPts val="1000"/>
              </a:spcBef>
              <a:spcAft>
                <a:spcPts val="0"/>
              </a:spcAft>
              <a:buClr>
                <a:schemeClr val="lt1"/>
              </a:buClr>
              <a:buSzPts val="2000"/>
              <a:buNone/>
            </a:pPr>
            <a:r>
              <a:rPr lang="en-US" sz="2000">
                <a:solidFill>
                  <a:schemeClr val="lt1"/>
                </a:solidFill>
              </a:rPr>
              <a:t>Melissa Smashey        Mark Munanura      Tiffany McGowan       Matt Egan</a:t>
            </a:r>
            <a:endParaRPr/>
          </a:p>
          <a:p>
            <a:pPr marL="0" lvl="0" indent="0" algn="ctr" rtl="0">
              <a:lnSpc>
                <a:spcPct val="90000"/>
              </a:lnSpc>
              <a:spcBef>
                <a:spcPts val="1000"/>
              </a:spcBef>
              <a:spcAft>
                <a:spcPts val="0"/>
              </a:spcAft>
              <a:buClr>
                <a:schemeClr val="dk1"/>
              </a:buClr>
              <a:buSzPts val="2000"/>
              <a:buNone/>
            </a:pPr>
            <a:endParaRPr sz="2000">
              <a:solidFill>
                <a:schemeClr val="lt1"/>
              </a:solidFill>
            </a:endParaRPr>
          </a:p>
          <a:p>
            <a:pPr marL="0" lvl="0" indent="0" algn="ctr" rtl="0">
              <a:lnSpc>
                <a:spcPct val="90000"/>
              </a:lnSpc>
              <a:spcBef>
                <a:spcPts val="1000"/>
              </a:spcBef>
              <a:spcAft>
                <a:spcPts val="0"/>
              </a:spcAft>
              <a:buClr>
                <a:schemeClr val="dk1"/>
              </a:buClr>
              <a:buSzPts val="2000"/>
              <a:buNone/>
            </a:pPr>
            <a:endParaRPr sz="2000">
              <a:solidFill>
                <a:schemeClr val="lt1"/>
              </a:solidFill>
            </a:endParaRPr>
          </a:p>
        </p:txBody>
      </p:sp>
      <p:pic>
        <p:nvPicPr>
          <p:cNvPr id="118" name="Google Shape;118;p16"/>
          <p:cNvPicPr preferRelativeResize="0"/>
          <p:nvPr/>
        </p:nvPicPr>
        <p:blipFill rotWithShape="1">
          <a:blip r:embed="rId3">
            <a:alphaModFix/>
          </a:blip>
          <a:srcRect l="19653" r="2" b="2"/>
          <a:stretch/>
        </p:blipFill>
        <p:spPr>
          <a:xfrm>
            <a:off x="6094114" y="1321031"/>
            <a:ext cx="5428611" cy="4210940"/>
          </a:xfrm>
          <a:prstGeom prst="rect">
            <a:avLst/>
          </a:prstGeom>
          <a:noFill/>
          <a:ln>
            <a:noFill/>
          </a:ln>
        </p:spPr>
      </p:pic>
      <p:sp>
        <p:nvSpPr>
          <p:cNvPr id="119" name="Google Shape;119;p16"/>
          <p:cNvSpPr/>
          <p:nvPr/>
        </p:nvSpPr>
        <p:spPr>
          <a:xfrm rot="10800000" flipH="1">
            <a:off x="10790119" y="0"/>
            <a:ext cx="1401881" cy="1345036"/>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6"/>
          <p:cNvSpPr/>
          <p:nvPr/>
        </p:nvSpPr>
        <p:spPr>
          <a:xfrm rot="10800000" flipH="1">
            <a:off x="10790119" y="0"/>
            <a:ext cx="1401881" cy="1345036"/>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6"/>
          <p:cNvSpPr/>
          <p:nvPr/>
        </p:nvSpPr>
        <p:spPr>
          <a:xfrm>
            <a:off x="367634" y="4727300"/>
            <a:ext cx="319941" cy="319941"/>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6"/>
          <p:cNvSpPr/>
          <p:nvPr/>
        </p:nvSpPr>
        <p:spPr>
          <a:xfrm>
            <a:off x="367634" y="4727300"/>
            <a:ext cx="319941" cy="319941"/>
          </a:xfrm>
          <a:prstGeom prst="ellipse">
            <a:avLst/>
          </a:prstGeom>
          <a:solidFill>
            <a:schemeClr val="accent2">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3" name="Google Shape;123;p16"/>
          <p:cNvGrpSpPr/>
          <p:nvPr/>
        </p:nvGrpSpPr>
        <p:grpSpPr>
          <a:xfrm>
            <a:off x="10503908" y="5801515"/>
            <a:ext cx="1054465" cy="469689"/>
            <a:chOff x="9841624" y="4115729"/>
            <a:chExt cx="602169" cy="268223"/>
          </a:xfrm>
        </p:grpSpPr>
        <p:sp>
          <p:nvSpPr>
            <p:cNvPr id="124" name="Google Shape;124;p1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9" name="Google Shape;129;p16"/>
          <p:cNvGrpSpPr/>
          <p:nvPr/>
        </p:nvGrpSpPr>
        <p:grpSpPr>
          <a:xfrm>
            <a:off x="10503908" y="5801515"/>
            <a:ext cx="1054465" cy="469689"/>
            <a:chOff x="9841624" y="4115729"/>
            <a:chExt cx="602169" cy="268223"/>
          </a:xfrm>
        </p:grpSpPr>
        <p:sp>
          <p:nvSpPr>
            <p:cNvPr id="130" name="Google Shape;130;p1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5"/>
          <p:cNvSpPr/>
          <p:nvPr/>
        </p:nvSpPr>
        <p:spPr>
          <a:xfrm>
            <a:off x="396882" y="280374"/>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25"/>
          <p:cNvSpPr txBox="1"/>
          <p:nvPr/>
        </p:nvSpPr>
        <p:spPr>
          <a:xfrm>
            <a:off x="546351" y="433545"/>
            <a:ext cx="11139854" cy="930447"/>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sz="3000">
                <a:solidFill>
                  <a:srgbClr val="FFFFFF"/>
                </a:solidFill>
                <a:latin typeface="Calibri"/>
                <a:ea typeface="Calibri"/>
                <a:cs typeface="Calibri"/>
                <a:sym typeface="Calibri"/>
              </a:rPr>
              <a:t>In these heat maps the darker the color the least the correlation between manufacturer region and their adjusted close price. </a:t>
            </a:r>
            <a:endParaRPr/>
          </a:p>
        </p:txBody>
      </p:sp>
      <p:cxnSp>
        <p:nvCxnSpPr>
          <p:cNvPr id="266" name="Google Shape;266;p25"/>
          <p:cNvCxnSpPr/>
          <p:nvPr/>
        </p:nvCxnSpPr>
        <p:spPr>
          <a:xfrm>
            <a:off x="2230078" y="1522292"/>
            <a:ext cx="7772400" cy="0"/>
          </a:xfrm>
          <a:prstGeom prst="straightConnector1">
            <a:avLst/>
          </a:prstGeom>
          <a:noFill/>
          <a:ln w="22225" cap="flat" cmpd="sng">
            <a:solidFill>
              <a:srgbClr val="D9D9D9"/>
            </a:solidFill>
            <a:prstDash val="solid"/>
            <a:miter lim="800000"/>
            <a:headEnd type="none" w="sm" len="sm"/>
            <a:tailEnd type="none" w="sm" len="sm"/>
          </a:ln>
        </p:spPr>
      </p:cxnSp>
      <p:pic>
        <p:nvPicPr>
          <p:cNvPr id="267" name="Google Shape;267;p25"/>
          <p:cNvPicPr preferRelativeResize="0"/>
          <p:nvPr/>
        </p:nvPicPr>
        <p:blipFill rotWithShape="1">
          <a:blip r:embed="rId3">
            <a:alphaModFix/>
          </a:blip>
          <a:srcRect r="-1" b="538"/>
          <a:stretch/>
        </p:blipFill>
        <p:spPr>
          <a:xfrm>
            <a:off x="331567" y="2811250"/>
            <a:ext cx="5455917" cy="3228772"/>
          </a:xfrm>
          <a:prstGeom prst="rect">
            <a:avLst/>
          </a:prstGeom>
          <a:noFill/>
          <a:ln>
            <a:noFill/>
          </a:ln>
        </p:spPr>
      </p:pic>
      <p:cxnSp>
        <p:nvCxnSpPr>
          <p:cNvPr id="268" name="Google Shape;268;p25"/>
          <p:cNvCxnSpPr/>
          <p:nvPr/>
        </p:nvCxnSpPr>
        <p:spPr>
          <a:xfrm>
            <a:off x="6116278" y="2596836"/>
            <a:ext cx="0" cy="3657600"/>
          </a:xfrm>
          <a:prstGeom prst="straightConnector1">
            <a:avLst/>
          </a:prstGeom>
          <a:noFill/>
          <a:ln w="101600" cap="flat" cmpd="dbl">
            <a:solidFill>
              <a:srgbClr val="595959"/>
            </a:solidFill>
            <a:prstDash val="solid"/>
            <a:miter lim="800000"/>
            <a:headEnd type="none" w="sm" len="sm"/>
            <a:tailEnd type="none" w="sm" len="sm"/>
          </a:ln>
        </p:spPr>
      </p:cxnSp>
      <p:pic>
        <p:nvPicPr>
          <p:cNvPr id="269" name="Google Shape;269;p25"/>
          <p:cNvPicPr preferRelativeResize="0"/>
          <p:nvPr/>
        </p:nvPicPr>
        <p:blipFill rotWithShape="1">
          <a:blip r:embed="rId4">
            <a:alphaModFix/>
          </a:blip>
          <a:srcRect/>
          <a:stretch/>
        </p:blipFill>
        <p:spPr>
          <a:xfrm>
            <a:off x="6445073" y="2897980"/>
            <a:ext cx="5455917" cy="3055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aphicFrame>
        <p:nvGraphicFramePr>
          <p:cNvPr id="275" name="Google Shape;275;p26"/>
          <p:cNvGraphicFramePr/>
          <p:nvPr/>
        </p:nvGraphicFramePr>
        <p:xfrm>
          <a:off x="7574675" y="2331675"/>
          <a:ext cx="3000000" cy="3000000"/>
        </p:xfrm>
        <a:graphic>
          <a:graphicData uri="http://schemas.openxmlformats.org/drawingml/2006/table">
            <a:tbl>
              <a:tblPr>
                <a:noFill/>
                <a:tableStyleId>{E766DDA8-C5E6-4088-BAE8-1682C7C3DF47}</a:tableStyleId>
              </a:tblPr>
              <a:tblGrid>
                <a:gridCol w="946425">
                  <a:extLst>
                    <a:ext uri="{9D8B030D-6E8A-4147-A177-3AD203B41FA5}">
                      <a16:colId xmlns:a16="http://schemas.microsoft.com/office/drawing/2014/main" val="20000"/>
                    </a:ext>
                  </a:extLst>
                </a:gridCol>
                <a:gridCol w="813300">
                  <a:extLst>
                    <a:ext uri="{9D8B030D-6E8A-4147-A177-3AD203B41FA5}">
                      <a16:colId xmlns:a16="http://schemas.microsoft.com/office/drawing/2014/main" val="20001"/>
                    </a:ext>
                  </a:extLst>
                </a:gridCol>
                <a:gridCol w="710850">
                  <a:extLst>
                    <a:ext uri="{9D8B030D-6E8A-4147-A177-3AD203B41FA5}">
                      <a16:colId xmlns:a16="http://schemas.microsoft.com/office/drawing/2014/main" val="20002"/>
                    </a:ext>
                  </a:extLst>
                </a:gridCol>
                <a:gridCol w="864800">
                  <a:extLst>
                    <a:ext uri="{9D8B030D-6E8A-4147-A177-3AD203B41FA5}">
                      <a16:colId xmlns:a16="http://schemas.microsoft.com/office/drawing/2014/main" val="20003"/>
                    </a:ext>
                  </a:extLst>
                </a:gridCol>
                <a:gridCol w="782300">
                  <a:extLst>
                    <a:ext uri="{9D8B030D-6E8A-4147-A177-3AD203B41FA5}">
                      <a16:colId xmlns:a16="http://schemas.microsoft.com/office/drawing/2014/main" val="20004"/>
                    </a:ext>
                  </a:extLst>
                </a:gridCol>
              </a:tblGrid>
              <a:tr h="415650">
                <a:tc>
                  <a:txBody>
                    <a:bodyPr/>
                    <a:lstStyle/>
                    <a:p>
                      <a:pPr marL="0" lvl="0" indent="0" algn="ctr" rtl="0">
                        <a:spcBef>
                          <a:spcPts val="0"/>
                        </a:spcBef>
                        <a:spcAft>
                          <a:spcPts val="0"/>
                        </a:spcAft>
                        <a:buNone/>
                      </a:pPr>
                      <a:r>
                        <a:rPr lang="en-US"/>
                        <a:t>GM</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498400">
                <a:tc>
                  <a:txBody>
                    <a:bodyPr/>
                    <a:lstStyle/>
                    <a:p>
                      <a:pPr marL="0" lvl="0" indent="0" algn="ctr" rtl="0">
                        <a:spcBef>
                          <a:spcPts val="0"/>
                        </a:spcBef>
                        <a:spcAft>
                          <a:spcPts val="0"/>
                        </a:spcAft>
                        <a:buNone/>
                      </a:pPr>
                      <a:r>
                        <a:rPr lang="en-US"/>
                        <a:t>Chrysler</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0.74</a:t>
                      </a:r>
                      <a:endParaRPr/>
                    </a:p>
                  </a:txBody>
                  <a:tcPr marL="91425" marR="91425" marT="91425" marB="91425"/>
                </a:tc>
                <a:extLst>
                  <a:ext uri="{0D108BD9-81ED-4DB2-BD59-A6C34878D82A}">
                    <a16:rowId xmlns:a16="http://schemas.microsoft.com/office/drawing/2014/main" val="10001"/>
                  </a:ext>
                </a:extLst>
              </a:tr>
              <a:tr h="460175">
                <a:tc>
                  <a:txBody>
                    <a:bodyPr/>
                    <a:lstStyle/>
                    <a:p>
                      <a:pPr marL="0" lvl="0" indent="0" algn="ctr" rtl="0">
                        <a:spcBef>
                          <a:spcPts val="0"/>
                        </a:spcBef>
                        <a:spcAft>
                          <a:spcPts val="0"/>
                        </a:spcAft>
                        <a:buNone/>
                      </a:pPr>
                      <a:r>
                        <a:rPr lang="en-US"/>
                        <a:t>Ford</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0.69</a:t>
                      </a:r>
                      <a:endParaRPr/>
                    </a:p>
                  </a:txBody>
                  <a:tcPr marL="91425" marR="91425" marT="91425" marB="91425"/>
                </a:tc>
                <a:tc>
                  <a:txBody>
                    <a:bodyPr/>
                    <a:lstStyle/>
                    <a:p>
                      <a:pPr marL="0" lvl="0" indent="0" algn="ctr" rtl="0">
                        <a:spcBef>
                          <a:spcPts val="0"/>
                        </a:spcBef>
                        <a:spcAft>
                          <a:spcPts val="0"/>
                        </a:spcAft>
                        <a:buNone/>
                      </a:pPr>
                      <a:r>
                        <a:rPr lang="en-US"/>
                        <a:t>0.80</a:t>
                      </a:r>
                      <a:endParaRPr/>
                    </a:p>
                  </a:txBody>
                  <a:tcPr marL="91425" marR="91425" marT="91425" marB="91425"/>
                </a:tc>
                <a:extLst>
                  <a:ext uri="{0D108BD9-81ED-4DB2-BD59-A6C34878D82A}">
                    <a16:rowId xmlns:a16="http://schemas.microsoft.com/office/drawing/2014/main" val="10002"/>
                  </a:ext>
                </a:extLst>
              </a:tr>
              <a:tr h="460175">
                <a:tc>
                  <a:txBody>
                    <a:bodyPr/>
                    <a:lstStyle/>
                    <a:p>
                      <a:pPr marL="0" lvl="0" indent="0" algn="ctr" rtl="0">
                        <a:spcBef>
                          <a:spcPts val="0"/>
                        </a:spcBef>
                        <a:spcAft>
                          <a:spcPts val="0"/>
                        </a:spcAft>
                        <a:buNone/>
                      </a:pPr>
                      <a:r>
                        <a:rPr lang="en-US"/>
                        <a:t>Tesla</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0.38</a:t>
                      </a:r>
                      <a:endParaRPr/>
                    </a:p>
                  </a:txBody>
                  <a:tcPr marL="91425" marR="91425" marT="91425" marB="91425"/>
                </a:tc>
                <a:tc>
                  <a:txBody>
                    <a:bodyPr/>
                    <a:lstStyle/>
                    <a:p>
                      <a:pPr marL="0" lvl="0" indent="0" algn="ctr" rtl="0">
                        <a:spcBef>
                          <a:spcPts val="0"/>
                        </a:spcBef>
                        <a:spcAft>
                          <a:spcPts val="0"/>
                        </a:spcAft>
                        <a:buNone/>
                      </a:pPr>
                      <a:r>
                        <a:rPr lang="en-US"/>
                        <a:t>0.36</a:t>
                      </a:r>
                      <a:endParaRPr/>
                    </a:p>
                  </a:txBody>
                  <a:tcPr marL="91425" marR="91425" marT="91425" marB="91425"/>
                </a:tc>
                <a:tc>
                  <a:txBody>
                    <a:bodyPr/>
                    <a:lstStyle/>
                    <a:p>
                      <a:pPr marL="0" lvl="0" indent="0" algn="ctr" rtl="0">
                        <a:spcBef>
                          <a:spcPts val="0"/>
                        </a:spcBef>
                        <a:spcAft>
                          <a:spcPts val="0"/>
                        </a:spcAft>
                        <a:buNone/>
                      </a:pPr>
                      <a:r>
                        <a:rPr lang="en-US"/>
                        <a:t>0.37</a:t>
                      </a:r>
                      <a:endParaRPr/>
                    </a:p>
                  </a:txBody>
                  <a:tcPr marL="91425" marR="91425" marT="91425" marB="91425"/>
                </a:tc>
                <a:extLst>
                  <a:ext uri="{0D108BD9-81ED-4DB2-BD59-A6C34878D82A}">
                    <a16:rowId xmlns:a16="http://schemas.microsoft.com/office/drawing/2014/main" val="10003"/>
                  </a:ext>
                </a:extLst>
              </a:tr>
              <a:tr h="6399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Tesla </a:t>
                      </a:r>
                      <a:endParaRPr/>
                    </a:p>
                  </a:txBody>
                  <a:tcPr marL="91425" marR="91425" marT="91425" marB="91425"/>
                </a:tc>
                <a:tc>
                  <a:txBody>
                    <a:bodyPr/>
                    <a:lstStyle/>
                    <a:p>
                      <a:pPr marL="0" lvl="0" indent="0" algn="ctr" rtl="0">
                        <a:spcBef>
                          <a:spcPts val="0"/>
                        </a:spcBef>
                        <a:spcAft>
                          <a:spcPts val="0"/>
                        </a:spcAft>
                        <a:buNone/>
                      </a:pPr>
                      <a:r>
                        <a:rPr lang="en-US"/>
                        <a:t>Ford </a:t>
                      </a:r>
                      <a:endParaRPr/>
                    </a:p>
                  </a:txBody>
                  <a:tcPr marL="91425" marR="91425" marT="91425" marB="91425"/>
                </a:tc>
                <a:tc>
                  <a:txBody>
                    <a:bodyPr/>
                    <a:lstStyle/>
                    <a:p>
                      <a:pPr marL="0" lvl="0" indent="0" algn="ctr" rtl="0">
                        <a:spcBef>
                          <a:spcPts val="0"/>
                        </a:spcBef>
                        <a:spcAft>
                          <a:spcPts val="0"/>
                        </a:spcAft>
                        <a:buNone/>
                      </a:pPr>
                      <a:r>
                        <a:rPr lang="en-US"/>
                        <a:t>Chrysler</a:t>
                      </a:r>
                      <a:endParaRPr/>
                    </a:p>
                  </a:txBody>
                  <a:tcPr marL="91425" marR="91425" marT="91425" marB="91425"/>
                </a:tc>
                <a:tc>
                  <a:txBody>
                    <a:bodyPr/>
                    <a:lstStyle/>
                    <a:p>
                      <a:pPr marL="0" lvl="0" indent="0" algn="ctr" rtl="0">
                        <a:spcBef>
                          <a:spcPts val="0"/>
                        </a:spcBef>
                        <a:spcAft>
                          <a:spcPts val="0"/>
                        </a:spcAft>
                        <a:buNone/>
                      </a:pPr>
                      <a:r>
                        <a:rPr lang="en-US"/>
                        <a:t>GM</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76" name="Google Shape;276;p26"/>
          <p:cNvGraphicFramePr/>
          <p:nvPr/>
        </p:nvGraphicFramePr>
        <p:xfrm>
          <a:off x="443375" y="4097200"/>
          <a:ext cx="3000000" cy="3000000"/>
        </p:xfrm>
        <a:graphic>
          <a:graphicData uri="http://schemas.openxmlformats.org/drawingml/2006/table">
            <a:tbl>
              <a:tblPr>
                <a:noFill/>
                <a:tableStyleId>{E766DDA8-C5E6-4088-BAE8-1682C7C3DF47}</a:tableStyleId>
              </a:tblPr>
              <a:tblGrid>
                <a:gridCol w="1121000">
                  <a:extLst>
                    <a:ext uri="{9D8B030D-6E8A-4147-A177-3AD203B41FA5}">
                      <a16:colId xmlns:a16="http://schemas.microsoft.com/office/drawing/2014/main" val="20000"/>
                    </a:ext>
                  </a:extLst>
                </a:gridCol>
                <a:gridCol w="1121000">
                  <a:extLst>
                    <a:ext uri="{9D8B030D-6E8A-4147-A177-3AD203B41FA5}">
                      <a16:colId xmlns:a16="http://schemas.microsoft.com/office/drawing/2014/main" val="20001"/>
                    </a:ext>
                  </a:extLst>
                </a:gridCol>
                <a:gridCol w="1121000">
                  <a:extLst>
                    <a:ext uri="{9D8B030D-6E8A-4147-A177-3AD203B41FA5}">
                      <a16:colId xmlns:a16="http://schemas.microsoft.com/office/drawing/2014/main" val="20002"/>
                    </a:ext>
                  </a:extLst>
                </a:gridCol>
                <a:gridCol w="1121000">
                  <a:extLst>
                    <a:ext uri="{9D8B030D-6E8A-4147-A177-3AD203B41FA5}">
                      <a16:colId xmlns:a16="http://schemas.microsoft.com/office/drawing/2014/main" val="20003"/>
                    </a:ext>
                  </a:extLst>
                </a:gridCol>
                <a:gridCol w="1121000">
                  <a:extLst>
                    <a:ext uri="{9D8B030D-6E8A-4147-A177-3AD203B41FA5}">
                      <a16:colId xmlns:a16="http://schemas.microsoft.com/office/drawing/2014/main" val="20004"/>
                    </a:ext>
                  </a:extLst>
                </a:gridCol>
                <a:gridCol w="11210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US"/>
                        <a:t>BMW</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VW</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Porsche</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0.86</a:t>
                      </a:r>
                      <a:endParaRPr/>
                    </a:p>
                  </a:txBody>
                  <a:tcPr marL="91425" marR="91425" marT="91425" marB="91425"/>
                </a:tc>
                <a:tc>
                  <a:txBody>
                    <a:bodyPr/>
                    <a:lstStyle/>
                    <a:p>
                      <a:pPr marL="0" lvl="0" indent="0" algn="ctr" rtl="0">
                        <a:spcBef>
                          <a:spcPts val="0"/>
                        </a:spcBef>
                        <a:spcAft>
                          <a:spcPts val="0"/>
                        </a:spcAft>
                        <a:buNone/>
                      </a:pPr>
                      <a:r>
                        <a:rPr lang="en-US"/>
                        <a:t>0.75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Volvo</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0.76</a:t>
                      </a:r>
                      <a:endParaRPr/>
                    </a:p>
                  </a:txBody>
                  <a:tcPr marL="91425" marR="91425" marT="91425" marB="91425"/>
                </a:tc>
                <a:tc>
                  <a:txBody>
                    <a:bodyPr/>
                    <a:lstStyle/>
                    <a:p>
                      <a:pPr marL="0" lvl="0" indent="0" algn="ctr" rtl="0">
                        <a:spcBef>
                          <a:spcPts val="0"/>
                        </a:spcBef>
                        <a:spcAft>
                          <a:spcPts val="0"/>
                        </a:spcAft>
                        <a:buNone/>
                      </a:pPr>
                      <a:r>
                        <a:rPr lang="en-US"/>
                        <a:t>0.83</a:t>
                      </a:r>
                      <a:endParaRPr/>
                    </a:p>
                  </a:txBody>
                  <a:tcPr marL="91425" marR="91425" marT="91425" marB="91425"/>
                </a:tc>
                <a:tc>
                  <a:txBody>
                    <a:bodyPr/>
                    <a:lstStyle/>
                    <a:p>
                      <a:pPr marL="0" lvl="0" indent="0" algn="ctr" rtl="0">
                        <a:spcBef>
                          <a:spcPts val="0"/>
                        </a:spcBef>
                        <a:spcAft>
                          <a:spcPts val="0"/>
                        </a:spcAft>
                        <a:buNone/>
                      </a:pPr>
                      <a:r>
                        <a:rPr lang="en-US"/>
                        <a:t>0.64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Mercedes</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0.81</a:t>
                      </a:r>
                      <a:endParaRPr/>
                    </a:p>
                  </a:txBody>
                  <a:tcPr marL="91425" marR="91425" marT="91425" marB="91425"/>
                </a:tc>
                <a:tc>
                  <a:txBody>
                    <a:bodyPr/>
                    <a:lstStyle/>
                    <a:p>
                      <a:pPr marL="0" lvl="0" indent="0" algn="ctr" rtl="0">
                        <a:spcBef>
                          <a:spcPts val="0"/>
                        </a:spcBef>
                        <a:spcAft>
                          <a:spcPts val="0"/>
                        </a:spcAft>
                        <a:buNone/>
                      </a:pPr>
                      <a:r>
                        <a:rPr lang="en-US"/>
                        <a:t>0.86</a:t>
                      </a:r>
                      <a:endParaRPr/>
                    </a:p>
                  </a:txBody>
                  <a:tcPr marL="91425" marR="91425" marT="91425" marB="91425"/>
                </a:tc>
                <a:tc>
                  <a:txBody>
                    <a:bodyPr/>
                    <a:lstStyle/>
                    <a:p>
                      <a:pPr marL="0" lvl="0" indent="0" algn="ctr" rtl="0">
                        <a:spcBef>
                          <a:spcPts val="0"/>
                        </a:spcBef>
                        <a:spcAft>
                          <a:spcPts val="0"/>
                        </a:spcAft>
                        <a:buNone/>
                      </a:pPr>
                      <a:r>
                        <a:rPr lang="en-US"/>
                        <a:t>0.90</a:t>
                      </a:r>
                      <a:endParaRPr/>
                    </a:p>
                  </a:txBody>
                  <a:tcPr marL="91425" marR="91425" marT="91425" marB="91425"/>
                </a:tc>
                <a:tc>
                  <a:txBody>
                    <a:bodyPr/>
                    <a:lstStyle/>
                    <a:p>
                      <a:pPr marL="0" lvl="0" indent="0" algn="ctr" rtl="0">
                        <a:spcBef>
                          <a:spcPts val="0"/>
                        </a:spcBef>
                        <a:spcAft>
                          <a:spcPts val="0"/>
                        </a:spcAft>
                        <a:buNone/>
                      </a:pPr>
                      <a:r>
                        <a:rPr lang="en-US"/>
                        <a:t>0.74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solidFill>
                            <a:schemeClr val="dk1"/>
                          </a:solidFill>
                        </a:rPr>
                        <a:t>Mercedes</a:t>
                      </a:r>
                      <a:endParaRPr/>
                    </a:p>
                  </a:txBody>
                  <a:tcPr marL="91425" marR="91425" marT="91425" marB="91425"/>
                </a:tc>
                <a:tc>
                  <a:txBody>
                    <a:bodyPr/>
                    <a:lstStyle/>
                    <a:p>
                      <a:pPr marL="0" lvl="0" indent="0" algn="ctr" rtl="0">
                        <a:spcBef>
                          <a:spcPts val="0"/>
                        </a:spcBef>
                        <a:spcAft>
                          <a:spcPts val="0"/>
                        </a:spcAft>
                        <a:buNone/>
                      </a:pPr>
                      <a:r>
                        <a:rPr lang="en-US"/>
                        <a:t>Volvo </a:t>
                      </a:r>
                      <a:endParaRPr/>
                    </a:p>
                  </a:txBody>
                  <a:tcPr marL="91425" marR="91425" marT="91425" marB="91425"/>
                </a:tc>
                <a:tc>
                  <a:txBody>
                    <a:bodyPr/>
                    <a:lstStyle/>
                    <a:p>
                      <a:pPr marL="0" lvl="0" indent="0" algn="ctr" rtl="0">
                        <a:spcBef>
                          <a:spcPts val="0"/>
                        </a:spcBef>
                        <a:spcAft>
                          <a:spcPts val="0"/>
                        </a:spcAft>
                        <a:buNone/>
                      </a:pPr>
                      <a:r>
                        <a:rPr lang="en-US"/>
                        <a:t>Porsche </a:t>
                      </a:r>
                      <a:endParaRPr/>
                    </a:p>
                  </a:txBody>
                  <a:tcPr marL="91425" marR="91425" marT="91425" marB="91425"/>
                </a:tc>
                <a:tc>
                  <a:txBody>
                    <a:bodyPr/>
                    <a:lstStyle/>
                    <a:p>
                      <a:pPr marL="0" lvl="0" indent="0" algn="ctr" rtl="0">
                        <a:spcBef>
                          <a:spcPts val="0"/>
                        </a:spcBef>
                        <a:spcAft>
                          <a:spcPts val="0"/>
                        </a:spcAft>
                        <a:buNone/>
                      </a:pPr>
                      <a:r>
                        <a:rPr lang="en-US"/>
                        <a:t>VW</a:t>
                      </a:r>
                      <a:endParaRPr/>
                    </a:p>
                  </a:txBody>
                  <a:tcPr marL="91425" marR="91425" marT="91425" marB="91425"/>
                </a:tc>
                <a:tc>
                  <a:txBody>
                    <a:bodyPr/>
                    <a:lstStyle/>
                    <a:p>
                      <a:pPr marL="0" lvl="0" indent="0" algn="ctr" rtl="0">
                        <a:spcBef>
                          <a:spcPts val="0"/>
                        </a:spcBef>
                        <a:spcAft>
                          <a:spcPts val="0"/>
                        </a:spcAft>
                        <a:buNone/>
                      </a:pPr>
                      <a:r>
                        <a:rPr lang="en-US"/>
                        <a:t>BMW</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277" name="Google Shape;277;p26"/>
          <p:cNvGraphicFramePr/>
          <p:nvPr/>
        </p:nvGraphicFramePr>
        <p:xfrm>
          <a:off x="443375" y="745185"/>
          <a:ext cx="3000000" cy="3000000"/>
        </p:xfrm>
        <a:graphic>
          <a:graphicData uri="http://schemas.openxmlformats.org/drawingml/2006/table">
            <a:tbl>
              <a:tblPr>
                <a:noFill/>
                <a:tableStyleId>{E766DDA8-C5E6-4088-BAE8-1682C7C3DF47}</a:tableStyleId>
              </a:tblPr>
              <a:tblGrid>
                <a:gridCol w="1121000">
                  <a:extLst>
                    <a:ext uri="{9D8B030D-6E8A-4147-A177-3AD203B41FA5}">
                      <a16:colId xmlns:a16="http://schemas.microsoft.com/office/drawing/2014/main" val="20000"/>
                    </a:ext>
                  </a:extLst>
                </a:gridCol>
                <a:gridCol w="1121000">
                  <a:extLst>
                    <a:ext uri="{9D8B030D-6E8A-4147-A177-3AD203B41FA5}">
                      <a16:colId xmlns:a16="http://schemas.microsoft.com/office/drawing/2014/main" val="20001"/>
                    </a:ext>
                  </a:extLst>
                </a:gridCol>
                <a:gridCol w="1121000">
                  <a:extLst>
                    <a:ext uri="{9D8B030D-6E8A-4147-A177-3AD203B41FA5}">
                      <a16:colId xmlns:a16="http://schemas.microsoft.com/office/drawing/2014/main" val="20002"/>
                    </a:ext>
                  </a:extLst>
                </a:gridCol>
                <a:gridCol w="1121000">
                  <a:extLst>
                    <a:ext uri="{9D8B030D-6E8A-4147-A177-3AD203B41FA5}">
                      <a16:colId xmlns:a16="http://schemas.microsoft.com/office/drawing/2014/main" val="20003"/>
                    </a:ext>
                  </a:extLst>
                </a:gridCol>
                <a:gridCol w="1121000">
                  <a:extLst>
                    <a:ext uri="{9D8B030D-6E8A-4147-A177-3AD203B41FA5}">
                      <a16:colId xmlns:a16="http://schemas.microsoft.com/office/drawing/2014/main" val="20004"/>
                    </a:ext>
                  </a:extLst>
                </a:gridCol>
                <a:gridCol w="1121000">
                  <a:extLst>
                    <a:ext uri="{9D8B030D-6E8A-4147-A177-3AD203B41FA5}">
                      <a16:colId xmlns:a16="http://schemas.microsoft.com/office/drawing/2014/main" val="20005"/>
                    </a:ext>
                  </a:extLst>
                </a:gridCol>
              </a:tblGrid>
              <a:tr h="505725">
                <a:tc>
                  <a:txBody>
                    <a:bodyPr/>
                    <a:lstStyle/>
                    <a:p>
                      <a:pPr marL="0" lvl="0" indent="0" algn="ctr" rtl="0">
                        <a:spcBef>
                          <a:spcPts val="0"/>
                        </a:spcBef>
                        <a:spcAft>
                          <a:spcPts val="0"/>
                        </a:spcAft>
                        <a:buNone/>
                      </a:pPr>
                      <a:r>
                        <a:rPr lang="en-US"/>
                        <a:t>Nissan </a:t>
                      </a:r>
                      <a:endParaRPr/>
                    </a:p>
                  </a:txBody>
                  <a:tcPr marL="91425" marR="91425" marT="91425" marB="91425"/>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392700">
                <a:tc>
                  <a:txBody>
                    <a:bodyPr/>
                    <a:lstStyle/>
                    <a:p>
                      <a:pPr marL="0" lvl="0" indent="0" algn="ctr" rtl="0">
                        <a:spcBef>
                          <a:spcPts val="0"/>
                        </a:spcBef>
                        <a:spcAft>
                          <a:spcPts val="0"/>
                        </a:spcAft>
                        <a:buNone/>
                      </a:pPr>
                      <a:r>
                        <a:rPr lang="en-US"/>
                        <a:t>Mazda </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0.76</a:t>
                      </a:r>
                      <a:endParaRPr/>
                    </a:p>
                  </a:txBody>
                  <a:tcPr marL="91425" marR="91425" marT="91425" marB="91425"/>
                </a:tc>
                <a:extLst>
                  <a:ext uri="{0D108BD9-81ED-4DB2-BD59-A6C34878D82A}">
                    <a16:rowId xmlns:a16="http://schemas.microsoft.com/office/drawing/2014/main" val="10001"/>
                  </a:ext>
                </a:extLst>
              </a:tr>
              <a:tr h="392700">
                <a:tc>
                  <a:txBody>
                    <a:bodyPr/>
                    <a:lstStyle/>
                    <a:p>
                      <a:pPr marL="0" lvl="0" indent="0" algn="ctr" rtl="0">
                        <a:spcBef>
                          <a:spcPts val="0"/>
                        </a:spcBef>
                        <a:spcAft>
                          <a:spcPts val="0"/>
                        </a:spcAft>
                        <a:buNone/>
                      </a:pPr>
                      <a:r>
                        <a:rPr lang="en-US"/>
                        <a:t>Hyundai </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0.13</a:t>
                      </a:r>
                      <a:endParaRPr/>
                    </a:p>
                  </a:txBody>
                  <a:tcPr marL="91425" marR="91425" marT="91425" marB="91425"/>
                </a:tc>
                <a:tc>
                  <a:txBody>
                    <a:bodyPr/>
                    <a:lstStyle/>
                    <a:p>
                      <a:pPr marL="0" lvl="0" indent="0" algn="ctr" rtl="0">
                        <a:spcBef>
                          <a:spcPts val="0"/>
                        </a:spcBef>
                        <a:spcAft>
                          <a:spcPts val="0"/>
                        </a:spcAft>
                        <a:buNone/>
                      </a:pPr>
                      <a:r>
                        <a:rPr lang="en-US"/>
                        <a:t>0.083</a:t>
                      </a:r>
                      <a:endParaRPr/>
                    </a:p>
                  </a:txBody>
                  <a:tcPr marL="91425" marR="91425" marT="91425" marB="91425"/>
                </a:tc>
                <a:extLst>
                  <a:ext uri="{0D108BD9-81ED-4DB2-BD59-A6C34878D82A}">
                    <a16:rowId xmlns:a16="http://schemas.microsoft.com/office/drawing/2014/main" val="10002"/>
                  </a:ext>
                </a:extLst>
              </a:tr>
              <a:tr h="392700">
                <a:tc>
                  <a:txBody>
                    <a:bodyPr/>
                    <a:lstStyle/>
                    <a:p>
                      <a:pPr marL="0" lvl="0" indent="0" algn="ctr" rtl="0">
                        <a:spcBef>
                          <a:spcPts val="0"/>
                        </a:spcBef>
                        <a:spcAft>
                          <a:spcPts val="0"/>
                        </a:spcAft>
                        <a:buNone/>
                      </a:pPr>
                      <a:r>
                        <a:rPr lang="en-US"/>
                        <a:t>Toyota </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0.11</a:t>
                      </a:r>
                      <a:endParaRPr/>
                    </a:p>
                  </a:txBody>
                  <a:tcPr marL="91425" marR="91425" marT="91425" marB="91425"/>
                </a:tc>
                <a:tc>
                  <a:txBody>
                    <a:bodyPr/>
                    <a:lstStyle/>
                    <a:p>
                      <a:pPr marL="0" lvl="0" indent="0" algn="ctr" rtl="0">
                        <a:spcBef>
                          <a:spcPts val="0"/>
                        </a:spcBef>
                        <a:spcAft>
                          <a:spcPts val="0"/>
                        </a:spcAft>
                        <a:buNone/>
                      </a:pPr>
                      <a:r>
                        <a:rPr lang="en-US"/>
                        <a:t>0.67</a:t>
                      </a:r>
                      <a:endParaRPr/>
                    </a:p>
                  </a:txBody>
                  <a:tcPr marL="91425" marR="91425" marT="91425" marB="91425"/>
                </a:tc>
                <a:tc>
                  <a:txBody>
                    <a:bodyPr/>
                    <a:lstStyle/>
                    <a:p>
                      <a:pPr marL="0" lvl="0" indent="0" algn="ctr" rtl="0">
                        <a:spcBef>
                          <a:spcPts val="0"/>
                        </a:spcBef>
                        <a:spcAft>
                          <a:spcPts val="0"/>
                        </a:spcAft>
                        <a:buNone/>
                      </a:pPr>
                      <a:r>
                        <a:rPr lang="en-US"/>
                        <a:t>0.65</a:t>
                      </a:r>
                      <a:endParaRPr/>
                    </a:p>
                  </a:txBody>
                  <a:tcPr marL="91425" marR="91425" marT="91425" marB="91425"/>
                </a:tc>
                <a:extLst>
                  <a:ext uri="{0D108BD9-81ED-4DB2-BD59-A6C34878D82A}">
                    <a16:rowId xmlns:a16="http://schemas.microsoft.com/office/drawing/2014/main" val="10003"/>
                  </a:ext>
                </a:extLst>
              </a:tr>
              <a:tr h="392700">
                <a:tc>
                  <a:txBody>
                    <a:bodyPr/>
                    <a:lstStyle/>
                    <a:p>
                      <a:pPr marL="0" lvl="0" indent="0" algn="ctr" rtl="0">
                        <a:spcBef>
                          <a:spcPts val="0"/>
                        </a:spcBef>
                        <a:spcAft>
                          <a:spcPts val="0"/>
                        </a:spcAft>
                        <a:buNone/>
                      </a:pPr>
                      <a:r>
                        <a:rPr lang="en-US"/>
                        <a:t>Honda </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0.81</a:t>
                      </a:r>
                      <a:endParaRPr/>
                    </a:p>
                  </a:txBody>
                  <a:tcPr marL="91425" marR="91425" marT="91425" marB="91425"/>
                </a:tc>
                <a:tc>
                  <a:txBody>
                    <a:bodyPr/>
                    <a:lstStyle/>
                    <a:p>
                      <a:pPr marL="0" lvl="0" indent="0" algn="ctr" rtl="0">
                        <a:spcBef>
                          <a:spcPts val="0"/>
                        </a:spcBef>
                        <a:spcAft>
                          <a:spcPts val="0"/>
                        </a:spcAft>
                        <a:buNone/>
                      </a:pPr>
                      <a:r>
                        <a:rPr lang="en-US"/>
                        <a:t>0.14</a:t>
                      </a:r>
                      <a:endParaRPr/>
                    </a:p>
                  </a:txBody>
                  <a:tcPr marL="91425" marR="91425" marT="91425" marB="91425"/>
                </a:tc>
                <a:tc>
                  <a:txBody>
                    <a:bodyPr/>
                    <a:lstStyle/>
                    <a:p>
                      <a:pPr marL="0" lvl="0" indent="0" algn="ctr" rtl="0">
                        <a:spcBef>
                          <a:spcPts val="0"/>
                        </a:spcBef>
                        <a:spcAft>
                          <a:spcPts val="0"/>
                        </a:spcAft>
                        <a:buNone/>
                      </a:pPr>
                      <a:r>
                        <a:rPr lang="en-US"/>
                        <a:t>0.71</a:t>
                      </a:r>
                      <a:endParaRPr/>
                    </a:p>
                  </a:txBody>
                  <a:tcPr marL="91425" marR="91425" marT="91425" marB="91425"/>
                </a:tc>
                <a:tc>
                  <a:txBody>
                    <a:bodyPr/>
                    <a:lstStyle/>
                    <a:p>
                      <a:pPr marL="0" lvl="0" indent="0" algn="ctr" rtl="0">
                        <a:spcBef>
                          <a:spcPts val="0"/>
                        </a:spcBef>
                        <a:spcAft>
                          <a:spcPts val="0"/>
                        </a:spcAft>
                        <a:buNone/>
                      </a:pPr>
                      <a:r>
                        <a:rPr lang="en-US"/>
                        <a:t>0.69</a:t>
                      </a:r>
                      <a:endParaRPr/>
                    </a:p>
                  </a:txBody>
                  <a:tcPr marL="91425" marR="91425" marT="91425" marB="91425"/>
                </a:tc>
                <a:extLst>
                  <a:ext uri="{0D108BD9-81ED-4DB2-BD59-A6C34878D82A}">
                    <a16:rowId xmlns:a16="http://schemas.microsoft.com/office/drawing/2014/main" val="10004"/>
                  </a:ext>
                </a:extLst>
              </a:tr>
              <a:tr h="3927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Honda </a:t>
                      </a:r>
                      <a:endParaRPr/>
                    </a:p>
                  </a:txBody>
                  <a:tcPr marL="91425" marR="91425" marT="91425" marB="91425"/>
                </a:tc>
                <a:tc>
                  <a:txBody>
                    <a:bodyPr/>
                    <a:lstStyle/>
                    <a:p>
                      <a:pPr marL="0" lvl="0" indent="0" algn="ctr" rtl="0">
                        <a:spcBef>
                          <a:spcPts val="0"/>
                        </a:spcBef>
                        <a:spcAft>
                          <a:spcPts val="0"/>
                        </a:spcAft>
                        <a:buNone/>
                      </a:pPr>
                      <a:r>
                        <a:rPr lang="en-US"/>
                        <a:t>Toyota</a:t>
                      </a:r>
                      <a:endParaRPr/>
                    </a:p>
                  </a:txBody>
                  <a:tcPr marL="91425" marR="91425" marT="91425" marB="91425"/>
                </a:tc>
                <a:tc>
                  <a:txBody>
                    <a:bodyPr/>
                    <a:lstStyle/>
                    <a:p>
                      <a:pPr marL="0" lvl="0" indent="0" algn="ctr" rtl="0">
                        <a:spcBef>
                          <a:spcPts val="0"/>
                        </a:spcBef>
                        <a:spcAft>
                          <a:spcPts val="0"/>
                        </a:spcAft>
                        <a:buNone/>
                      </a:pPr>
                      <a:r>
                        <a:rPr lang="en-US"/>
                        <a:t>Hyundai </a:t>
                      </a:r>
                      <a:endParaRPr/>
                    </a:p>
                  </a:txBody>
                  <a:tcPr marL="91425" marR="91425" marT="91425" marB="91425"/>
                </a:tc>
                <a:tc>
                  <a:txBody>
                    <a:bodyPr/>
                    <a:lstStyle/>
                    <a:p>
                      <a:pPr marL="0" lvl="0" indent="0" algn="ctr" rtl="0">
                        <a:spcBef>
                          <a:spcPts val="0"/>
                        </a:spcBef>
                        <a:spcAft>
                          <a:spcPts val="0"/>
                        </a:spcAft>
                        <a:buNone/>
                      </a:pPr>
                      <a:r>
                        <a:rPr lang="en-US"/>
                        <a:t>Mazda</a:t>
                      </a:r>
                      <a:endParaRPr/>
                    </a:p>
                  </a:txBody>
                  <a:tcPr marL="91425" marR="91425" marT="91425" marB="91425"/>
                </a:tc>
                <a:tc>
                  <a:txBody>
                    <a:bodyPr/>
                    <a:lstStyle/>
                    <a:p>
                      <a:pPr marL="0" lvl="0" indent="0" algn="ctr" rtl="0">
                        <a:spcBef>
                          <a:spcPts val="0"/>
                        </a:spcBef>
                        <a:spcAft>
                          <a:spcPts val="0"/>
                        </a:spcAft>
                        <a:buNone/>
                      </a:pPr>
                      <a:r>
                        <a:rPr lang="en-US"/>
                        <a:t>Nissan </a:t>
                      </a:r>
                      <a:endParaRPr/>
                    </a:p>
                  </a:txBody>
                  <a:tcPr marL="91425" marR="91425" marT="91425" marB="91425"/>
                </a:tc>
                <a:extLst>
                  <a:ext uri="{0D108BD9-81ED-4DB2-BD59-A6C34878D82A}">
                    <a16:rowId xmlns:a16="http://schemas.microsoft.com/office/drawing/2014/main" val="10005"/>
                  </a:ext>
                </a:extLst>
              </a:tr>
            </a:tbl>
          </a:graphicData>
        </a:graphic>
      </p:graphicFrame>
      <p:sp>
        <p:nvSpPr>
          <p:cNvPr id="278" name="Google Shape;278;p26"/>
          <p:cNvSpPr txBox="1"/>
          <p:nvPr/>
        </p:nvSpPr>
        <p:spPr>
          <a:xfrm>
            <a:off x="443375" y="192450"/>
            <a:ext cx="8574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Calibri"/>
                <a:ea typeface="Calibri"/>
                <a:cs typeface="Calibri"/>
                <a:sym typeface="Calibri"/>
              </a:rPr>
              <a:t>ASIA</a:t>
            </a:r>
            <a:endParaRPr sz="2300" b="1">
              <a:latin typeface="Calibri"/>
              <a:ea typeface="Calibri"/>
              <a:cs typeface="Calibri"/>
              <a:sym typeface="Calibri"/>
            </a:endParaRPr>
          </a:p>
        </p:txBody>
      </p:sp>
      <p:sp>
        <p:nvSpPr>
          <p:cNvPr id="279" name="Google Shape;279;p26"/>
          <p:cNvSpPr txBox="1"/>
          <p:nvPr/>
        </p:nvSpPr>
        <p:spPr>
          <a:xfrm>
            <a:off x="443375" y="3467700"/>
            <a:ext cx="19884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Calibri"/>
                <a:ea typeface="Calibri"/>
                <a:cs typeface="Calibri"/>
                <a:sym typeface="Calibri"/>
              </a:rPr>
              <a:t>Europe</a:t>
            </a:r>
            <a:endParaRPr sz="2300" b="1">
              <a:latin typeface="Calibri"/>
              <a:ea typeface="Calibri"/>
              <a:cs typeface="Calibri"/>
              <a:sym typeface="Calibri"/>
            </a:endParaRPr>
          </a:p>
        </p:txBody>
      </p:sp>
      <p:sp>
        <p:nvSpPr>
          <p:cNvPr id="280" name="Google Shape;280;p26"/>
          <p:cNvSpPr txBox="1"/>
          <p:nvPr/>
        </p:nvSpPr>
        <p:spPr>
          <a:xfrm>
            <a:off x="7574675" y="1609525"/>
            <a:ext cx="11904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Calibri"/>
                <a:ea typeface="Calibri"/>
                <a:cs typeface="Calibri"/>
                <a:sym typeface="Calibri"/>
              </a:rPr>
              <a:t>U.S.</a:t>
            </a:r>
            <a:endParaRPr sz="23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286" name="Google Shape;286;p27"/>
          <p:cNvGraphicFramePr/>
          <p:nvPr/>
        </p:nvGraphicFramePr>
        <p:xfrm>
          <a:off x="714450" y="806575"/>
          <a:ext cx="3000000" cy="3000000"/>
        </p:xfrm>
        <a:graphic>
          <a:graphicData uri="http://schemas.openxmlformats.org/drawingml/2006/table">
            <a:tbl>
              <a:tblPr>
                <a:noFill/>
                <a:tableStyleId>{E766DDA8-C5E6-4088-BAE8-1682C7C3DF47}</a:tableStyleId>
              </a:tblPr>
              <a:tblGrid>
                <a:gridCol w="1135875">
                  <a:extLst>
                    <a:ext uri="{9D8B030D-6E8A-4147-A177-3AD203B41FA5}">
                      <a16:colId xmlns:a16="http://schemas.microsoft.com/office/drawing/2014/main" val="20000"/>
                    </a:ext>
                  </a:extLst>
                </a:gridCol>
                <a:gridCol w="1135875">
                  <a:extLst>
                    <a:ext uri="{9D8B030D-6E8A-4147-A177-3AD203B41FA5}">
                      <a16:colId xmlns:a16="http://schemas.microsoft.com/office/drawing/2014/main" val="20001"/>
                    </a:ext>
                  </a:extLst>
                </a:gridCol>
                <a:gridCol w="1135875">
                  <a:extLst>
                    <a:ext uri="{9D8B030D-6E8A-4147-A177-3AD203B41FA5}">
                      <a16:colId xmlns:a16="http://schemas.microsoft.com/office/drawing/2014/main" val="20002"/>
                    </a:ext>
                  </a:extLst>
                </a:gridCol>
                <a:gridCol w="1135875">
                  <a:extLst>
                    <a:ext uri="{9D8B030D-6E8A-4147-A177-3AD203B41FA5}">
                      <a16:colId xmlns:a16="http://schemas.microsoft.com/office/drawing/2014/main" val="20003"/>
                    </a:ext>
                  </a:extLst>
                </a:gridCol>
              </a:tblGrid>
              <a:tr h="526175">
                <a:tc>
                  <a:txBody>
                    <a:bodyPr/>
                    <a:lstStyle/>
                    <a:p>
                      <a:pPr marL="0" lvl="0" indent="0" algn="ctr" rtl="0">
                        <a:spcBef>
                          <a:spcPts val="0"/>
                        </a:spcBef>
                        <a:spcAft>
                          <a:spcPts val="0"/>
                        </a:spcAft>
                        <a:buNone/>
                      </a:pPr>
                      <a:r>
                        <a:rPr lang="en-US"/>
                        <a:t>BMW</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481150">
                <a:tc>
                  <a:txBody>
                    <a:bodyPr/>
                    <a:lstStyle/>
                    <a:p>
                      <a:pPr marL="0" lvl="0" indent="0" algn="ctr" rtl="0">
                        <a:spcBef>
                          <a:spcPts val="0"/>
                        </a:spcBef>
                        <a:spcAft>
                          <a:spcPts val="0"/>
                        </a:spcAft>
                        <a:buNone/>
                      </a:pPr>
                      <a:r>
                        <a:rPr lang="en-US"/>
                        <a:t>Ford </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0.63</a:t>
                      </a:r>
                      <a:endParaRPr/>
                    </a:p>
                  </a:txBody>
                  <a:tcPr marL="91425" marR="91425" marT="91425" marB="91425"/>
                </a:tc>
                <a:extLst>
                  <a:ext uri="{0D108BD9-81ED-4DB2-BD59-A6C34878D82A}">
                    <a16:rowId xmlns:a16="http://schemas.microsoft.com/office/drawing/2014/main" val="10001"/>
                  </a:ext>
                </a:extLst>
              </a:tr>
              <a:tr h="481125">
                <a:tc>
                  <a:txBody>
                    <a:bodyPr/>
                    <a:lstStyle/>
                    <a:p>
                      <a:pPr marL="0" lvl="0" indent="0" algn="ctr" rtl="0">
                        <a:spcBef>
                          <a:spcPts val="0"/>
                        </a:spcBef>
                        <a:spcAft>
                          <a:spcPts val="0"/>
                        </a:spcAft>
                        <a:buNone/>
                      </a:pPr>
                      <a:r>
                        <a:rPr lang="en-US"/>
                        <a:t>GM</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0.8</a:t>
                      </a:r>
                      <a:endParaRPr/>
                    </a:p>
                  </a:txBody>
                  <a:tcPr marL="91425" marR="91425" marT="91425" marB="91425"/>
                </a:tc>
                <a:tc>
                  <a:txBody>
                    <a:bodyPr/>
                    <a:lstStyle/>
                    <a:p>
                      <a:pPr marL="0" lvl="0" indent="0" algn="ctr" rtl="0">
                        <a:spcBef>
                          <a:spcPts val="0"/>
                        </a:spcBef>
                        <a:spcAft>
                          <a:spcPts val="0"/>
                        </a:spcAft>
                        <a:buNone/>
                      </a:pPr>
                      <a:r>
                        <a:rPr lang="en-US"/>
                        <a:t>0.61</a:t>
                      </a:r>
                      <a:endParaRPr/>
                    </a:p>
                  </a:txBody>
                  <a:tcPr marL="91425" marR="91425" marT="91425" marB="91425"/>
                </a:tc>
                <a:extLst>
                  <a:ext uri="{0D108BD9-81ED-4DB2-BD59-A6C34878D82A}">
                    <a16:rowId xmlns:a16="http://schemas.microsoft.com/office/drawing/2014/main" val="10002"/>
                  </a:ext>
                </a:extLst>
              </a:tr>
              <a:tr h="48115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GM</a:t>
                      </a:r>
                      <a:endParaRPr/>
                    </a:p>
                  </a:txBody>
                  <a:tcPr marL="91425" marR="91425" marT="91425" marB="91425"/>
                </a:tc>
                <a:tc>
                  <a:txBody>
                    <a:bodyPr/>
                    <a:lstStyle/>
                    <a:p>
                      <a:pPr marL="0" lvl="0" indent="0" algn="ctr" rtl="0">
                        <a:spcBef>
                          <a:spcPts val="0"/>
                        </a:spcBef>
                        <a:spcAft>
                          <a:spcPts val="0"/>
                        </a:spcAft>
                        <a:buNone/>
                      </a:pPr>
                      <a:r>
                        <a:rPr lang="en-US"/>
                        <a:t>Ford</a:t>
                      </a:r>
                      <a:endParaRPr/>
                    </a:p>
                  </a:txBody>
                  <a:tcPr marL="91425" marR="91425" marT="91425" marB="91425"/>
                </a:tc>
                <a:tc>
                  <a:txBody>
                    <a:bodyPr/>
                    <a:lstStyle/>
                    <a:p>
                      <a:pPr marL="0" lvl="0" indent="0" algn="ctr" rtl="0">
                        <a:spcBef>
                          <a:spcPts val="0"/>
                        </a:spcBef>
                        <a:spcAft>
                          <a:spcPts val="0"/>
                        </a:spcAft>
                        <a:buNone/>
                      </a:pPr>
                      <a:r>
                        <a:rPr lang="en-US"/>
                        <a:t>BMW</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87" name="Google Shape;287;p27"/>
          <p:cNvGraphicFramePr/>
          <p:nvPr/>
        </p:nvGraphicFramePr>
        <p:xfrm>
          <a:off x="6620850" y="713725"/>
          <a:ext cx="3000000" cy="3000000"/>
        </p:xfrm>
        <a:graphic>
          <a:graphicData uri="http://schemas.openxmlformats.org/drawingml/2006/table">
            <a:tbl>
              <a:tblPr>
                <a:noFill/>
                <a:tableStyleId>{E766DDA8-C5E6-4088-BAE8-1682C7C3DF47}</a:tableStyleId>
              </a:tblPr>
              <a:tblGrid>
                <a:gridCol w="1223100">
                  <a:extLst>
                    <a:ext uri="{9D8B030D-6E8A-4147-A177-3AD203B41FA5}">
                      <a16:colId xmlns:a16="http://schemas.microsoft.com/office/drawing/2014/main" val="20000"/>
                    </a:ext>
                  </a:extLst>
                </a:gridCol>
                <a:gridCol w="1223100">
                  <a:extLst>
                    <a:ext uri="{9D8B030D-6E8A-4147-A177-3AD203B41FA5}">
                      <a16:colId xmlns:a16="http://schemas.microsoft.com/office/drawing/2014/main" val="20001"/>
                    </a:ext>
                  </a:extLst>
                </a:gridCol>
                <a:gridCol w="1223100">
                  <a:extLst>
                    <a:ext uri="{9D8B030D-6E8A-4147-A177-3AD203B41FA5}">
                      <a16:colId xmlns:a16="http://schemas.microsoft.com/office/drawing/2014/main" val="20002"/>
                    </a:ext>
                  </a:extLst>
                </a:gridCol>
                <a:gridCol w="1223100">
                  <a:extLst>
                    <a:ext uri="{9D8B030D-6E8A-4147-A177-3AD203B41FA5}">
                      <a16:colId xmlns:a16="http://schemas.microsoft.com/office/drawing/2014/main" val="20003"/>
                    </a:ext>
                  </a:extLst>
                </a:gridCol>
              </a:tblGrid>
              <a:tr h="521875">
                <a:tc>
                  <a:txBody>
                    <a:bodyPr/>
                    <a:lstStyle/>
                    <a:p>
                      <a:pPr marL="0" lvl="0" indent="0" algn="ctr" rtl="0">
                        <a:spcBef>
                          <a:spcPts val="0"/>
                        </a:spcBef>
                        <a:spcAft>
                          <a:spcPts val="0"/>
                        </a:spcAft>
                        <a:buNone/>
                      </a:pPr>
                      <a:r>
                        <a:rPr lang="en-US"/>
                        <a:t>Mercedes</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501850">
                <a:tc>
                  <a:txBody>
                    <a:bodyPr/>
                    <a:lstStyle/>
                    <a:p>
                      <a:pPr marL="0" lvl="0" indent="0" algn="ctr" rtl="0">
                        <a:spcBef>
                          <a:spcPts val="0"/>
                        </a:spcBef>
                        <a:spcAft>
                          <a:spcPts val="0"/>
                        </a:spcAft>
                        <a:buNone/>
                      </a:pPr>
                      <a:r>
                        <a:rPr lang="en-US"/>
                        <a:t>Porsche </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0.56</a:t>
                      </a:r>
                      <a:endParaRPr/>
                    </a:p>
                  </a:txBody>
                  <a:tcPr marL="91425" marR="91425" marT="91425" marB="91425"/>
                </a:tc>
                <a:extLst>
                  <a:ext uri="{0D108BD9-81ED-4DB2-BD59-A6C34878D82A}">
                    <a16:rowId xmlns:a16="http://schemas.microsoft.com/office/drawing/2014/main" val="10001"/>
                  </a:ext>
                </a:extLst>
              </a:tr>
              <a:tr h="501850">
                <a:tc>
                  <a:txBody>
                    <a:bodyPr/>
                    <a:lstStyle/>
                    <a:p>
                      <a:pPr marL="0" lvl="0" indent="0" algn="ctr" rtl="0">
                        <a:spcBef>
                          <a:spcPts val="0"/>
                        </a:spcBef>
                        <a:spcAft>
                          <a:spcPts val="0"/>
                        </a:spcAft>
                        <a:buNone/>
                      </a:pPr>
                      <a:r>
                        <a:rPr lang="en-US"/>
                        <a:t>Tesla</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0.39</a:t>
                      </a:r>
                      <a:endParaRPr/>
                    </a:p>
                  </a:txBody>
                  <a:tcPr marL="91425" marR="91425" marT="91425" marB="91425"/>
                </a:tc>
                <a:tc>
                  <a:txBody>
                    <a:bodyPr/>
                    <a:lstStyle/>
                    <a:p>
                      <a:pPr marL="0" lvl="0" indent="0" algn="ctr" rtl="0">
                        <a:spcBef>
                          <a:spcPts val="0"/>
                        </a:spcBef>
                        <a:spcAft>
                          <a:spcPts val="0"/>
                        </a:spcAft>
                        <a:buNone/>
                      </a:pPr>
                      <a:r>
                        <a:rPr lang="en-US"/>
                        <a:t>0.38</a:t>
                      </a:r>
                      <a:endParaRPr/>
                    </a:p>
                  </a:txBody>
                  <a:tcPr marL="91425" marR="91425" marT="91425" marB="91425"/>
                </a:tc>
                <a:extLst>
                  <a:ext uri="{0D108BD9-81ED-4DB2-BD59-A6C34878D82A}">
                    <a16:rowId xmlns:a16="http://schemas.microsoft.com/office/drawing/2014/main" val="10002"/>
                  </a:ext>
                </a:extLst>
              </a:tr>
              <a:tr h="444025">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Tesla</a:t>
                      </a:r>
                      <a:endParaRPr/>
                    </a:p>
                  </a:txBody>
                  <a:tcPr marL="91425" marR="91425" marT="91425" marB="91425"/>
                </a:tc>
                <a:tc>
                  <a:txBody>
                    <a:bodyPr/>
                    <a:lstStyle/>
                    <a:p>
                      <a:pPr marL="0" lvl="0" indent="0" algn="ctr" rtl="0">
                        <a:spcBef>
                          <a:spcPts val="0"/>
                        </a:spcBef>
                        <a:spcAft>
                          <a:spcPts val="0"/>
                        </a:spcAft>
                        <a:buNone/>
                      </a:pPr>
                      <a:r>
                        <a:rPr lang="en-US"/>
                        <a:t>Porsche</a:t>
                      </a:r>
                      <a:endParaRPr/>
                    </a:p>
                  </a:txBody>
                  <a:tcPr marL="91425" marR="91425" marT="91425" marB="91425"/>
                </a:tc>
                <a:tc>
                  <a:txBody>
                    <a:bodyPr/>
                    <a:lstStyle/>
                    <a:p>
                      <a:pPr marL="0" lvl="0" indent="0" algn="ctr" rtl="0">
                        <a:spcBef>
                          <a:spcPts val="0"/>
                        </a:spcBef>
                        <a:spcAft>
                          <a:spcPts val="0"/>
                        </a:spcAft>
                        <a:buNone/>
                      </a:pPr>
                      <a:r>
                        <a:rPr lang="en-US"/>
                        <a:t>Mercedes</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88" name="Google Shape;288;p27"/>
          <p:cNvGraphicFramePr/>
          <p:nvPr/>
        </p:nvGraphicFramePr>
        <p:xfrm>
          <a:off x="375175" y="3330850"/>
          <a:ext cx="3000000" cy="3000000"/>
        </p:xfrm>
        <a:graphic>
          <a:graphicData uri="http://schemas.openxmlformats.org/drawingml/2006/table">
            <a:tbl>
              <a:tblPr>
                <a:noFill/>
                <a:tableStyleId>{E766DDA8-C5E6-4088-BAE8-1682C7C3DF47}</a:tableStyleId>
              </a:tblPr>
              <a:tblGrid>
                <a:gridCol w="1420300">
                  <a:extLst>
                    <a:ext uri="{9D8B030D-6E8A-4147-A177-3AD203B41FA5}">
                      <a16:colId xmlns:a16="http://schemas.microsoft.com/office/drawing/2014/main" val="20000"/>
                    </a:ext>
                  </a:extLst>
                </a:gridCol>
                <a:gridCol w="1466975">
                  <a:extLst>
                    <a:ext uri="{9D8B030D-6E8A-4147-A177-3AD203B41FA5}">
                      <a16:colId xmlns:a16="http://schemas.microsoft.com/office/drawing/2014/main" val="20001"/>
                    </a:ext>
                  </a:extLst>
                </a:gridCol>
                <a:gridCol w="1589425">
                  <a:extLst>
                    <a:ext uri="{9D8B030D-6E8A-4147-A177-3AD203B41FA5}">
                      <a16:colId xmlns:a16="http://schemas.microsoft.com/office/drawing/2014/main" val="20002"/>
                    </a:ext>
                  </a:extLst>
                </a:gridCol>
                <a:gridCol w="1388275">
                  <a:extLst>
                    <a:ext uri="{9D8B030D-6E8A-4147-A177-3AD203B41FA5}">
                      <a16:colId xmlns:a16="http://schemas.microsoft.com/office/drawing/2014/main" val="20003"/>
                    </a:ext>
                  </a:extLst>
                </a:gridCol>
                <a:gridCol w="1318275">
                  <a:extLst>
                    <a:ext uri="{9D8B030D-6E8A-4147-A177-3AD203B41FA5}">
                      <a16:colId xmlns:a16="http://schemas.microsoft.com/office/drawing/2014/main" val="20004"/>
                    </a:ext>
                  </a:extLst>
                </a:gridCol>
                <a:gridCol w="1318275">
                  <a:extLst>
                    <a:ext uri="{9D8B030D-6E8A-4147-A177-3AD203B41FA5}">
                      <a16:colId xmlns:a16="http://schemas.microsoft.com/office/drawing/2014/main" val="20005"/>
                    </a:ext>
                  </a:extLst>
                </a:gridCol>
                <a:gridCol w="1318275">
                  <a:extLst>
                    <a:ext uri="{9D8B030D-6E8A-4147-A177-3AD203B41FA5}">
                      <a16:colId xmlns:a16="http://schemas.microsoft.com/office/drawing/2014/main" val="20006"/>
                    </a:ext>
                  </a:extLst>
                </a:gridCol>
                <a:gridCol w="13182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en-US"/>
                        <a:t>Chrysler</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Honda</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0.68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Hyundai</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0.14</a:t>
                      </a:r>
                      <a:endParaRPr/>
                    </a:p>
                  </a:txBody>
                  <a:tcPr marL="91425" marR="91425" marT="91425" marB="91425"/>
                </a:tc>
                <a:tc>
                  <a:txBody>
                    <a:bodyPr/>
                    <a:lstStyle/>
                    <a:p>
                      <a:pPr marL="0" lvl="0" indent="0" algn="ctr" rtl="0">
                        <a:spcBef>
                          <a:spcPts val="0"/>
                        </a:spcBef>
                        <a:spcAft>
                          <a:spcPts val="0"/>
                        </a:spcAft>
                        <a:buNone/>
                      </a:pPr>
                      <a:r>
                        <a:rPr lang="en-US"/>
                        <a:t>0.18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Mazda</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0.13</a:t>
                      </a:r>
                      <a:endParaRPr/>
                    </a:p>
                  </a:txBody>
                  <a:tcPr marL="91425" marR="91425" marT="91425" marB="91425"/>
                </a:tc>
                <a:tc>
                  <a:txBody>
                    <a:bodyPr/>
                    <a:lstStyle/>
                    <a:p>
                      <a:pPr marL="0" lvl="0" indent="0" algn="ctr" rtl="0">
                        <a:spcBef>
                          <a:spcPts val="0"/>
                        </a:spcBef>
                        <a:spcAft>
                          <a:spcPts val="0"/>
                        </a:spcAft>
                        <a:buNone/>
                      </a:pPr>
                      <a:r>
                        <a:rPr lang="en-US"/>
                        <a:t>0.71</a:t>
                      </a:r>
                      <a:endParaRPr/>
                    </a:p>
                  </a:txBody>
                  <a:tcPr marL="91425" marR="91425" marT="91425" marB="91425"/>
                </a:tc>
                <a:tc>
                  <a:txBody>
                    <a:bodyPr/>
                    <a:lstStyle/>
                    <a:p>
                      <a:pPr marL="0" lvl="0" indent="0" algn="ctr" rtl="0">
                        <a:spcBef>
                          <a:spcPts val="0"/>
                        </a:spcBef>
                        <a:spcAft>
                          <a:spcPts val="0"/>
                        </a:spcAft>
                        <a:buNone/>
                      </a:pPr>
                      <a:r>
                        <a:rPr lang="en-US"/>
                        <a:t>0.50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Nissan</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0.76</a:t>
                      </a:r>
                      <a:endParaRPr/>
                    </a:p>
                  </a:txBody>
                  <a:tcPr marL="91425" marR="91425" marT="91425" marB="91425"/>
                </a:tc>
                <a:tc>
                  <a:txBody>
                    <a:bodyPr/>
                    <a:lstStyle/>
                    <a:p>
                      <a:pPr marL="0" lvl="0" indent="0" algn="ctr" rtl="0">
                        <a:spcBef>
                          <a:spcPts val="0"/>
                        </a:spcBef>
                        <a:spcAft>
                          <a:spcPts val="0"/>
                        </a:spcAft>
                        <a:buNone/>
                      </a:pPr>
                      <a:r>
                        <a:rPr lang="en-US"/>
                        <a:t>0.083</a:t>
                      </a:r>
                      <a:endParaRPr/>
                    </a:p>
                  </a:txBody>
                  <a:tcPr marL="91425" marR="91425" marT="91425" marB="91425"/>
                </a:tc>
                <a:tc>
                  <a:txBody>
                    <a:bodyPr/>
                    <a:lstStyle/>
                    <a:p>
                      <a:pPr marL="0" lvl="0" indent="0" algn="ctr" rtl="0">
                        <a:spcBef>
                          <a:spcPts val="0"/>
                        </a:spcBef>
                        <a:spcAft>
                          <a:spcPts val="0"/>
                        </a:spcAft>
                        <a:buNone/>
                      </a:pPr>
                      <a:r>
                        <a:rPr lang="en-US"/>
                        <a:t>0.69</a:t>
                      </a:r>
                      <a:endParaRPr/>
                    </a:p>
                  </a:txBody>
                  <a:tcPr marL="91425" marR="91425" marT="91425" marB="91425"/>
                </a:tc>
                <a:tc>
                  <a:txBody>
                    <a:bodyPr/>
                    <a:lstStyle/>
                    <a:p>
                      <a:pPr marL="0" lvl="0" indent="0" algn="ctr" rtl="0">
                        <a:spcBef>
                          <a:spcPts val="0"/>
                        </a:spcBef>
                        <a:spcAft>
                          <a:spcPts val="0"/>
                        </a:spcAft>
                        <a:buNone/>
                      </a:pPr>
                      <a:r>
                        <a:rPr lang="en-US"/>
                        <a:t>0.54</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Toyota</a:t>
                      </a:r>
                      <a:endParaRPr/>
                    </a:p>
                  </a:txBody>
                  <a:tcPr marL="91425" marR="91425" marT="91425" marB="91425"/>
                </a:tc>
                <a:tc>
                  <a:txBody>
                    <a:bodyPr/>
                    <a:lstStyle/>
                    <a:p>
                      <a:pPr marL="0" lvl="0" indent="0" algn="ctr" rtl="0">
                        <a:spcBef>
                          <a:spcPts val="0"/>
                        </a:spcBef>
                        <a:spcAft>
                          <a:spcPts val="0"/>
                        </a:spcAft>
                        <a:buNone/>
                      </a:pPr>
                      <a:r>
                        <a:rPr lang="en-US"/>
                        <a:t>-</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0.65</a:t>
                      </a:r>
                      <a:endParaRPr/>
                    </a:p>
                  </a:txBody>
                  <a:tcPr marL="91425" marR="91425" marT="91425" marB="91425"/>
                </a:tc>
                <a:tc>
                  <a:txBody>
                    <a:bodyPr/>
                    <a:lstStyle/>
                    <a:p>
                      <a:pPr marL="0" lvl="0" indent="0" algn="ctr" rtl="0">
                        <a:spcBef>
                          <a:spcPts val="0"/>
                        </a:spcBef>
                        <a:spcAft>
                          <a:spcPts val="0"/>
                        </a:spcAft>
                        <a:buNone/>
                      </a:pPr>
                      <a:r>
                        <a:rPr lang="en-US"/>
                        <a:t>0.67</a:t>
                      </a:r>
                      <a:endParaRPr/>
                    </a:p>
                  </a:txBody>
                  <a:tcPr marL="91425" marR="91425" marT="91425" marB="91425"/>
                </a:tc>
                <a:tc>
                  <a:txBody>
                    <a:bodyPr/>
                    <a:lstStyle/>
                    <a:p>
                      <a:pPr marL="0" lvl="0" indent="0" algn="ctr" rtl="0">
                        <a:spcBef>
                          <a:spcPts val="0"/>
                        </a:spcBef>
                        <a:spcAft>
                          <a:spcPts val="0"/>
                        </a:spcAft>
                        <a:buNone/>
                      </a:pPr>
                      <a:r>
                        <a:rPr lang="en-US"/>
                        <a:t>0.11</a:t>
                      </a:r>
                      <a:endParaRPr/>
                    </a:p>
                  </a:txBody>
                  <a:tcPr marL="91425" marR="91425" marT="91425" marB="91425"/>
                </a:tc>
                <a:tc>
                  <a:txBody>
                    <a:bodyPr/>
                    <a:lstStyle/>
                    <a:p>
                      <a:pPr marL="0" lvl="0" indent="0" algn="ctr" rtl="0">
                        <a:spcBef>
                          <a:spcPts val="0"/>
                        </a:spcBef>
                        <a:spcAft>
                          <a:spcPts val="0"/>
                        </a:spcAft>
                        <a:buNone/>
                      </a:pPr>
                      <a:r>
                        <a:rPr lang="en-US"/>
                        <a:t>0.81</a:t>
                      </a:r>
                      <a:endParaRPr/>
                    </a:p>
                  </a:txBody>
                  <a:tcPr marL="91425" marR="91425" marT="91425" marB="91425"/>
                </a:tc>
                <a:tc>
                  <a:txBody>
                    <a:bodyPr/>
                    <a:lstStyle/>
                    <a:p>
                      <a:pPr marL="0" lvl="0" indent="0" algn="ctr" rtl="0">
                        <a:spcBef>
                          <a:spcPts val="0"/>
                        </a:spcBef>
                        <a:spcAft>
                          <a:spcPts val="0"/>
                        </a:spcAft>
                        <a:buNone/>
                      </a:pPr>
                      <a:r>
                        <a:rPr lang="en-US"/>
                        <a:t>0.63</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VW</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0.74</a:t>
                      </a:r>
                      <a:endParaRPr/>
                    </a:p>
                  </a:txBody>
                  <a:tcPr marL="91425" marR="91425" marT="91425" marB="91425"/>
                </a:tc>
                <a:tc>
                  <a:txBody>
                    <a:bodyPr/>
                    <a:lstStyle/>
                    <a:p>
                      <a:pPr marL="0" lvl="0" indent="0" algn="ctr" rtl="0">
                        <a:spcBef>
                          <a:spcPts val="0"/>
                        </a:spcBef>
                        <a:spcAft>
                          <a:spcPts val="0"/>
                        </a:spcAft>
                        <a:buNone/>
                      </a:pPr>
                      <a:r>
                        <a:rPr lang="en-US"/>
                        <a:t>0.59</a:t>
                      </a:r>
                      <a:endParaRPr/>
                    </a:p>
                  </a:txBody>
                  <a:tcPr marL="91425" marR="91425" marT="91425" marB="91425"/>
                </a:tc>
                <a:tc>
                  <a:txBody>
                    <a:bodyPr/>
                    <a:lstStyle/>
                    <a:p>
                      <a:pPr marL="0" lvl="0" indent="0" algn="ctr" rtl="0">
                        <a:spcBef>
                          <a:spcPts val="0"/>
                        </a:spcBef>
                        <a:spcAft>
                          <a:spcPts val="0"/>
                        </a:spcAft>
                        <a:buNone/>
                      </a:pPr>
                      <a:r>
                        <a:rPr lang="en-US"/>
                        <a:t>0.59</a:t>
                      </a:r>
                      <a:endParaRPr/>
                    </a:p>
                  </a:txBody>
                  <a:tcPr marL="91425" marR="91425" marT="91425" marB="91425"/>
                </a:tc>
                <a:tc>
                  <a:txBody>
                    <a:bodyPr/>
                    <a:lstStyle/>
                    <a:p>
                      <a:pPr marL="0" lvl="0" indent="0" algn="ctr" rtl="0">
                        <a:spcBef>
                          <a:spcPts val="0"/>
                        </a:spcBef>
                        <a:spcAft>
                          <a:spcPts val="0"/>
                        </a:spcAft>
                        <a:buNone/>
                      </a:pPr>
                      <a:r>
                        <a:rPr lang="en-US"/>
                        <a:t>0.13</a:t>
                      </a:r>
                      <a:endParaRPr/>
                    </a:p>
                  </a:txBody>
                  <a:tcPr marL="91425" marR="91425" marT="91425" marB="91425"/>
                </a:tc>
                <a:tc>
                  <a:txBody>
                    <a:bodyPr/>
                    <a:lstStyle/>
                    <a:p>
                      <a:pPr marL="0" lvl="0" indent="0" algn="ctr" rtl="0">
                        <a:spcBef>
                          <a:spcPts val="0"/>
                        </a:spcBef>
                        <a:spcAft>
                          <a:spcPts val="0"/>
                        </a:spcAft>
                        <a:buNone/>
                      </a:pPr>
                      <a:r>
                        <a:rPr lang="en-US"/>
                        <a:t>0.72</a:t>
                      </a:r>
                      <a:endParaRPr/>
                    </a:p>
                  </a:txBody>
                  <a:tcPr marL="91425" marR="91425" marT="91425" marB="91425"/>
                </a:tc>
                <a:tc>
                  <a:txBody>
                    <a:bodyPr/>
                    <a:lstStyle/>
                    <a:p>
                      <a:pPr marL="0" lvl="0" indent="0" algn="ctr" rtl="0">
                        <a:spcBef>
                          <a:spcPts val="0"/>
                        </a:spcBef>
                        <a:spcAft>
                          <a:spcPts val="0"/>
                        </a:spcAft>
                        <a:buNone/>
                      </a:pPr>
                      <a:r>
                        <a:rPr lang="en-US"/>
                        <a:t>0.81</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VW</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Toyota</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Nissan</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Mazda</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Hyundai</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Honda</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Chrysler</a:t>
                      </a:r>
                      <a:endParaRPr/>
                    </a:p>
                  </a:txBody>
                  <a:tcPr marL="91425" marR="91425" marT="91425" marB="91425"/>
                </a:tc>
                <a:extLst>
                  <a:ext uri="{0D108BD9-81ED-4DB2-BD59-A6C34878D82A}">
                    <a16:rowId xmlns:a16="http://schemas.microsoft.com/office/drawing/2014/main" val="10007"/>
                  </a:ext>
                </a:extLst>
              </a:tr>
            </a:tbl>
          </a:graphicData>
        </a:graphic>
      </p:graphicFrame>
      <p:sp>
        <p:nvSpPr>
          <p:cNvPr id="289" name="Google Shape;289;p27"/>
          <p:cNvSpPr txBox="1"/>
          <p:nvPr/>
        </p:nvSpPr>
        <p:spPr>
          <a:xfrm>
            <a:off x="1479625" y="218675"/>
            <a:ext cx="4093800" cy="4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Calibri"/>
                <a:ea typeface="Calibri"/>
                <a:cs typeface="Calibri"/>
                <a:sym typeface="Calibri"/>
              </a:rPr>
              <a:t>Between $35k and $60K</a:t>
            </a:r>
            <a:endParaRPr sz="2100" b="1">
              <a:latin typeface="Calibri"/>
              <a:ea typeface="Calibri"/>
              <a:cs typeface="Calibri"/>
              <a:sym typeface="Calibri"/>
            </a:endParaRPr>
          </a:p>
        </p:txBody>
      </p:sp>
      <p:sp>
        <p:nvSpPr>
          <p:cNvPr id="290" name="Google Shape;290;p27"/>
          <p:cNvSpPr txBox="1"/>
          <p:nvPr/>
        </p:nvSpPr>
        <p:spPr>
          <a:xfrm>
            <a:off x="5257943" y="2919550"/>
            <a:ext cx="1676100" cy="4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Calibri"/>
                <a:ea typeface="Calibri"/>
                <a:cs typeface="Calibri"/>
                <a:sym typeface="Calibri"/>
              </a:rPr>
              <a:t>Below $35k</a:t>
            </a:r>
            <a:endParaRPr sz="2100" b="1">
              <a:latin typeface="Calibri"/>
              <a:ea typeface="Calibri"/>
              <a:cs typeface="Calibri"/>
              <a:sym typeface="Calibri"/>
            </a:endParaRPr>
          </a:p>
        </p:txBody>
      </p:sp>
      <p:sp>
        <p:nvSpPr>
          <p:cNvPr id="291" name="Google Shape;291;p27"/>
          <p:cNvSpPr txBox="1"/>
          <p:nvPr/>
        </p:nvSpPr>
        <p:spPr>
          <a:xfrm>
            <a:off x="8228993" y="218675"/>
            <a:ext cx="1676100" cy="4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latin typeface="Calibri"/>
                <a:ea typeface="Calibri"/>
                <a:cs typeface="Calibri"/>
                <a:sym typeface="Calibri"/>
              </a:rPr>
              <a:t>Above $60k</a:t>
            </a:r>
            <a:endParaRPr sz="21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28"/>
          <p:cNvPicPr preferRelativeResize="0"/>
          <p:nvPr/>
        </p:nvPicPr>
        <p:blipFill>
          <a:blip r:embed="rId3">
            <a:alphaModFix/>
          </a:blip>
          <a:stretch>
            <a:fillRect/>
          </a:stretch>
        </p:blipFill>
        <p:spPr>
          <a:xfrm>
            <a:off x="152400" y="152400"/>
            <a:ext cx="11887200" cy="6634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sp>
        <p:nvSpPr>
          <p:cNvPr id="302" name="Google Shape;302;p29"/>
          <p:cNvSpPr/>
          <p:nvPr/>
        </p:nvSpPr>
        <p:spPr>
          <a:xfrm>
            <a:off x="0" y="-449775"/>
            <a:ext cx="12192000" cy="730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3" name="Google Shape;303;p29" descr="Text&#10;&#10;Description automatically generated"/>
          <p:cNvPicPr preferRelativeResize="0"/>
          <p:nvPr/>
        </p:nvPicPr>
        <p:blipFill rotWithShape="1">
          <a:blip r:embed="rId3">
            <a:alphaModFix/>
          </a:blip>
          <a:srcRect l="24518" r="16148" b="-1"/>
          <a:stretch/>
        </p:blipFill>
        <p:spPr>
          <a:xfrm>
            <a:off x="6096000" y="10"/>
            <a:ext cx="6096000" cy="6858000"/>
          </a:xfrm>
          <a:custGeom>
            <a:avLst/>
            <a:gdLst/>
            <a:ahLst/>
            <a:cxnLst/>
            <a:rect l="l" t="t" r="r" b="b"/>
            <a:pathLst>
              <a:path w="6096000" h="6858000" extrusionOk="0">
                <a:moveTo>
                  <a:pt x="3068432" y="0"/>
                </a:moveTo>
                <a:lnTo>
                  <a:pt x="6096000" y="0"/>
                </a:lnTo>
                <a:lnTo>
                  <a:pt x="6096000" y="6858000"/>
                </a:lnTo>
                <a:lnTo>
                  <a:pt x="3068431" y="6858000"/>
                </a:lnTo>
                <a:lnTo>
                  <a:pt x="3064426" y="6854853"/>
                </a:lnTo>
                <a:cubicBezTo>
                  <a:pt x="2077725" y="6040555"/>
                  <a:pt x="1448804" y="4808224"/>
                  <a:pt x="1448804" y="3429000"/>
                </a:cubicBezTo>
                <a:cubicBezTo>
                  <a:pt x="1448804" y="2049777"/>
                  <a:pt x="2077725" y="817446"/>
                  <a:pt x="3064426" y="3148"/>
                </a:cubicBezTo>
                <a:close/>
                <a:moveTo>
                  <a:pt x="1056707" y="0"/>
                </a:moveTo>
                <a:lnTo>
                  <a:pt x="2472663" y="0"/>
                </a:lnTo>
                <a:lnTo>
                  <a:pt x="2400426" y="75768"/>
                </a:lnTo>
                <a:cubicBezTo>
                  <a:pt x="1595468" y="961418"/>
                  <a:pt x="1104860" y="2137915"/>
                  <a:pt x="1104860" y="3429000"/>
                </a:cubicBezTo>
                <a:cubicBezTo>
                  <a:pt x="1104860" y="4720086"/>
                  <a:pt x="1595468" y="5896583"/>
                  <a:pt x="2400426" y="6782233"/>
                </a:cubicBezTo>
                <a:lnTo>
                  <a:pt x="2472663" y="6858000"/>
                </a:lnTo>
                <a:lnTo>
                  <a:pt x="1056707" y="6858000"/>
                </a:lnTo>
                <a:lnTo>
                  <a:pt x="1040415" y="6835090"/>
                </a:lnTo>
                <a:cubicBezTo>
                  <a:pt x="383550" y="5862802"/>
                  <a:pt x="0" y="4690693"/>
                  <a:pt x="0" y="3429000"/>
                </a:cubicBezTo>
                <a:cubicBezTo>
                  <a:pt x="0" y="2167308"/>
                  <a:pt x="383550" y="995199"/>
                  <a:pt x="1040415" y="22911"/>
                </a:cubicBezTo>
                <a:close/>
              </a:path>
            </a:pathLst>
          </a:custGeom>
          <a:noFill/>
          <a:ln>
            <a:noFill/>
          </a:ln>
        </p:spPr>
      </p:pic>
      <p:sp>
        <p:nvSpPr>
          <p:cNvPr id="304" name="Google Shape;304;p29"/>
          <p:cNvSpPr/>
          <p:nvPr/>
        </p:nvSpPr>
        <p:spPr>
          <a:xfrm>
            <a:off x="6096000" y="0"/>
            <a:ext cx="2472664" cy="6858000"/>
          </a:xfrm>
          <a:custGeom>
            <a:avLst/>
            <a:gdLst/>
            <a:ahLst/>
            <a:cxnLst/>
            <a:rect l="l" t="t" r="r" b="b"/>
            <a:pathLst>
              <a:path w="2472664" h="6858000" extrusionOk="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6">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9"/>
          <p:cNvSpPr txBox="1"/>
          <p:nvPr/>
        </p:nvSpPr>
        <p:spPr>
          <a:xfrm>
            <a:off x="388375" y="398625"/>
            <a:ext cx="4895700" cy="20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Calibri"/>
                <a:ea typeface="Calibri"/>
                <a:cs typeface="Calibri"/>
                <a:sym typeface="Calibri"/>
              </a:rPr>
              <a:t>Brownian Motion / Wiener Process:</a:t>
            </a:r>
            <a:endParaRPr sz="2300" b="1">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-Brownian motion is a stochastic process for modeling random behavior over time and has two major components</a:t>
            </a: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(Drift and Volatility) </a:t>
            </a: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	</a:t>
            </a:r>
            <a:r>
              <a:rPr lang="en-US" sz="1500" b="1">
                <a:latin typeface="Calibri"/>
                <a:ea typeface="Calibri"/>
                <a:cs typeface="Calibri"/>
                <a:sym typeface="Calibri"/>
              </a:rPr>
              <a:t>Drift </a:t>
            </a:r>
            <a:r>
              <a:rPr lang="en-US" sz="1500">
                <a:latin typeface="Calibri"/>
                <a:ea typeface="Calibri"/>
                <a:cs typeface="Calibri"/>
                <a:sym typeface="Calibri"/>
              </a:rPr>
              <a:t>: In this use case is the direction rates of returns </a:t>
            </a: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                      have used in the past. </a:t>
            </a: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	</a:t>
            </a:r>
            <a:r>
              <a:rPr lang="en-US" sz="1500" b="1">
                <a:latin typeface="Calibri"/>
                <a:ea typeface="Calibri"/>
                <a:cs typeface="Calibri"/>
                <a:sym typeface="Calibri"/>
              </a:rPr>
              <a:t>Volatility</a:t>
            </a:r>
            <a:r>
              <a:rPr lang="en-US" sz="1500">
                <a:latin typeface="Calibri"/>
                <a:ea typeface="Calibri"/>
                <a:cs typeface="Calibri"/>
                <a:sym typeface="Calibri"/>
              </a:rPr>
              <a:t>: Is the historical volatility multiplied by a </a:t>
            </a:r>
            <a:endParaRPr sz="1500">
              <a:latin typeface="Calibri"/>
              <a:ea typeface="Calibri"/>
              <a:cs typeface="Calibri"/>
              <a:sym typeface="Calibri"/>
            </a:endParaRPr>
          </a:p>
          <a:p>
            <a:pPr marL="0" lvl="0" indent="0" algn="l" rtl="0">
              <a:spcBef>
                <a:spcPts val="0"/>
              </a:spcBef>
              <a:spcAft>
                <a:spcPts val="0"/>
              </a:spcAft>
              <a:buNone/>
            </a:pPr>
            <a:r>
              <a:rPr lang="en-US" sz="1500">
                <a:latin typeface="Calibri"/>
                <a:ea typeface="Calibri"/>
                <a:cs typeface="Calibri"/>
                <a:sym typeface="Calibri"/>
              </a:rPr>
              <a:t>                             random normal variable. </a:t>
            </a: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2100">
              <a:latin typeface="Calibri"/>
              <a:ea typeface="Calibri"/>
              <a:cs typeface="Calibri"/>
              <a:sym typeface="Calibri"/>
            </a:endParaRPr>
          </a:p>
        </p:txBody>
      </p:sp>
      <p:sp>
        <p:nvSpPr>
          <p:cNvPr id="306" name="Google Shape;306;p29"/>
          <p:cNvSpPr txBox="1"/>
          <p:nvPr/>
        </p:nvSpPr>
        <p:spPr>
          <a:xfrm>
            <a:off x="388375" y="4016675"/>
            <a:ext cx="4435800" cy="25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Monte Carlo: </a:t>
            </a:r>
            <a:endParaRPr sz="24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-Is a technique used to understand impact of   risk/uncertainty when decision making.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-Runs thousands of trials with different random number generated from an underlying distribution.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-Principle is based of the law of large numbers</a:t>
            </a:r>
            <a:endParaRPr>
              <a:latin typeface="Calibri"/>
              <a:ea typeface="Calibri"/>
              <a:cs typeface="Calibri"/>
              <a:sym typeface="Calibri"/>
            </a:endParaRPr>
          </a:p>
        </p:txBody>
      </p:sp>
      <p:pic>
        <p:nvPicPr>
          <p:cNvPr id="307" name="Google Shape;307;p29"/>
          <p:cNvPicPr preferRelativeResize="0"/>
          <p:nvPr/>
        </p:nvPicPr>
        <p:blipFill>
          <a:blip r:embed="rId4">
            <a:alphaModFix/>
          </a:blip>
          <a:stretch>
            <a:fillRect/>
          </a:stretch>
        </p:blipFill>
        <p:spPr>
          <a:xfrm>
            <a:off x="0" y="2923200"/>
            <a:ext cx="5876824" cy="113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30"/>
          <p:cNvPicPr preferRelativeResize="0"/>
          <p:nvPr/>
        </p:nvPicPr>
        <p:blipFill>
          <a:blip r:embed="rId3">
            <a:alphaModFix/>
          </a:blip>
          <a:stretch>
            <a:fillRect/>
          </a:stretch>
        </p:blipFill>
        <p:spPr>
          <a:xfrm>
            <a:off x="0" y="0"/>
            <a:ext cx="12271849"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1"/>
          <p:cNvSpPr txBox="1"/>
          <p:nvPr/>
        </p:nvSpPr>
        <p:spPr>
          <a:xfrm>
            <a:off x="582550" y="398500"/>
            <a:ext cx="5478300" cy="6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Calibri"/>
                <a:ea typeface="Calibri"/>
                <a:cs typeface="Calibri"/>
                <a:sym typeface="Calibri"/>
              </a:rPr>
              <a:t>So Which Stock should you invest in?</a:t>
            </a:r>
            <a:endParaRPr sz="2500">
              <a:latin typeface="Calibri"/>
              <a:ea typeface="Calibri"/>
              <a:cs typeface="Calibri"/>
              <a:sym typeface="Calibri"/>
            </a:endParaRPr>
          </a:p>
        </p:txBody>
      </p:sp>
      <p:sp>
        <p:nvSpPr>
          <p:cNvPr id="320" name="Google Shape;320;p31"/>
          <p:cNvSpPr txBox="1"/>
          <p:nvPr/>
        </p:nvSpPr>
        <p:spPr>
          <a:xfrm>
            <a:off x="480375" y="1451325"/>
            <a:ext cx="5079600" cy="9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Calibri"/>
                <a:ea typeface="Calibri"/>
                <a:cs typeface="Calibri"/>
                <a:sym typeface="Calibri"/>
              </a:rPr>
              <a:t>How we Determined the best stock from our short list: </a:t>
            </a:r>
            <a:endParaRPr sz="1800"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Whichever stock has the largest delta between current price and the expected price.</a:t>
            </a:r>
            <a:endParaRPr>
              <a:latin typeface="Calibri"/>
              <a:ea typeface="Calibri"/>
              <a:cs typeface="Calibri"/>
              <a:sym typeface="Calibri"/>
            </a:endParaRPr>
          </a:p>
        </p:txBody>
      </p:sp>
      <p:graphicFrame>
        <p:nvGraphicFramePr>
          <p:cNvPr id="321" name="Google Shape;321;p31"/>
          <p:cNvGraphicFramePr/>
          <p:nvPr/>
        </p:nvGraphicFramePr>
        <p:xfrm>
          <a:off x="222263" y="2834225"/>
          <a:ext cx="3000000" cy="3000000"/>
        </p:xfrm>
        <a:graphic>
          <a:graphicData uri="http://schemas.openxmlformats.org/drawingml/2006/table">
            <a:tbl>
              <a:tblPr>
                <a:noFill/>
                <a:tableStyleId>{E766DDA8-C5E6-4088-BAE8-1682C7C3DF47}</a:tableStyleId>
              </a:tblPr>
              <a:tblGrid>
                <a:gridCol w="1236025">
                  <a:extLst>
                    <a:ext uri="{9D8B030D-6E8A-4147-A177-3AD203B41FA5}">
                      <a16:colId xmlns:a16="http://schemas.microsoft.com/office/drawing/2014/main" val="20000"/>
                    </a:ext>
                  </a:extLst>
                </a:gridCol>
                <a:gridCol w="1236025">
                  <a:extLst>
                    <a:ext uri="{9D8B030D-6E8A-4147-A177-3AD203B41FA5}">
                      <a16:colId xmlns:a16="http://schemas.microsoft.com/office/drawing/2014/main" val="20001"/>
                    </a:ext>
                  </a:extLst>
                </a:gridCol>
                <a:gridCol w="1496725">
                  <a:extLst>
                    <a:ext uri="{9D8B030D-6E8A-4147-A177-3AD203B41FA5}">
                      <a16:colId xmlns:a16="http://schemas.microsoft.com/office/drawing/2014/main" val="20002"/>
                    </a:ext>
                  </a:extLst>
                </a:gridCol>
                <a:gridCol w="1627050">
                  <a:extLst>
                    <a:ext uri="{9D8B030D-6E8A-4147-A177-3AD203B41FA5}">
                      <a16:colId xmlns:a16="http://schemas.microsoft.com/office/drawing/2014/main" val="20003"/>
                    </a:ext>
                  </a:extLst>
                </a:gridCol>
              </a:tblGrid>
              <a:tr h="537375">
                <a:tc>
                  <a:txBody>
                    <a:bodyPr/>
                    <a:lstStyle/>
                    <a:p>
                      <a:pPr marL="0" lvl="0" indent="0" algn="ctr" rtl="0">
                        <a:spcBef>
                          <a:spcPts val="0"/>
                        </a:spcBef>
                        <a:spcAft>
                          <a:spcPts val="0"/>
                        </a:spcAft>
                        <a:buNone/>
                      </a:pPr>
                      <a:r>
                        <a:rPr lang="en-US" b="1"/>
                        <a:t>Company </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b="1">
                          <a:solidFill>
                            <a:schemeClr val="dk1"/>
                          </a:solidFill>
                        </a:rPr>
                        <a:t>Our Prediction</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b="1">
                          <a:solidFill>
                            <a:schemeClr val="dk1"/>
                          </a:solidFill>
                        </a:rPr>
                        <a:t>Current Price</a:t>
                      </a:r>
                      <a:endParaRPr b="1"/>
                    </a:p>
                  </a:txBody>
                  <a:tcPr marL="91425" marR="91425" marT="91425" marB="91425"/>
                </a:tc>
                <a:tc>
                  <a:txBody>
                    <a:bodyPr/>
                    <a:lstStyle/>
                    <a:p>
                      <a:pPr marL="0" lvl="0" indent="0" algn="ctr" rtl="0">
                        <a:spcBef>
                          <a:spcPts val="0"/>
                        </a:spcBef>
                        <a:spcAft>
                          <a:spcPts val="0"/>
                        </a:spcAft>
                        <a:buNone/>
                      </a:pPr>
                      <a:r>
                        <a:rPr lang="en-US" b="1"/>
                        <a:t>Delta</a:t>
                      </a:r>
                      <a:endParaRPr b="1"/>
                    </a:p>
                  </a:txBody>
                  <a:tcPr marL="91425" marR="91425" marT="91425" marB="91425"/>
                </a:tc>
                <a:extLst>
                  <a:ext uri="{0D108BD9-81ED-4DB2-BD59-A6C34878D82A}">
                    <a16:rowId xmlns:a16="http://schemas.microsoft.com/office/drawing/2014/main" val="10000"/>
                  </a:ext>
                </a:extLst>
              </a:tr>
              <a:tr h="537375">
                <a:tc>
                  <a:txBody>
                    <a:bodyPr/>
                    <a:lstStyle/>
                    <a:p>
                      <a:pPr marL="0" lvl="0" indent="0" algn="ctr" rtl="0">
                        <a:spcBef>
                          <a:spcPts val="0"/>
                        </a:spcBef>
                        <a:spcAft>
                          <a:spcPts val="0"/>
                        </a:spcAft>
                        <a:buNone/>
                      </a:pPr>
                      <a:r>
                        <a:rPr lang="en-US" b="1"/>
                        <a:t>Mercedes</a:t>
                      </a:r>
                      <a:endParaRPr b="1"/>
                    </a:p>
                  </a:txBody>
                  <a:tcPr marL="91425" marR="91425" marT="91425" marB="91425"/>
                </a:tc>
                <a:tc>
                  <a:txBody>
                    <a:bodyPr/>
                    <a:lstStyle/>
                    <a:p>
                      <a:pPr marL="0" lvl="0" indent="0" algn="ctr" rtl="0">
                        <a:spcBef>
                          <a:spcPts val="0"/>
                        </a:spcBef>
                        <a:spcAft>
                          <a:spcPts val="0"/>
                        </a:spcAft>
                        <a:buNone/>
                      </a:pPr>
                      <a:r>
                        <a:rPr lang="en-US"/>
                        <a:t>$17.57</a:t>
                      </a:r>
                      <a:endParaRPr/>
                    </a:p>
                  </a:txBody>
                  <a:tcPr marL="91425" marR="91425" marT="91425" marB="91425"/>
                </a:tc>
                <a:tc>
                  <a:txBody>
                    <a:bodyPr/>
                    <a:lstStyle/>
                    <a:p>
                      <a:pPr marL="0" lvl="0" indent="0" algn="ctr" rtl="0">
                        <a:spcBef>
                          <a:spcPts val="0"/>
                        </a:spcBef>
                        <a:spcAft>
                          <a:spcPts val="0"/>
                        </a:spcAft>
                        <a:buNone/>
                      </a:pPr>
                      <a:r>
                        <a:rPr lang="en-US"/>
                        <a:t>$16.73</a:t>
                      </a:r>
                      <a:endParaRPr/>
                    </a:p>
                  </a:txBody>
                  <a:tcPr marL="91425" marR="91425" marT="91425" marB="91425"/>
                </a:tc>
                <a:tc>
                  <a:txBody>
                    <a:bodyPr/>
                    <a:lstStyle/>
                    <a:p>
                      <a:pPr marL="0" lvl="0" indent="0" algn="ctr" rtl="0">
                        <a:spcBef>
                          <a:spcPts val="0"/>
                        </a:spcBef>
                        <a:spcAft>
                          <a:spcPts val="0"/>
                        </a:spcAft>
                        <a:buNone/>
                      </a:pPr>
                      <a:r>
                        <a:rPr lang="en-US"/>
                        <a:t>$0.84</a:t>
                      </a:r>
                      <a:endParaRPr/>
                    </a:p>
                  </a:txBody>
                  <a:tcPr marL="91425" marR="91425" marT="91425" marB="91425"/>
                </a:tc>
                <a:extLst>
                  <a:ext uri="{0D108BD9-81ED-4DB2-BD59-A6C34878D82A}">
                    <a16:rowId xmlns:a16="http://schemas.microsoft.com/office/drawing/2014/main" val="10001"/>
                  </a:ext>
                </a:extLst>
              </a:tr>
              <a:tr h="537375">
                <a:tc>
                  <a:txBody>
                    <a:bodyPr/>
                    <a:lstStyle/>
                    <a:p>
                      <a:pPr marL="0" lvl="0" indent="0" algn="ctr" rtl="0">
                        <a:spcBef>
                          <a:spcPts val="0"/>
                        </a:spcBef>
                        <a:spcAft>
                          <a:spcPts val="0"/>
                        </a:spcAft>
                        <a:buNone/>
                      </a:pPr>
                      <a:r>
                        <a:rPr lang="en-US" b="1"/>
                        <a:t>GM</a:t>
                      </a:r>
                      <a:endParaRPr b="1"/>
                    </a:p>
                  </a:txBody>
                  <a:tcPr marL="91425" marR="91425" marT="91425" marB="91425"/>
                </a:tc>
                <a:tc>
                  <a:txBody>
                    <a:bodyPr/>
                    <a:lstStyle/>
                    <a:p>
                      <a:pPr marL="0" lvl="0" indent="0" algn="ctr" rtl="0">
                        <a:spcBef>
                          <a:spcPts val="0"/>
                        </a:spcBef>
                        <a:spcAft>
                          <a:spcPts val="0"/>
                        </a:spcAft>
                        <a:buNone/>
                      </a:pPr>
                      <a:r>
                        <a:rPr lang="en-US"/>
                        <a:t>$42.69</a:t>
                      </a:r>
                      <a:endParaRPr/>
                    </a:p>
                  </a:txBody>
                  <a:tcPr marL="91425" marR="91425" marT="91425" marB="91425"/>
                </a:tc>
                <a:tc>
                  <a:txBody>
                    <a:bodyPr/>
                    <a:lstStyle/>
                    <a:p>
                      <a:pPr marL="0" lvl="0" indent="0" algn="ctr" rtl="0">
                        <a:spcBef>
                          <a:spcPts val="0"/>
                        </a:spcBef>
                        <a:spcAft>
                          <a:spcPts val="0"/>
                        </a:spcAft>
                        <a:buNone/>
                      </a:pPr>
                      <a:r>
                        <a:rPr lang="en-US"/>
                        <a:t>$42.86</a:t>
                      </a:r>
                      <a:endParaRPr/>
                    </a:p>
                  </a:txBody>
                  <a:tcPr marL="91425" marR="91425" marT="91425" marB="91425"/>
                </a:tc>
                <a:tc>
                  <a:txBody>
                    <a:bodyPr/>
                    <a:lstStyle/>
                    <a:p>
                      <a:pPr marL="0" lvl="0" indent="0" algn="ctr" rtl="0">
                        <a:spcBef>
                          <a:spcPts val="0"/>
                        </a:spcBef>
                        <a:spcAft>
                          <a:spcPts val="0"/>
                        </a:spcAft>
                        <a:buNone/>
                      </a:pPr>
                      <a:r>
                        <a:rPr lang="en-US"/>
                        <a:t>$0.17</a:t>
                      </a:r>
                      <a:endParaRPr/>
                    </a:p>
                  </a:txBody>
                  <a:tcPr marL="91425" marR="91425" marT="91425" marB="91425"/>
                </a:tc>
                <a:extLst>
                  <a:ext uri="{0D108BD9-81ED-4DB2-BD59-A6C34878D82A}">
                    <a16:rowId xmlns:a16="http://schemas.microsoft.com/office/drawing/2014/main" val="10002"/>
                  </a:ext>
                </a:extLst>
              </a:tr>
              <a:tr h="537375">
                <a:tc>
                  <a:txBody>
                    <a:bodyPr/>
                    <a:lstStyle/>
                    <a:p>
                      <a:pPr marL="0" lvl="0" indent="0" algn="ctr" rtl="0">
                        <a:spcBef>
                          <a:spcPts val="0"/>
                        </a:spcBef>
                        <a:spcAft>
                          <a:spcPts val="0"/>
                        </a:spcAft>
                        <a:buNone/>
                      </a:pPr>
                      <a:r>
                        <a:rPr lang="en-US" b="1"/>
                        <a:t>Volvo </a:t>
                      </a:r>
                      <a:endParaRPr b="1"/>
                    </a:p>
                  </a:txBody>
                  <a:tcPr marL="91425" marR="91425" marT="91425" marB="91425"/>
                </a:tc>
                <a:tc>
                  <a:txBody>
                    <a:bodyPr/>
                    <a:lstStyle/>
                    <a:p>
                      <a:pPr marL="0" lvl="0" indent="0" algn="ctr" rtl="0">
                        <a:spcBef>
                          <a:spcPts val="0"/>
                        </a:spcBef>
                        <a:spcAft>
                          <a:spcPts val="0"/>
                        </a:spcAft>
                        <a:buNone/>
                      </a:pPr>
                      <a:r>
                        <a:rPr lang="en-US"/>
                        <a:t>$23.89</a:t>
                      </a:r>
                      <a:endParaRPr/>
                    </a:p>
                  </a:txBody>
                  <a:tcPr marL="91425" marR="91425" marT="91425" marB="91425"/>
                </a:tc>
                <a:tc>
                  <a:txBody>
                    <a:bodyPr/>
                    <a:lstStyle/>
                    <a:p>
                      <a:pPr marL="0" lvl="0" indent="0" algn="ctr" rtl="0">
                        <a:spcBef>
                          <a:spcPts val="0"/>
                        </a:spcBef>
                        <a:spcAft>
                          <a:spcPts val="0"/>
                        </a:spcAft>
                        <a:buNone/>
                      </a:pPr>
                      <a:r>
                        <a:rPr lang="en-US"/>
                        <a:t>$22.68</a:t>
                      </a:r>
                      <a:endParaRPr/>
                    </a:p>
                  </a:txBody>
                  <a:tcPr marL="91425" marR="91425" marT="91425" marB="91425"/>
                </a:tc>
                <a:tc>
                  <a:txBody>
                    <a:bodyPr/>
                    <a:lstStyle/>
                    <a:p>
                      <a:pPr marL="0" lvl="0" indent="0" algn="ctr" rtl="0">
                        <a:spcBef>
                          <a:spcPts val="0"/>
                        </a:spcBef>
                        <a:spcAft>
                          <a:spcPts val="0"/>
                        </a:spcAft>
                        <a:buNone/>
                      </a:pPr>
                      <a:r>
                        <a:rPr lang="en-US"/>
                        <a:t>$0.21</a:t>
                      </a:r>
                      <a:endParaRPr/>
                    </a:p>
                  </a:txBody>
                  <a:tcPr marL="91425" marR="91425" marT="91425" marB="91425"/>
                </a:tc>
                <a:extLst>
                  <a:ext uri="{0D108BD9-81ED-4DB2-BD59-A6C34878D82A}">
                    <a16:rowId xmlns:a16="http://schemas.microsoft.com/office/drawing/2014/main" val="10003"/>
                  </a:ext>
                </a:extLst>
              </a:tr>
              <a:tr h="537375">
                <a:tc>
                  <a:txBody>
                    <a:bodyPr/>
                    <a:lstStyle/>
                    <a:p>
                      <a:pPr marL="0" lvl="0" indent="0" algn="ctr" rtl="0">
                        <a:spcBef>
                          <a:spcPts val="0"/>
                        </a:spcBef>
                        <a:spcAft>
                          <a:spcPts val="0"/>
                        </a:spcAft>
                        <a:buNone/>
                      </a:pPr>
                      <a:r>
                        <a:rPr lang="en-US" b="1"/>
                        <a:t>Chrysler </a:t>
                      </a:r>
                      <a:endParaRPr b="1"/>
                    </a:p>
                  </a:txBody>
                  <a:tcPr marL="91425" marR="91425" marT="91425" marB="91425"/>
                </a:tc>
                <a:tc>
                  <a:txBody>
                    <a:bodyPr/>
                    <a:lstStyle/>
                    <a:p>
                      <a:pPr marL="0" lvl="0" indent="0" algn="ctr" rtl="0">
                        <a:spcBef>
                          <a:spcPts val="0"/>
                        </a:spcBef>
                        <a:spcAft>
                          <a:spcPts val="0"/>
                        </a:spcAft>
                        <a:buNone/>
                      </a:pPr>
                      <a:r>
                        <a:rPr lang="en-US"/>
                        <a:t>$17.43</a:t>
                      </a:r>
                      <a:endParaRPr/>
                    </a:p>
                  </a:txBody>
                  <a:tcPr marL="91425" marR="91425" marT="91425" marB="91425"/>
                </a:tc>
                <a:tc>
                  <a:txBody>
                    <a:bodyPr/>
                    <a:lstStyle/>
                    <a:p>
                      <a:pPr marL="0" lvl="0" indent="0" algn="ctr" rtl="0">
                        <a:spcBef>
                          <a:spcPts val="0"/>
                        </a:spcBef>
                        <a:spcAft>
                          <a:spcPts val="0"/>
                        </a:spcAft>
                        <a:buNone/>
                      </a:pPr>
                      <a:r>
                        <a:rPr lang="en-US"/>
                        <a:t>$16.12</a:t>
                      </a:r>
                      <a:endParaRPr/>
                    </a:p>
                  </a:txBody>
                  <a:tcPr marL="91425" marR="91425" marT="91425" marB="91425"/>
                </a:tc>
                <a:tc>
                  <a:txBody>
                    <a:bodyPr/>
                    <a:lstStyle/>
                    <a:p>
                      <a:pPr marL="0" lvl="0" indent="0" algn="ctr" rtl="0">
                        <a:spcBef>
                          <a:spcPts val="0"/>
                        </a:spcBef>
                        <a:spcAft>
                          <a:spcPts val="0"/>
                        </a:spcAft>
                        <a:buNone/>
                      </a:pPr>
                      <a:r>
                        <a:rPr lang="en-US" b="1">
                          <a:solidFill>
                            <a:srgbClr val="4A86E8"/>
                          </a:solidFill>
                        </a:rPr>
                        <a:t>$1.31</a:t>
                      </a:r>
                      <a:endParaRPr b="1">
                        <a:solidFill>
                          <a:srgbClr val="4A86E8"/>
                        </a:solidFill>
                      </a:endParaRPr>
                    </a:p>
                  </a:txBody>
                  <a:tcPr marL="91425" marR="91425" marT="91425" marB="91425"/>
                </a:tc>
                <a:extLst>
                  <a:ext uri="{0D108BD9-81ED-4DB2-BD59-A6C34878D82A}">
                    <a16:rowId xmlns:a16="http://schemas.microsoft.com/office/drawing/2014/main" val="10004"/>
                  </a:ext>
                </a:extLst>
              </a:tr>
            </a:tbl>
          </a:graphicData>
        </a:graphic>
      </p:graphicFrame>
      <p:pic>
        <p:nvPicPr>
          <p:cNvPr id="322" name="Google Shape;322;p31"/>
          <p:cNvPicPr preferRelativeResize="0"/>
          <p:nvPr/>
        </p:nvPicPr>
        <p:blipFill>
          <a:blip r:embed="rId3">
            <a:alphaModFix/>
          </a:blip>
          <a:stretch>
            <a:fillRect/>
          </a:stretch>
        </p:blipFill>
        <p:spPr>
          <a:xfrm>
            <a:off x="6060850" y="1379775"/>
            <a:ext cx="6050525" cy="433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7"/>
        <p:cNvGrpSpPr/>
        <p:nvPr/>
      </p:nvGrpSpPr>
      <p:grpSpPr>
        <a:xfrm>
          <a:off x="0" y="0"/>
          <a:ext cx="0" cy="0"/>
          <a:chOff x="0" y="0"/>
          <a:chExt cx="0" cy="0"/>
        </a:xfrm>
      </p:grpSpPr>
      <p:sp>
        <p:nvSpPr>
          <p:cNvPr id="328" name="Google Shape;328;p3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9" name="Google Shape;329;p32" descr="A picture containing graphical user interface&#10;&#10;Description automatically generated"/>
          <p:cNvPicPr preferRelativeResize="0"/>
          <p:nvPr/>
        </p:nvPicPr>
        <p:blipFill rotWithShape="1">
          <a:blip r:embed="rId3">
            <a:alphaModFix/>
          </a:blip>
          <a:srcRect l="16020" r="21000" b="3"/>
          <a:stretch/>
        </p:blipFill>
        <p:spPr>
          <a:xfrm>
            <a:off x="2511713" y="3104705"/>
            <a:ext cx="3634674" cy="3217333"/>
          </a:xfrm>
          <a:prstGeom prst="rect">
            <a:avLst/>
          </a:prstGeom>
          <a:noFill/>
          <a:ln>
            <a:noFill/>
          </a:ln>
        </p:spPr>
      </p:pic>
      <p:grpSp>
        <p:nvGrpSpPr>
          <p:cNvPr id="330" name="Google Shape;330;p32"/>
          <p:cNvGrpSpPr/>
          <p:nvPr/>
        </p:nvGrpSpPr>
        <p:grpSpPr>
          <a:xfrm>
            <a:off x="785511" y="805742"/>
            <a:ext cx="3647770" cy="3193211"/>
            <a:chOff x="1674895" y="1345036"/>
            <a:chExt cx="5428610" cy="4210939"/>
          </a:xfrm>
        </p:grpSpPr>
        <p:sp>
          <p:nvSpPr>
            <p:cNvPr id="331" name="Google Shape;331;p32"/>
            <p:cNvSpPr/>
            <p:nvPr/>
          </p:nvSpPr>
          <p:spPr>
            <a:xfrm>
              <a:off x="1674895" y="1345036"/>
              <a:ext cx="5428610" cy="4210939"/>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32"/>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3" name="Google Shape;333;p32"/>
          <p:cNvSpPr/>
          <p:nvPr/>
        </p:nvSpPr>
        <p:spPr>
          <a:xfrm>
            <a:off x="695315" y="685805"/>
            <a:ext cx="3624947" cy="3193211"/>
          </a:xfrm>
          <a:prstGeom prst="rect">
            <a:avLst/>
          </a:prstGeom>
          <a:solidFill>
            <a:schemeClr val="dk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32"/>
          <p:cNvSpPr txBox="1">
            <a:spLocks noGrp="1"/>
          </p:cNvSpPr>
          <p:nvPr>
            <p:ph type="title"/>
          </p:nvPr>
        </p:nvSpPr>
        <p:spPr>
          <a:xfrm>
            <a:off x="740584" y="859808"/>
            <a:ext cx="3543197" cy="287898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Difficulties</a:t>
            </a:r>
            <a:endParaRPr/>
          </a:p>
        </p:txBody>
      </p:sp>
      <p:grpSp>
        <p:nvGrpSpPr>
          <p:cNvPr id="335" name="Google Shape;335;p32"/>
          <p:cNvGrpSpPr/>
          <p:nvPr/>
        </p:nvGrpSpPr>
        <p:grpSpPr>
          <a:xfrm>
            <a:off x="0" y="117004"/>
            <a:ext cx="1370098" cy="508993"/>
            <a:chOff x="2267504" y="2540250"/>
            <a:chExt cx="1990951" cy="739640"/>
          </a:xfrm>
        </p:grpSpPr>
        <p:sp>
          <p:nvSpPr>
            <p:cNvPr id="336" name="Google Shape;336;p32"/>
            <p:cNvSpPr/>
            <p:nvPr/>
          </p:nvSpPr>
          <p:spPr>
            <a:xfrm>
              <a:off x="2267504" y="2540250"/>
              <a:ext cx="1990951" cy="286230"/>
            </a:xfrm>
            <a:custGeom>
              <a:avLst/>
              <a:gdLst/>
              <a:ahLst/>
              <a:cxnLst/>
              <a:rect l="l" t="t" r="r" b="b"/>
              <a:pathLst>
                <a:path w="1990951" h="286230" extrusionOk="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32"/>
            <p:cNvSpPr/>
            <p:nvPr/>
          </p:nvSpPr>
          <p:spPr>
            <a:xfrm>
              <a:off x="2267504" y="2993660"/>
              <a:ext cx="1990951" cy="286230"/>
            </a:xfrm>
            <a:custGeom>
              <a:avLst/>
              <a:gdLst/>
              <a:ahLst/>
              <a:cxnLst/>
              <a:rect l="l" t="t" r="r" b="b"/>
              <a:pathLst>
                <a:path w="1990951" h="286230" extrusionOk="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38" name="Google Shape;338;p32"/>
          <p:cNvGrpSpPr/>
          <p:nvPr/>
        </p:nvGrpSpPr>
        <p:grpSpPr>
          <a:xfrm>
            <a:off x="4689048" y="2445529"/>
            <a:ext cx="849365" cy="849366"/>
            <a:chOff x="5829300" y="3162300"/>
            <a:chExt cx="532256" cy="532257"/>
          </a:xfrm>
        </p:grpSpPr>
        <p:sp>
          <p:nvSpPr>
            <p:cNvPr id="339" name="Google Shape;339;p32"/>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32"/>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32"/>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32"/>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32"/>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32"/>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32"/>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32"/>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32"/>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32"/>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32"/>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32"/>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32"/>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52" name="Google Shape;352;p32"/>
          <p:cNvGrpSpPr/>
          <p:nvPr/>
        </p:nvGrpSpPr>
        <p:grpSpPr>
          <a:xfrm>
            <a:off x="4689048" y="2445529"/>
            <a:ext cx="849365" cy="849366"/>
            <a:chOff x="5829300" y="3162300"/>
            <a:chExt cx="532256" cy="532257"/>
          </a:xfrm>
        </p:grpSpPr>
        <p:sp>
          <p:nvSpPr>
            <p:cNvPr id="353" name="Google Shape;353;p32"/>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32"/>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32"/>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32"/>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32"/>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32"/>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32"/>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32"/>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32"/>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32"/>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32"/>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32"/>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32"/>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6" name="Google Shape;366;p32"/>
          <p:cNvSpPr txBox="1"/>
          <p:nvPr/>
        </p:nvSpPr>
        <p:spPr>
          <a:xfrm>
            <a:off x="6288962" y="313977"/>
            <a:ext cx="5756812" cy="6373694"/>
          </a:xfrm>
          <a:prstGeom prst="rect">
            <a:avLst/>
          </a:prstGeom>
          <a:noFill/>
          <a:ln>
            <a:noFill/>
          </a:ln>
        </p:spPr>
        <p:txBody>
          <a:bodyPr spcFirstLastPara="1" wrap="square" lIns="91425" tIns="45700" rIns="91425" bIns="45700" anchor="t" anchorCtr="0">
            <a:noAutofit/>
          </a:bodyPr>
          <a:lstStyle/>
          <a:p>
            <a:pPr marL="457200" marR="0" lvl="0" indent="0" algn="l" rtl="0">
              <a:lnSpc>
                <a:spcPct val="70000"/>
              </a:lnSpc>
              <a:spcBef>
                <a:spcPts val="0"/>
              </a:spcBef>
              <a:spcAft>
                <a:spcPts val="0"/>
              </a:spcAft>
              <a:buNone/>
            </a:pPr>
            <a:endParaRPr sz="2700">
              <a:solidFill>
                <a:schemeClr val="lt1"/>
              </a:solidFill>
              <a:latin typeface="Calibri"/>
              <a:ea typeface="Calibri"/>
              <a:cs typeface="Calibri"/>
              <a:sym typeface="Calibri"/>
            </a:endParaRPr>
          </a:p>
          <a:p>
            <a:pPr marL="457200" marR="0" lvl="0" indent="0" algn="l" rtl="0">
              <a:lnSpc>
                <a:spcPct val="70000"/>
              </a:lnSpc>
              <a:spcBef>
                <a:spcPts val="0"/>
              </a:spcBef>
              <a:spcAft>
                <a:spcPts val="0"/>
              </a:spcAft>
              <a:buNone/>
            </a:pPr>
            <a:endParaRPr sz="2700">
              <a:solidFill>
                <a:schemeClr val="lt1"/>
              </a:solidFill>
              <a:latin typeface="Calibri"/>
              <a:ea typeface="Calibri"/>
              <a:cs typeface="Calibri"/>
              <a:sym typeface="Calibri"/>
            </a:endParaRPr>
          </a:p>
          <a:p>
            <a:pPr marL="457200" marR="0" lvl="0" indent="0" algn="l" rtl="0">
              <a:lnSpc>
                <a:spcPct val="70000"/>
              </a:lnSpc>
              <a:spcBef>
                <a:spcPts val="0"/>
              </a:spcBef>
              <a:spcAft>
                <a:spcPts val="0"/>
              </a:spcAft>
              <a:buNone/>
            </a:pPr>
            <a:endParaRPr sz="2700">
              <a:solidFill>
                <a:schemeClr val="lt1"/>
              </a:solidFill>
              <a:latin typeface="Calibri"/>
              <a:ea typeface="Calibri"/>
              <a:cs typeface="Calibri"/>
              <a:sym typeface="Calibri"/>
            </a:endParaRPr>
          </a:p>
          <a:p>
            <a:pPr marL="457200" marR="0" lvl="0" indent="0" algn="l" rtl="0">
              <a:lnSpc>
                <a:spcPct val="70000"/>
              </a:lnSpc>
              <a:spcBef>
                <a:spcPts val="0"/>
              </a:spcBef>
              <a:spcAft>
                <a:spcPts val="0"/>
              </a:spcAft>
              <a:buNone/>
            </a:pPr>
            <a:endParaRPr sz="2700">
              <a:solidFill>
                <a:schemeClr val="lt1"/>
              </a:solidFill>
              <a:latin typeface="Calibri"/>
              <a:ea typeface="Calibri"/>
              <a:cs typeface="Calibri"/>
              <a:sym typeface="Calibri"/>
            </a:endParaRPr>
          </a:p>
          <a:p>
            <a:pPr marL="457200" marR="0" lvl="0" indent="0" algn="l" rtl="0">
              <a:lnSpc>
                <a:spcPct val="70000"/>
              </a:lnSpc>
              <a:spcBef>
                <a:spcPts val="0"/>
              </a:spcBef>
              <a:spcAft>
                <a:spcPts val="0"/>
              </a:spcAft>
              <a:buNone/>
            </a:pPr>
            <a:endParaRPr sz="2700">
              <a:solidFill>
                <a:schemeClr val="lt1"/>
              </a:solidFill>
              <a:latin typeface="Calibri"/>
              <a:ea typeface="Calibri"/>
              <a:cs typeface="Calibri"/>
              <a:sym typeface="Calibri"/>
            </a:endParaRPr>
          </a:p>
          <a:p>
            <a:pPr marL="457200" marR="0" lvl="0" indent="0" algn="l" rtl="0">
              <a:lnSpc>
                <a:spcPct val="70000"/>
              </a:lnSpc>
              <a:spcBef>
                <a:spcPts val="0"/>
              </a:spcBef>
              <a:spcAft>
                <a:spcPts val="0"/>
              </a:spcAft>
              <a:buNone/>
            </a:pPr>
            <a:endParaRPr sz="2700">
              <a:solidFill>
                <a:schemeClr val="lt1"/>
              </a:solidFill>
              <a:latin typeface="Calibri"/>
              <a:ea typeface="Calibri"/>
              <a:cs typeface="Calibri"/>
              <a:sym typeface="Calibri"/>
            </a:endParaRPr>
          </a:p>
          <a:p>
            <a:pPr marL="457200" marR="0" lvl="0" indent="0" algn="l" rtl="0">
              <a:lnSpc>
                <a:spcPct val="70000"/>
              </a:lnSpc>
              <a:spcBef>
                <a:spcPts val="0"/>
              </a:spcBef>
              <a:spcAft>
                <a:spcPts val="0"/>
              </a:spcAft>
              <a:buNone/>
            </a:pPr>
            <a:r>
              <a:rPr lang="en-US" sz="2700" b="1">
                <a:solidFill>
                  <a:schemeClr val="lt1"/>
                </a:solidFill>
                <a:latin typeface="Calibri"/>
                <a:ea typeface="Calibri"/>
                <a:cs typeface="Calibri"/>
                <a:sym typeface="Calibri"/>
              </a:rPr>
              <a:t>Pulling Car Company Tickers</a:t>
            </a:r>
            <a:endParaRPr sz="2700" b="1">
              <a:solidFill>
                <a:schemeClr val="lt1"/>
              </a:solidFill>
              <a:latin typeface="Calibri"/>
              <a:ea typeface="Calibri"/>
              <a:cs typeface="Calibri"/>
              <a:sym typeface="Calibri"/>
            </a:endParaRPr>
          </a:p>
          <a:p>
            <a:pPr marL="914400" marR="0" lvl="1" indent="-317500" algn="l" rtl="0">
              <a:lnSpc>
                <a:spcPct val="70000"/>
              </a:lnSpc>
              <a:spcBef>
                <a:spcPts val="0"/>
              </a:spcBef>
              <a:spcAft>
                <a:spcPts val="0"/>
              </a:spcAft>
              <a:buClr>
                <a:schemeClr val="lt1"/>
              </a:buClr>
              <a:buSzPts val="1400"/>
              <a:buFont typeface="Calibri"/>
              <a:buChar char="○"/>
            </a:pPr>
            <a:r>
              <a:rPr lang="en-US" sz="2400">
                <a:solidFill>
                  <a:schemeClr val="lt1"/>
                </a:solidFill>
                <a:latin typeface="Calibri"/>
                <a:ea typeface="Calibri"/>
                <a:cs typeface="Calibri"/>
                <a:sym typeface="Calibri"/>
              </a:rPr>
              <a:t>Many car brands fall under parent   companies</a:t>
            </a:r>
            <a:r>
              <a:rPr lang="en-US"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marL="1371600" marR="0" lvl="2" indent="-342900" algn="l" rtl="0">
              <a:lnSpc>
                <a:spcPct val="70000"/>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Ex: Lincoln is part of Ford; Jeep &amp; Dodge are part of Chrysler</a:t>
            </a:r>
            <a:endParaRPr sz="1800">
              <a:solidFill>
                <a:schemeClr val="lt1"/>
              </a:solidFill>
              <a:latin typeface="Calibri"/>
              <a:ea typeface="Calibri"/>
              <a:cs typeface="Calibri"/>
              <a:sym typeface="Calibri"/>
            </a:endParaRPr>
          </a:p>
          <a:p>
            <a:pPr marL="0" marR="0" lvl="0" indent="457200" algn="l" rtl="0">
              <a:lnSpc>
                <a:spcPct val="70000"/>
              </a:lnSpc>
              <a:spcBef>
                <a:spcPts val="600"/>
              </a:spcBef>
              <a:spcAft>
                <a:spcPts val="0"/>
              </a:spcAft>
              <a:buNone/>
            </a:pPr>
            <a:endParaRPr sz="2300">
              <a:solidFill>
                <a:schemeClr val="lt1"/>
              </a:solidFill>
              <a:latin typeface="Calibri"/>
              <a:ea typeface="Calibri"/>
              <a:cs typeface="Calibri"/>
              <a:sym typeface="Calibri"/>
            </a:endParaRPr>
          </a:p>
          <a:p>
            <a:pPr marL="0" marR="0" lvl="0" indent="457200" algn="l" rtl="0">
              <a:lnSpc>
                <a:spcPct val="70000"/>
              </a:lnSpc>
              <a:spcBef>
                <a:spcPts val="600"/>
              </a:spcBef>
              <a:spcAft>
                <a:spcPts val="0"/>
              </a:spcAft>
              <a:buNone/>
            </a:pPr>
            <a:endParaRPr sz="2300">
              <a:solidFill>
                <a:schemeClr val="lt1"/>
              </a:solidFill>
              <a:latin typeface="Calibri"/>
              <a:ea typeface="Calibri"/>
              <a:cs typeface="Calibri"/>
              <a:sym typeface="Calibri"/>
            </a:endParaRPr>
          </a:p>
          <a:p>
            <a:pPr marL="0" marR="0" lvl="0" indent="457200" algn="l" rtl="0">
              <a:lnSpc>
                <a:spcPct val="70000"/>
              </a:lnSpc>
              <a:spcBef>
                <a:spcPts val="600"/>
              </a:spcBef>
              <a:spcAft>
                <a:spcPts val="0"/>
              </a:spcAft>
              <a:buNone/>
            </a:pPr>
            <a:endParaRPr sz="2300">
              <a:solidFill>
                <a:schemeClr val="lt1"/>
              </a:solidFill>
              <a:latin typeface="Calibri"/>
              <a:ea typeface="Calibri"/>
              <a:cs typeface="Calibri"/>
              <a:sym typeface="Calibri"/>
            </a:endParaRPr>
          </a:p>
          <a:p>
            <a:pPr marL="0" marR="0" lvl="0" indent="457200" algn="l" rtl="0">
              <a:lnSpc>
                <a:spcPct val="70000"/>
              </a:lnSpc>
              <a:spcBef>
                <a:spcPts val="600"/>
              </a:spcBef>
              <a:spcAft>
                <a:spcPts val="0"/>
              </a:spcAft>
              <a:buNone/>
            </a:pPr>
            <a:r>
              <a:rPr lang="en-US" sz="2700" b="1">
                <a:solidFill>
                  <a:schemeClr val="lt1"/>
                </a:solidFill>
                <a:latin typeface="Calibri"/>
                <a:ea typeface="Calibri"/>
                <a:cs typeface="Calibri"/>
                <a:sym typeface="Calibri"/>
              </a:rPr>
              <a:t>Displaying the data concisely</a:t>
            </a:r>
            <a:endParaRPr sz="2700" b="1"/>
          </a:p>
          <a:p>
            <a:pPr marL="914400" marR="0" lvl="1" indent="-374650" algn="l" rtl="0">
              <a:lnSpc>
                <a:spcPct val="70000"/>
              </a:lnSpc>
              <a:spcBef>
                <a:spcPts val="600"/>
              </a:spcBef>
              <a:spcAft>
                <a:spcPts val="0"/>
              </a:spcAft>
              <a:buClr>
                <a:schemeClr val="lt1"/>
              </a:buClr>
              <a:buSzPts val="2300"/>
              <a:buFont typeface="Arial"/>
              <a:buChar char="○"/>
            </a:pPr>
            <a:r>
              <a:rPr lang="en-US" sz="1900">
                <a:solidFill>
                  <a:schemeClr val="lt1"/>
                </a:solidFill>
                <a:latin typeface="Calibri"/>
                <a:ea typeface="Calibri"/>
                <a:cs typeface="Calibri"/>
                <a:sym typeface="Calibri"/>
              </a:rPr>
              <a:t>Large Data Sets</a:t>
            </a:r>
            <a:endParaRPr sz="2300"/>
          </a:p>
          <a:p>
            <a:pPr marL="914400" marR="0" lvl="1" indent="-393700" algn="l" rtl="0">
              <a:lnSpc>
                <a:spcPct val="70000"/>
              </a:lnSpc>
              <a:spcBef>
                <a:spcPts val="600"/>
              </a:spcBef>
              <a:spcAft>
                <a:spcPts val="0"/>
              </a:spcAft>
              <a:buClr>
                <a:schemeClr val="lt1"/>
              </a:buClr>
              <a:buSzPts val="2600"/>
              <a:buFont typeface="Arial"/>
              <a:buChar char="○"/>
            </a:pPr>
            <a:r>
              <a:rPr lang="en-US" sz="1900">
                <a:solidFill>
                  <a:schemeClr val="lt1"/>
                </a:solidFill>
                <a:latin typeface="Calibri"/>
                <a:ea typeface="Calibri"/>
                <a:cs typeface="Calibri"/>
                <a:sym typeface="Calibri"/>
              </a:rPr>
              <a:t>Difficulties figuring out what was important to display.</a:t>
            </a:r>
            <a:endParaRPr sz="300"/>
          </a:p>
          <a:p>
            <a:pPr marL="0" marR="0" lvl="0" indent="190500" algn="l" rtl="0">
              <a:lnSpc>
                <a:spcPct val="70000"/>
              </a:lnSpc>
              <a:spcBef>
                <a:spcPts val="600"/>
              </a:spcBef>
              <a:spcAft>
                <a:spcPts val="0"/>
              </a:spcAft>
              <a:buClr>
                <a:schemeClr val="dk1"/>
              </a:buClr>
              <a:buSzPts val="3000"/>
              <a:buFont typeface="Arial"/>
              <a:buNone/>
            </a:pPr>
            <a:endParaRPr sz="3000">
              <a:solidFill>
                <a:schemeClr val="lt1"/>
              </a:solidFill>
              <a:latin typeface="Calibri"/>
              <a:ea typeface="Calibri"/>
              <a:cs typeface="Calibri"/>
              <a:sym typeface="Calibri"/>
            </a:endParaRPr>
          </a:p>
          <a:p>
            <a:pPr marL="457200" lvl="0" indent="0" algn="l" rtl="0">
              <a:spcBef>
                <a:spcPts val="0"/>
              </a:spcBef>
              <a:spcAft>
                <a:spcPts val="0"/>
              </a:spcAft>
              <a:buNone/>
            </a:pPr>
            <a:endParaRPr sz="2000"/>
          </a:p>
          <a:p>
            <a:pPr marL="0" marR="0" lvl="0" indent="0" algn="l" rtl="0">
              <a:lnSpc>
                <a:spcPct val="70000"/>
              </a:lnSpc>
              <a:spcBef>
                <a:spcPts val="600"/>
              </a:spcBef>
              <a:spcAft>
                <a:spcPts val="0"/>
              </a:spcAft>
              <a:buNone/>
            </a:pPr>
            <a:endParaRPr/>
          </a:p>
          <a:p>
            <a:pPr marL="0" marR="0" lvl="0" indent="0" algn="l" rtl="0">
              <a:lnSpc>
                <a:spcPct val="70000"/>
              </a:lnSpc>
              <a:spcBef>
                <a:spcPts val="600"/>
              </a:spcBef>
              <a:spcAft>
                <a:spcPts val="0"/>
              </a:spcAft>
              <a:buNone/>
            </a:pPr>
            <a:r>
              <a:rPr lang="en-US" sz="1125">
                <a:solidFill>
                  <a:schemeClr val="lt1"/>
                </a:solidFill>
                <a:latin typeface="Calibri"/>
                <a:ea typeface="Calibri"/>
                <a:cs typeface="Calibri"/>
                <a:sym typeface="Calibri"/>
              </a:rPr>
              <a:t>	</a:t>
            </a:r>
            <a:endParaRPr/>
          </a:p>
          <a:p>
            <a:pPr marL="0" marR="0" lvl="0" indent="71437" algn="l" rtl="0">
              <a:lnSpc>
                <a:spcPct val="70000"/>
              </a:lnSpc>
              <a:spcBef>
                <a:spcPts val="600"/>
              </a:spcBef>
              <a:spcAft>
                <a:spcPts val="0"/>
              </a:spcAft>
              <a:buClr>
                <a:schemeClr val="dk1"/>
              </a:buClr>
              <a:buSzPts val="1125"/>
              <a:buFont typeface="Arial"/>
              <a:buNone/>
            </a:pPr>
            <a:endParaRPr sz="1125">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1"/>
        <p:cNvGrpSpPr/>
        <p:nvPr/>
      </p:nvGrpSpPr>
      <p:grpSpPr>
        <a:xfrm>
          <a:off x="0" y="0"/>
          <a:ext cx="0" cy="0"/>
          <a:chOff x="0" y="0"/>
          <a:chExt cx="0" cy="0"/>
        </a:xfrm>
      </p:grpSpPr>
      <p:sp>
        <p:nvSpPr>
          <p:cNvPr id="372" name="Google Shape;372;p33"/>
          <p:cNvSpPr txBox="1">
            <a:spLocks noGrp="1"/>
          </p:cNvSpPr>
          <p:nvPr>
            <p:ph type="title"/>
          </p:nvPr>
        </p:nvSpPr>
        <p:spPr>
          <a:xfrm>
            <a:off x="477981" y="1122363"/>
            <a:ext cx="4023360" cy="32041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Calibri"/>
              <a:buNone/>
            </a:pPr>
            <a:endParaRPr sz="4800"/>
          </a:p>
          <a:p>
            <a:pPr marL="0" lvl="0" indent="0" algn="ctr" rtl="0">
              <a:lnSpc>
                <a:spcPct val="90000"/>
              </a:lnSpc>
              <a:spcBef>
                <a:spcPts val="0"/>
              </a:spcBef>
              <a:spcAft>
                <a:spcPts val="0"/>
              </a:spcAft>
              <a:buClr>
                <a:schemeClr val="lt1"/>
              </a:buClr>
              <a:buSzPts val="4800"/>
              <a:buFont typeface="Calibri"/>
              <a:buNone/>
            </a:pPr>
            <a:r>
              <a:rPr lang="en-US" sz="4800"/>
              <a:t>Additional questions/</a:t>
            </a:r>
            <a:endParaRPr sz="4800"/>
          </a:p>
          <a:p>
            <a:pPr marL="0" lvl="0" indent="0" algn="ctr" rtl="0">
              <a:lnSpc>
                <a:spcPct val="90000"/>
              </a:lnSpc>
              <a:spcBef>
                <a:spcPts val="0"/>
              </a:spcBef>
              <a:spcAft>
                <a:spcPts val="0"/>
              </a:spcAft>
              <a:buClr>
                <a:schemeClr val="lt1"/>
              </a:buClr>
              <a:buSzPts val="4800"/>
              <a:buFont typeface="Calibri"/>
              <a:buNone/>
            </a:pPr>
            <a:r>
              <a:rPr lang="en-US" sz="4800"/>
              <a:t>Further analysis</a:t>
            </a:r>
            <a:endParaRPr/>
          </a:p>
        </p:txBody>
      </p:sp>
      <p:sp>
        <p:nvSpPr>
          <p:cNvPr id="373" name="Google Shape;373;p33"/>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33"/>
          <p:cNvSpPr/>
          <p:nvPr/>
        </p:nvSpPr>
        <p:spPr>
          <a:xfrm>
            <a:off x="481029" y="4546920"/>
            <a:ext cx="397764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5" name="Google Shape;375;p33"/>
          <p:cNvSpPr/>
          <p:nvPr/>
        </p:nvSpPr>
        <p:spPr>
          <a:xfrm>
            <a:off x="6014275" y="1659375"/>
            <a:ext cx="811500" cy="6702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6" name="Google Shape;376;p33"/>
          <p:cNvPicPr preferRelativeResize="0"/>
          <p:nvPr/>
        </p:nvPicPr>
        <p:blipFill>
          <a:blip r:embed="rId4">
            <a:alphaModFix/>
          </a:blip>
          <a:stretch>
            <a:fillRect/>
          </a:stretch>
        </p:blipFill>
        <p:spPr>
          <a:xfrm>
            <a:off x="6014275" y="2699201"/>
            <a:ext cx="811500" cy="807899"/>
          </a:xfrm>
          <a:prstGeom prst="rect">
            <a:avLst/>
          </a:prstGeom>
          <a:noFill/>
          <a:ln>
            <a:noFill/>
          </a:ln>
        </p:spPr>
      </p:pic>
      <p:pic>
        <p:nvPicPr>
          <p:cNvPr id="377" name="Google Shape;377;p33"/>
          <p:cNvPicPr preferRelativeResize="0"/>
          <p:nvPr/>
        </p:nvPicPr>
        <p:blipFill>
          <a:blip r:embed="rId5">
            <a:alphaModFix/>
          </a:blip>
          <a:stretch>
            <a:fillRect/>
          </a:stretch>
        </p:blipFill>
        <p:spPr>
          <a:xfrm>
            <a:off x="5952650" y="3901075"/>
            <a:ext cx="934753" cy="670200"/>
          </a:xfrm>
          <a:prstGeom prst="rect">
            <a:avLst/>
          </a:prstGeom>
          <a:noFill/>
          <a:ln>
            <a:noFill/>
          </a:ln>
        </p:spPr>
      </p:pic>
      <p:pic>
        <p:nvPicPr>
          <p:cNvPr id="378" name="Google Shape;378;p33"/>
          <p:cNvPicPr preferRelativeResize="0"/>
          <p:nvPr/>
        </p:nvPicPr>
        <p:blipFill>
          <a:blip r:embed="rId6">
            <a:alphaModFix/>
          </a:blip>
          <a:stretch>
            <a:fillRect/>
          </a:stretch>
        </p:blipFill>
        <p:spPr>
          <a:xfrm>
            <a:off x="6014275" y="4878975"/>
            <a:ext cx="811500" cy="811500"/>
          </a:xfrm>
          <a:prstGeom prst="rect">
            <a:avLst/>
          </a:prstGeom>
          <a:noFill/>
          <a:ln>
            <a:noFill/>
          </a:ln>
        </p:spPr>
      </p:pic>
      <p:grpSp>
        <p:nvGrpSpPr>
          <p:cNvPr id="379" name="Google Shape;379;p33"/>
          <p:cNvGrpSpPr/>
          <p:nvPr/>
        </p:nvGrpSpPr>
        <p:grpSpPr>
          <a:xfrm>
            <a:off x="7058450" y="472290"/>
            <a:ext cx="4382429" cy="5667010"/>
            <a:chOff x="1866100" y="690"/>
            <a:chExt cx="4382429" cy="5667010"/>
          </a:xfrm>
        </p:grpSpPr>
        <p:sp>
          <p:nvSpPr>
            <p:cNvPr id="380" name="Google Shape;380;p33"/>
            <p:cNvSpPr/>
            <p:nvPr/>
          </p:nvSpPr>
          <p:spPr>
            <a:xfrm>
              <a:off x="1866111" y="690"/>
              <a:ext cx="4382400" cy="16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txBox="1"/>
            <p:nvPr/>
          </p:nvSpPr>
          <p:spPr>
            <a:xfrm rot="10800000" flipH="1">
              <a:off x="5544429" y="5649376"/>
              <a:ext cx="704100" cy="18300"/>
            </a:xfrm>
            <a:prstGeom prst="rect">
              <a:avLst/>
            </a:prstGeom>
            <a:noFill/>
            <a:ln>
              <a:noFill/>
            </a:ln>
          </p:spPr>
          <p:txBody>
            <a:bodyPr spcFirstLastPara="1" wrap="square" lIns="170975" tIns="170975" rIns="170975" bIns="170975" anchor="ctr" anchorCtr="0">
              <a:noAutofit/>
            </a:bodyPr>
            <a:lstStyle/>
            <a:p>
              <a:pPr marL="0" marR="0" lvl="0" indent="0" algn="l" rtl="0">
                <a:lnSpc>
                  <a:spcPct val="100000"/>
                </a:lnSpc>
                <a:spcBef>
                  <a:spcPts val="0"/>
                </a:spcBef>
                <a:spcAft>
                  <a:spcPts val="0"/>
                </a:spcAft>
                <a:buClr>
                  <a:schemeClr val="lt1"/>
                </a:buClr>
                <a:buSzPts val="2100"/>
                <a:buFont typeface="Calibri"/>
                <a:buNone/>
              </a:pPr>
              <a:endParaRPr/>
            </a:p>
          </p:txBody>
        </p:sp>
        <p:sp>
          <p:nvSpPr>
            <p:cNvPr id="382" name="Google Shape;382;p33"/>
            <p:cNvSpPr txBox="1"/>
            <p:nvPr/>
          </p:nvSpPr>
          <p:spPr>
            <a:xfrm>
              <a:off x="1866100" y="700"/>
              <a:ext cx="4382400" cy="5667000"/>
            </a:xfrm>
            <a:prstGeom prst="rect">
              <a:avLst/>
            </a:prstGeom>
            <a:noFill/>
            <a:ln>
              <a:noFill/>
            </a:ln>
          </p:spPr>
          <p:txBody>
            <a:bodyPr spcFirstLastPara="1" wrap="square" lIns="170975" tIns="170975" rIns="170975" bIns="170975" anchor="t" anchorCtr="0">
              <a:noAutofit/>
            </a:bodyPr>
            <a:lstStyle/>
            <a:p>
              <a:pPr marL="0" marR="0" lvl="0" indent="0" algn="l" rtl="0">
                <a:lnSpc>
                  <a:spcPct val="100000"/>
                </a:lnSpc>
                <a:spcBef>
                  <a:spcPts val="0"/>
                </a:spcBef>
                <a:spcAft>
                  <a:spcPts val="0"/>
                </a:spcAft>
                <a:buClr>
                  <a:schemeClr val="lt1"/>
                </a:buClr>
                <a:buSzPts val="2100"/>
                <a:buFont typeface="Calibri"/>
                <a:buNone/>
              </a:pPr>
              <a:endParaRPr sz="21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700">
                <a:solidFill>
                  <a:schemeClr val="lt1"/>
                </a:solidFill>
                <a:latin typeface="Calibri"/>
                <a:ea typeface="Calibri"/>
                <a:cs typeface="Calibri"/>
                <a:sym typeface="Calibri"/>
              </a:endParaRPr>
            </a:p>
            <a:p>
              <a:pPr marL="457200" marR="0" lvl="0" indent="0" algn="l" rtl="0">
                <a:lnSpc>
                  <a:spcPct val="100000"/>
                </a:lnSpc>
                <a:spcBef>
                  <a:spcPts val="0"/>
                </a:spcBef>
                <a:spcAft>
                  <a:spcPts val="0"/>
                </a:spcAft>
                <a:buNone/>
              </a:pPr>
              <a:endParaRPr sz="1700">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US" sz="1700">
                  <a:solidFill>
                    <a:schemeClr val="lt1"/>
                  </a:solidFill>
                  <a:latin typeface="Calibri"/>
                  <a:ea typeface="Calibri"/>
                  <a:cs typeface="Calibri"/>
                  <a:sym typeface="Calibri"/>
                </a:rPr>
                <a:t>Varying lockdown measures in each region affect the data?</a:t>
              </a: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US" sz="1700">
                  <a:solidFill>
                    <a:schemeClr val="lt1"/>
                  </a:solidFill>
                  <a:latin typeface="Calibri"/>
                  <a:ea typeface="Calibri"/>
                  <a:cs typeface="Calibri"/>
                  <a:sym typeface="Calibri"/>
                </a:rPr>
                <a:t>Correlation between  electric car companies </a:t>
              </a: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US" sz="1700">
                  <a:solidFill>
                    <a:schemeClr val="lt1"/>
                  </a:solidFill>
                  <a:latin typeface="Calibri"/>
                  <a:ea typeface="Calibri"/>
                  <a:cs typeface="Calibri"/>
                  <a:sym typeface="Calibri"/>
                </a:rPr>
                <a:t>Predictive Model Changes</a:t>
              </a: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US" sz="1700">
                  <a:solidFill>
                    <a:schemeClr val="lt1"/>
                  </a:solidFill>
                  <a:latin typeface="Calibri"/>
                  <a:ea typeface="Calibri"/>
                  <a:cs typeface="Calibri"/>
                  <a:sym typeface="Calibri"/>
                </a:rPr>
                <a:t>Is there a way to predict stock price with social media presence/sentiment</a:t>
              </a: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0" algn="l" rtl="0">
                <a:spcBef>
                  <a:spcPts val="0"/>
                </a:spcBef>
                <a:spcAft>
                  <a:spcPts val="0"/>
                </a:spcAft>
                <a:buNone/>
              </a:pPr>
              <a:endParaRPr sz="1700">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4"/>
          <p:cNvSpPr txBox="1">
            <a:spLocks noGrp="1"/>
          </p:cNvSpPr>
          <p:nvPr>
            <p:ph type="title"/>
          </p:nvPr>
        </p:nvSpPr>
        <p:spPr>
          <a:xfrm>
            <a:off x="1041000" y="16600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Q &amp; A</a:t>
            </a:r>
            <a:endParaRPr/>
          </a:p>
        </p:txBody>
      </p:sp>
      <p:sp>
        <p:nvSpPr>
          <p:cNvPr id="389" name="Google Shape;389;p34"/>
          <p:cNvSpPr/>
          <p:nvPr/>
        </p:nvSpPr>
        <p:spPr>
          <a:xfrm>
            <a:off x="3174588" y="3832598"/>
            <a:ext cx="6248400" cy="425400"/>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900">
                <a:solidFill>
                  <a:schemeClr val="accent2"/>
                </a:solidFill>
              </a:rPr>
              <a:t>Thank you!</a:t>
            </a:r>
            <a:endParaRPr sz="39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
        <p:cNvGrpSpPr/>
        <p:nvPr/>
      </p:nvGrpSpPr>
      <p:grpSpPr>
        <a:xfrm>
          <a:off x="0" y="0"/>
          <a:ext cx="0" cy="0"/>
          <a:chOff x="0" y="0"/>
          <a:chExt cx="0" cy="0"/>
        </a:xfrm>
      </p:grpSpPr>
      <p:sp>
        <p:nvSpPr>
          <p:cNvPr id="139" name="Google Shape;139;p1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0" name="Google Shape;140;p17" descr="A picture containing text&#10;&#10;Description automatically generated"/>
          <p:cNvPicPr preferRelativeResize="0"/>
          <p:nvPr/>
        </p:nvPicPr>
        <p:blipFill rotWithShape="1">
          <a:blip r:embed="rId3">
            <a:alphaModFix/>
          </a:blip>
          <a:srcRect r="15616" b="-1"/>
          <a:stretch/>
        </p:blipFill>
        <p:spPr>
          <a:xfrm>
            <a:off x="3522468" y="10"/>
            <a:ext cx="8669532" cy="6857990"/>
          </a:xfrm>
          <a:prstGeom prst="rect">
            <a:avLst/>
          </a:prstGeom>
          <a:noFill/>
          <a:ln>
            <a:noFill/>
          </a:ln>
        </p:spPr>
      </p:pic>
      <p:sp>
        <p:nvSpPr>
          <p:cNvPr id="141" name="Google Shape;141;p17"/>
          <p:cNvSpPr/>
          <p:nvPr/>
        </p:nvSpPr>
        <p:spPr>
          <a:xfrm>
            <a:off x="2" y="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800">
                <a:solidFill>
                  <a:schemeClr val="dk1"/>
                </a:solidFill>
              </a:rPr>
              <a:t>•</a:t>
            </a:r>
            <a:endParaRPr sz="2800">
              <a:solidFill>
                <a:schemeClr val="dk1"/>
              </a:solidFill>
            </a:endParaRPr>
          </a:p>
          <a:p>
            <a:pPr marL="0" lvl="0" indent="0" algn="l" rtl="0">
              <a:lnSpc>
                <a:spcPct val="90000"/>
              </a:lnSpc>
              <a:spcBef>
                <a:spcPts val="600"/>
              </a:spcBef>
              <a:spcAft>
                <a:spcPts val="0"/>
              </a:spcAft>
              <a:buNone/>
            </a:pPr>
            <a:endParaRPr sz="2800" b="1">
              <a:solidFill>
                <a:srgbClr val="FFFFFF"/>
              </a:solidFill>
              <a:latin typeface="Calibri"/>
              <a:ea typeface="Calibri"/>
              <a:cs typeface="Calibri"/>
              <a:sym typeface="Calibri"/>
            </a:endParaRPr>
          </a:p>
          <a:p>
            <a:pPr marL="457200" lvl="0" indent="-406400" algn="l" rtl="0">
              <a:lnSpc>
                <a:spcPct val="90000"/>
              </a:lnSpc>
              <a:spcBef>
                <a:spcPts val="600"/>
              </a:spcBef>
              <a:spcAft>
                <a:spcPts val="0"/>
              </a:spcAft>
              <a:buClr>
                <a:srgbClr val="FFFFFF"/>
              </a:buClr>
              <a:buSzPts val="2800"/>
              <a:buFont typeface="Calibri"/>
              <a:buChar char="●"/>
            </a:pPr>
            <a:r>
              <a:rPr lang="en-US" sz="2800" b="1">
                <a:solidFill>
                  <a:srgbClr val="FFFFFF"/>
                </a:solidFill>
                <a:latin typeface="Calibri"/>
                <a:ea typeface="Calibri"/>
                <a:cs typeface="Calibri"/>
                <a:sym typeface="Calibri"/>
              </a:rPr>
              <a:t>With the COVID pandemic, we wanted to analyze the performance of automotive industries stock performance.</a:t>
            </a:r>
            <a:endParaRPr sz="2800" b="1">
              <a:solidFill>
                <a:srgbClr val="FFFFFF"/>
              </a:solidFill>
              <a:latin typeface="Calibri"/>
              <a:ea typeface="Calibri"/>
              <a:cs typeface="Calibri"/>
              <a:sym typeface="Calibri"/>
            </a:endParaRPr>
          </a:p>
          <a:p>
            <a:pPr marL="457200" lvl="0" indent="0" algn="l" rtl="0">
              <a:lnSpc>
                <a:spcPct val="90000"/>
              </a:lnSpc>
              <a:spcBef>
                <a:spcPts val="600"/>
              </a:spcBef>
              <a:spcAft>
                <a:spcPts val="0"/>
              </a:spcAft>
              <a:buNone/>
            </a:pPr>
            <a:endParaRPr sz="2800" b="1">
              <a:solidFill>
                <a:srgbClr val="FFFFFF"/>
              </a:solidFill>
              <a:latin typeface="Calibri"/>
              <a:ea typeface="Calibri"/>
              <a:cs typeface="Calibri"/>
              <a:sym typeface="Calibri"/>
            </a:endParaRPr>
          </a:p>
          <a:p>
            <a:pPr marL="457200" lvl="0" indent="-406400" algn="l" rtl="0">
              <a:lnSpc>
                <a:spcPct val="90000"/>
              </a:lnSpc>
              <a:spcBef>
                <a:spcPts val="600"/>
              </a:spcBef>
              <a:spcAft>
                <a:spcPts val="0"/>
              </a:spcAft>
              <a:buClr>
                <a:srgbClr val="FFFFFF"/>
              </a:buClr>
              <a:buSzPts val="2800"/>
              <a:buFont typeface="Calibri"/>
              <a:buChar char="●"/>
            </a:pPr>
            <a:r>
              <a:rPr lang="en-US" sz="2800" b="1">
                <a:solidFill>
                  <a:srgbClr val="FFFFFF"/>
                </a:solidFill>
                <a:latin typeface="Calibri"/>
                <a:ea typeface="Calibri"/>
                <a:cs typeface="Calibri"/>
                <a:sym typeface="Calibri"/>
              </a:rPr>
              <a:t>Given the stay-at-home order mandated by most if not all countries, we wanted to look at which manufacturers preformed best given these unusual circumstances. </a:t>
            </a:r>
            <a:endParaRPr sz="2800" b="1">
              <a:solidFill>
                <a:srgbClr val="FFFFFF"/>
              </a:solidFill>
              <a:latin typeface="Calibri"/>
              <a:ea typeface="Calibri"/>
              <a:cs typeface="Calibri"/>
              <a:sym typeface="Calibri"/>
            </a:endParaRPr>
          </a:p>
        </p:txBody>
      </p:sp>
      <p:sp>
        <p:nvSpPr>
          <p:cNvPr id="142" name="Google Shape;142;p17"/>
          <p:cNvSpPr txBox="1"/>
          <p:nvPr/>
        </p:nvSpPr>
        <p:spPr>
          <a:xfrm>
            <a:off x="424818" y="1125738"/>
            <a:ext cx="6440400" cy="1124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US" sz="6000">
                <a:solidFill>
                  <a:schemeClr val="lt1"/>
                </a:solidFill>
                <a:latin typeface="Calibri"/>
                <a:ea typeface="Calibri"/>
                <a:cs typeface="Calibri"/>
                <a:sym typeface="Calibri"/>
              </a:rPr>
              <a:t>Motivation</a:t>
            </a:r>
            <a:endParaRPr/>
          </a:p>
        </p:txBody>
      </p:sp>
      <p:sp>
        <p:nvSpPr>
          <p:cNvPr id="143" name="Google Shape;143;p17"/>
          <p:cNvSpPr/>
          <p:nvPr/>
        </p:nvSpPr>
        <p:spPr>
          <a:xfrm rot="5400000">
            <a:off x="662559" y="605790"/>
            <a:ext cx="73152" cy="54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17"/>
          <p:cNvSpPr/>
          <p:nvPr/>
        </p:nvSpPr>
        <p:spPr>
          <a:xfrm>
            <a:off x="492494" y="2459530"/>
            <a:ext cx="3300900" cy="1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936830" y="4728007"/>
            <a:ext cx="5093700" cy="17778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alibri"/>
              <a:buNone/>
            </a:pPr>
            <a:br>
              <a:rPr lang="en-US" sz="4000"/>
            </a:br>
            <a:endParaRPr sz="4000"/>
          </a:p>
        </p:txBody>
      </p:sp>
      <p:pic>
        <p:nvPicPr>
          <p:cNvPr id="151" name="Google Shape;151;p18"/>
          <p:cNvPicPr preferRelativeResize="0"/>
          <p:nvPr/>
        </p:nvPicPr>
        <p:blipFill>
          <a:blip r:embed="rId3">
            <a:alphaModFix/>
          </a:blip>
          <a:stretch>
            <a:fillRect/>
          </a:stretch>
        </p:blipFill>
        <p:spPr>
          <a:xfrm>
            <a:off x="-118533" y="0"/>
            <a:ext cx="12310534" cy="692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8" name="Google Shape;158;p19"/>
          <p:cNvPicPr preferRelativeResize="0"/>
          <p:nvPr/>
        </p:nvPicPr>
        <p:blipFill rotWithShape="1">
          <a:blip r:embed="rId3">
            <a:alphaModFix/>
          </a:blip>
          <a:srcRect l="19806" r="16930" b="1"/>
          <a:stretch/>
        </p:blipFill>
        <p:spPr>
          <a:xfrm>
            <a:off x="2511713" y="3104705"/>
            <a:ext cx="3634674" cy="3217333"/>
          </a:xfrm>
          <a:prstGeom prst="rect">
            <a:avLst/>
          </a:prstGeom>
          <a:noFill/>
          <a:ln>
            <a:noFill/>
          </a:ln>
        </p:spPr>
      </p:pic>
      <p:grpSp>
        <p:nvGrpSpPr>
          <p:cNvPr id="159" name="Google Shape;159;p19"/>
          <p:cNvGrpSpPr/>
          <p:nvPr/>
        </p:nvGrpSpPr>
        <p:grpSpPr>
          <a:xfrm>
            <a:off x="785511" y="805742"/>
            <a:ext cx="3647770" cy="3193211"/>
            <a:chOff x="1674895" y="1345036"/>
            <a:chExt cx="5428610" cy="4210939"/>
          </a:xfrm>
        </p:grpSpPr>
        <p:sp>
          <p:nvSpPr>
            <p:cNvPr id="160" name="Google Shape;160;p19"/>
            <p:cNvSpPr/>
            <p:nvPr/>
          </p:nvSpPr>
          <p:spPr>
            <a:xfrm>
              <a:off x="1674895" y="1345036"/>
              <a:ext cx="5428610" cy="4210939"/>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9"/>
            <p:cNvSpPr/>
            <p:nvPr/>
          </p:nvSpPr>
          <p:spPr>
            <a:xfrm>
              <a:off x="1674895" y="1345036"/>
              <a:ext cx="5428610" cy="4210939"/>
            </a:xfrm>
            <a:prstGeom prst="rect">
              <a:avLst/>
            </a:prstGeom>
            <a:solidFill>
              <a:schemeClr val="accent6">
                <a:alpha val="29803"/>
              </a:schemeClr>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19"/>
          <p:cNvSpPr/>
          <p:nvPr/>
        </p:nvSpPr>
        <p:spPr>
          <a:xfrm>
            <a:off x="695315" y="685805"/>
            <a:ext cx="3624947" cy="3193211"/>
          </a:xfrm>
          <a:prstGeom prst="rect">
            <a:avLst/>
          </a:prstGeom>
          <a:solidFill>
            <a:schemeClr val="dk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19"/>
          <p:cNvSpPr txBox="1">
            <a:spLocks noGrp="1"/>
          </p:cNvSpPr>
          <p:nvPr>
            <p:ph type="title"/>
          </p:nvPr>
        </p:nvSpPr>
        <p:spPr>
          <a:xfrm>
            <a:off x="740584" y="859808"/>
            <a:ext cx="3543197" cy="287898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Quick Financial Lesson </a:t>
            </a:r>
            <a:endParaRPr/>
          </a:p>
        </p:txBody>
      </p:sp>
      <p:grpSp>
        <p:nvGrpSpPr>
          <p:cNvPr id="164" name="Google Shape;164;p19"/>
          <p:cNvGrpSpPr/>
          <p:nvPr/>
        </p:nvGrpSpPr>
        <p:grpSpPr>
          <a:xfrm>
            <a:off x="0" y="117004"/>
            <a:ext cx="1370098" cy="508993"/>
            <a:chOff x="2267504" y="2540250"/>
            <a:chExt cx="1990951" cy="739640"/>
          </a:xfrm>
        </p:grpSpPr>
        <p:sp>
          <p:nvSpPr>
            <p:cNvPr id="165" name="Google Shape;165;p19"/>
            <p:cNvSpPr/>
            <p:nvPr/>
          </p:nvSpPr>
          <p:spPr>
            <a:xfrm>
              <a:off x="2267504" y="2540250"/>
              <a:ext cx="1990951" cy="286230"/>
            </a:xfrm>
            <a:custGeom>
              <a:avLst/>
              <a:gdLst/>
              <a:ahLst/>
              <a:cxnLst/>
              <a:rect l="l" t="t" r="r" b="b"/>
              <a:pathLst>
                <a:path w="1990951" h="286230" extrusionOk="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9"/>
            <p:cNvSpPr/>
            <p:nvPr/>
          </p:nvSpPr>
          <p:spPr>
            <a:xfrm>
              <a:off x="2267504" y="2993660"/>
              <a:ext cx="1990951" cy="286230"/>
            </a:xfrm>
            <a:custGeom>
              <a:avLst/>
              <a:gdLst/>
              <a:ahLst/>
              <a:cxnLst/>
              <a:rect l="l" t="t" r="r" b="b"/>
              <a:pathLst>
                <a:path w="1990951" h="286230" extrusionOk="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7" name="Google Shape;167;p19"/>
          <p:cNvGrpSpPr/>
          <p:nvPr/>
        </p:nvGrpSpPr>
        <p:grpSpPr>
          <a:xfrm>
            <a:off x="4689048" y="2445529"/>
            <a:ext cx="849365" cy="849366"/>
            <a:chOff x="5829300" y="3162300"/>
            <a:chExt cx="532256" cy="532257"/>
          </a:xfrm>
        </p:grpSpPr>
        <p:sp>
          <p:nvSpPr>
            <p:cNvPr id="168" name="Google Shape;168;p19"/>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9"/>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9"/>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9"/>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9"/>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9"/>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9"/>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9"/>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9"/>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9"/>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9"/>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9"/>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9"/>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1" name="Google Shape;181;p19"/>
          <p:cNvGrpSpPr/>
          <p:nvPr/>
        </p:nvGrpSpPr>
        <p:grpSpPr>
          <a:xfrm>
            <a:off x="4689048" y="2445529"/>
            <a:ext cx="849365" cy="849366"/>
            <a:chOff x="5829300" y="3162300"/>
            <a:chExt cx="532256" cy="532257"/>
          </a:xfrm>
        </p:grpSpPr>
        <p:sp>
          <p:nvSpPr>
            <p:cNvPr id="182" name="Google Shape;182;p19"/>
            <p:cNvSpPr/>
            <p:nvPr/>
          </p:nvSpPr>
          <p:spPr>
            <a:xfrm>
              <a:off x="5859208" y="3192208"/>
              <a:ext cx="112966" cy="112966"/>
            </a:xfrm>
            <a:custGeom>
              <a:avLst/>
              <a:gdLst/>
              <a:ahLst/>
              <a:cxnLst/>
              <a:rect l="l" t="t" r="r" b="b"/>
              <a:pathLst>
                <a:path w="112966" h="112966" extrusionOk="0">
                  <a:moveTo>
                    <a:pt x="112967" y="0"/>
                  </a:moveTo>
                  <a:lnTo>
                    <a:pt x="0" y="112967"/>
                  </a:lnTo>
                  <a:cubicBezTo>
                    <a:pt x="25356" y="64747"/>
                    <a:pt x="64747" y="25356"/>
                    <a:pt x="11296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9"/>
            <p:cNvSpPr/>
            <p:nvPr/>
          </p:nvSpPr>
          <p:spPr>
            <a:xfrm>
              <a:off x="5831205" y="3164205"/>
              <a:ext cx="230314" cy="230314"/>
            </a:xfrm>
            <a:custGeom>
              <a:avLst/>
              <a:gdLst/>
              <a:ahLst/>
              <a:cxnLst/>
              <a:rect l="l" t="t" r="r" b="b"/>
              <a:pathLst>
                <a:path w="230314" h="230314" extrusionOk="0">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9"/>
            <p:cNvSpPr/>
            <p:nvPr/>
          </p:nvSpPr>
          <p:spPr>
            <a:xfrm>
              <a:off x="5829300" y="3162300"/>
              <a:ext cx="294131" cy="294131"/>
            </a:xfrm>
            <a:custGeom>
              <a:avLst/>
              <a:gdLst/>
              <a:ahLst/>
              <a:cxnLst/>
              <a:rect l="l" t="t" r="r" b="b"/>
              <a:pathLst>
                <a:path w="294131" h="294131" extrusionOk="0">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9"/>
            <p:cNvSpPr/>
            <p:nvPr/>
          </p:nvSpPr>
          <p:spPr>
            <a:xfrm>
              <a:off x="5837205" y="3170110"/>
              <a:ext cx="337184" cy="337280"/>
            </a:xfrm>
            <a:custGeom>
              <a:avLst/>
              <a:gdLst/>
              <a:ahLst/>
              <a:cxnLst/>
              <a:rect l="l" t="t" r="r" b="b"/>
              <a:pathLst>
                <a:path w="337184" h="337280" extrusionOk="0">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9"/>
            <p:cNvSpPr/>
            <p:nvPr/>
          </p:nvSpPr>
          <p:spPr>
            <a:xfrm>
              <a:off x="5853207" y="3186207"/>
              <a:ext cx="364617" cy="364617"/>
            </a:xfrm>
            <a:custGeom>
              <a:avLst/>
              <a:gdLst/>
              <a:ahLst/>
              <a:cxnLst/>
              <a:rect l="l" t="t" r="r" b="b"/>
              <a:pathLst>
                <a:path w="364617" h="364617" extrusionOk="0">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9"/>
            <p:cNvSpPr/>
            <p:nvPr/>
          </p:nvSpPr>
          <p:spPr>
            <a:xfrm>
              <a:off x="5875305" y="3208305"/>
              <a:ext cx="380238" cy="380238"/>
            </a:xfrm>
            <a:custGeom>
              <a:avLst/>
              <a:gdLst/>
              <a:ahLst/>
              <a:cxnLst/>
              <a:rect l="l" t="t" r="r" b="b"/>
              <a:pathLst>
                <a:path w="380238" h="380238" extrusionOk="0">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9"/>
            <p:cNvSpPr/>
            <p:nvPr/>
          </p:nvSpPr>
          <p:spPr>
            <a:xfrm>
              <a:off x="5902832" y="3235832"/>
              <a:ext cx="385191" cy="385191"/>
            </a:xfrm>
            <a:custGeom>
              <a:avLst/>
              <a:gdLst/>
              <a:ahLst/>
              <a:cxnLst/>
              <a:rect l="l" t="t" r="r" b="b"/>
              <a:pathLst>
                <a:path w="385191" h="385191" extrusionOk="0">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a:off x="5935789" y="3268313"/>
              <a:ext cx="379761" cy="380237"/>
            </a:xfrm>
            <a:custGeom>
              <a:avLst/>
              <a:gdLst/>
              <a:ahLst/>
              <a:cxnLst/>
              <a:rect l="l" t="t" r="r" b="b"/>
              <a:pathLst>
                <a:path w="379761" h="380237" extrusionOk="0">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p:nvPr/>
          </p:nvSpPr>
          <p:spPr>
            <a:xfrm>
              <a:off x="5972841" y="3305841"/>
              <a:ext cx="364807" cy="364807"/>
            </a:xfrm>
            <a:custGeom>
              <a:avLst/>
              <a:gdLst/>
              <a:ahLst/>
              <a:cxnLst/>
              <a:rect l="l" t="t" r="r" b="b"/>
              <a:pathLst>
                <a:path w="364807" h="364807" extrusionOk="0">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9"/>
            <p:cNvSpPr/>
            <p:nvPr/>
          </p:nvSpPr>
          <p:spPr>
            <a:xfrm>
              <a:off x="6016370" y="3349466"/>
              <a:ext cx="337280" cy="337280"/>
            </a:xfrm>
            <a:custGeom>
              <a:avLst/>
              <a:gdLst/>
              <a:ahLst/>
              <a:cxnLst/>
              <a:rect l="l" t="t" r="r" b="b"/>
              <a:pathLst>
                <a:path w="337280" h="337280" extrusionOk="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9"/>
            <p:cNvSpPr/>
            <p:nvPr/>
          </p:nvSpPr>
          <p:spPr>
            <a:xfrm>
              <a:off x="6067329" y="3400425"/>
              <a:ext cx="294227" cy="294132"/>
            </a:xfrm>
            <a:custGeom>
              <a:avLst/>
              <a:gdLst/>
              <a:ahLst/>
              <a:cxnLst/>
              <a:rect l="l" t="t" r="r" b="b"/>
              <a:pathLst>
                <a:path w="294227" h="294132" extrusionOk="0">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9"/>
            <p:cNvSpPr/>
            <p:nvPr/>
          </p:nvSpPr>
          <p:spPr>
            <a:xfrm>
              <a:off x="6129337" y="3462337"/>
              <a:ext cx="230314" cy="230314"/>
            </a:xfrm>
            <a:custGeom>
              <a:avLst/>
              <a:gdLst/>
              <a:ahLst/>
              <a:cxnLst/>
              <a:rect l="l" t="t" r="r" b="b"/>
              <a:pathLst>
                <a:path w="230314" h="230314" extrusionOk="0">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9"/>
            <p:cNvSpPr/>
            <p:nvPr/>
          </p:nvSpPr>
          <p:spPr>
            <a:xfrm>
              <a:off x="6218682" y="3551682"/>
              <a:ext cx="112871" cy="112871"/>
            </a:xfrm>
            <a:custGeom>
              <a:avLst/>
              <a:gdLst/>
              <a:ahLst/>
              <a:cxnLst/>
              <a:rect l="l" t="t" r="r" b="b"/>
              <a:pathLst>
                <a:path w="112871" h="112871" extrusionOk="0">
                  <a:moveTo>
                    <a:pt x="112871" y="0"/>
                  </a:moveTo>
                  <a:cubicBezTo>
                    <a:pt x="87618" y="48239"/>
                    <a:pt x="48239" y="87618"/>
                    <a:pt x="0" y="1128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5" name="Google Shape;195;p19"/>
          <p:cNvSpPr txBox="1"/>
          <p:nvPr/>
        </p:nvSpPr>
        <p:spPr>
          <a:xfrm>
            <a:off x="6650176" y="2445575"/>
            <a:ext cx="54477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800">
                <a:solidFill>
                  <a:srgbClr val="FFFF00"/>
                </a:solidFill>
                <a:latin typeface="Calibri"/>
                <a:ea typeface="Calibri"/>
                <a:cs typeface="Calibri"/>
                <a:sym typeface="Calibri"/>
              </a:rPr>
              <a:t>Adjusted Close Price:</a:t>
            </a:r>
            <a:endParaRPr sz="2800">
              <a:solidFill>
                <a:srgbClr val="FFFF00"/>
              </a:solidFill>
              <a:latin typeface="Calibri"/>
              <a:ea typeface="Calibri"/>
              <a:cs typeface="Calibri"/>
              <a:sym typeface="Calibri"/>
            </a:endParaRPr>
          </a:p>
          <a:p>
            <a:pPr marL="457200" marR="0" lvl="0" indent="-381000" algn="l" rtl="0">
              <a:lnSpc>
                <a:spcPct val="90000"/>
              </a:lnSpc>
              <a:spcBef>
                <a:spcPts val="6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Amends a stock's closing price to reflect that stock's value after accounting for any corporate action.</a:t>
            </a:r>
            <a:endParaRPr sz="2400">
              <a:solidFill>
                <a:schemeClr val="lt1"/>
              </a:solidFill>
              <a:latin typeface="Calibri"/>
              <a:ea typeface="Calibri"/>
              <a:cs typeface="Calibri"/>
              <a:sym typeface="Calibri"/>
            </a:endParaRPr>
          </a:p>
          <a:p>
            <a:pPr marL="457200" marR="0" lvl="0" indent="-381000" algn="l" rtl="0">
              <a:lnSpc>
                <a:spcPct val="9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Makes it easier to evaluate stock performance.</a:t>
            </a:r>
            <a:endParaRPr sz="1000"/>
          </a:p>
        </p:txBody>
      </p:sp>
      <p:sp>
        <p:nvSpPr>
          <p:cNvPr id="196" name="Google Shape;196;p19"/>
          <p:cNvSpPr txBox="1"/>
          <p:nvPr/>
        </p:nvSpPr>
        <p:spPr>
          <a:xfrm>
            <a:off x="4689157" y="225853"/>
            <a:ext cx="7498500" cy="247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FFF00"/>
                </a:solidFill>
                <a:latin typeface="Calibri"/>
                <a:ea typeface="Calibri"/>
                <a:cs typeface="Calibri"/>
                <a:sym typeface="Calibri"/>
              </a:rPr>
              <a:t> Risk:</a:t>
            </a:r>
            <a:endParaRPr/>
          </a:p>
          <a:p>
            <a:pPr marL="285750" marR="0" lvl="0" indent="-285750" algn="l" rtl="0">
              <a:spcBef>
                <a:spcPts val="600"/>
              </a:spcBef>
              <a:spcAft>
                <a:spcPts val="0"/>
              </a:spcAft>
              <a:buClr>
                <a:schemeClr val="lt1"/>
              </a:buClr>
              <a:buSzPts val="2800"/>
              <a:buFont typeface="Noto Sans Symbols"/>
              <a:buChar char="❑"/>
            </a:pPr>
            <a:r>
              <a:rPr lang="en-US" sz="2400">
                <a:solidFill>
                  <a:srgbClr val="FFFFFF"/>
                </a:solidFill>
                <a:latin typeface="Calibri"/>
                <a:ea typeface="Calibri"/>
                <a:cs typeface="Calibri"/>
                <a:sym typeface="Calibri"/>
              </a:rPr>
              <a:t>The chance that an outcome or investment's actual   gains will differ from an expected outcome or return.</a:t>
            </a:r>
            <a:r>
              <a:rPr lang="en-US" sz="2800">
                <a:solidFill>
                  <a:schemeClr val="lt1"/>
                </a:solidFill>
                <a:latin typeface="Calibri"/>
                <a:ea typeface="Calibri"/>
                <a:cs typeface="Calibri"/>
                <a:sym typeface="Calibri"/>
              </a:rPr>
              <a:t> </a:t>
            </a:r>
            <a:endParaRPr/>
          </a:p>
          <a:p>
            <a:pPr marL="285750" marR="0" lvl="0" indent="-285750" algn="l" rtl="0">
              <a:spcBef>
                <a:spcPts val="600"/>
              </a:spcBef>
              <a:spcAft>
                <a:spcPts val="0"/>
              </a:spcAft>
              <a:buClr>
                <a:schemeClr val="lt1"/>
              </a:buClr>
              <a:buSzPts val="2800"/>
              <a:buFont typeface="Noto Sans Symbols"/>
              <a:buChar char="❑"/>
            </a:pPr>
            <a:r>
              <a:rPr lang="en-US" sz="2400">
                <a:solidFill>
                  <a:srgbClr val="FFFFFF"/>
                </a:solidFill>
                <a:latin typeface="Calibri"/>
                <a:ea typeface="Calibri"/>
                <a:cs typeface="Calibri"/>
                <a:sym typeface="Calibri"/>
              </a:rPr>
              <a:t>High Risk –Higher Return	Low Risk – Lower Return</a:t>
            </a:r>
            <a:endParaRPr sz="2400">
              <a:solidFill>
                <a:srgbClr val="FFFFFF"/>
              </a:solidFill>
              <a:latin typeface="Calibri"/>
              <a:ea typeface="Calibri"/>
              <a:cs typeface="Calibri"/>
              <a:sym typeface="Calibri"/>
            </a:endParaRPr>
          </a:p>
          <a:p>
            <a:pPr marL="0" marR="0" lvl="0" indent="0" algn="l" rtl="0">
              <a:spcBef>
                <a:spcPts val="600"/>
              </a:spcBef>
              <a:spcAft>
                <a:spcPts val="0"/>
              </a:spcAft>
              <a:buNone/>
            </a:pPr>
            <a:endParaRPr sz="2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477981" y="1122363"/>
            <a:ext cx="4023300" cy="3204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Calibri"/>
              <a:buNone/>
            </a:pPr>
            <a:r>
              <a:rPr lang="en-US" sz="4800"/>
              <a:t>Data Cleanup </a:t>
            </a:r>
            <a:endParaRPr/>
          </a:p>
        </p:txBody>
      </p:sp>
      <p:sp>
        <p:nvSpPr>
          <p:cNvPr id="203" name="Google Shape;203;p20"/>
          <p:cNvSpPr/>
          <p:nvPr/>
        </p:nvSpPr>
        <p:spPr>
          <a:xfrm rot="5400000">
            <a:off x="759867" y="346833"/>
            <a:ext cx="146400" cy="7041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20"/>
          <p:cNvSpPr/>
          <p:nvPr/>
        </p:nvSpPr>
        <p:spPr>
          <a:xfrm>
            <a:off x="481029" y="4546920"/>
            <a:ext cx="3977700" cy="1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5" name="Google Shape;205;p20"/>
          <p:cNvGrpSpPr/>
          <p:nvPr/>
        </p:nvGrpSpPr>
        <p:grpSpPr>
          <a:xfrm>
            <a:off x="4458745" y="595500"/>
            <a:ext cx="7579381" cy="5667010"/>
            <a:chOff x="-509725" y="690"/>
            <a:chExt cx="6758254" cy="5667010"/>
          </a:xfrm>
        </p:grpSpPr>
        <p:sp>
          <p:nvSpPr>
            <p:cNvPr id="206" name="Google Shape;206;p20"/>
            <p:cNvSpPr/>
            <p:nvPr/>
          </p:nvSpPr>
          <p:spPr>
            <a:xfrm>
              <a:off x="1866111" y="690"/>
              <a:ext cx="4382400" cy="16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txBox="1"/>
            <p:nvPr/>
          </p:nvSpPr>
          <p:spPr>
            <a:xfrm rot="10800000" flipH="1">
              <a:off x="5544429" y="5649376"/>
              <a:ext cx="704100" cy="18300"/>
            </a:xfrm>
            <a:prstGeom prst="rect">
              <a:avLst/>
            </a:prstGeom>
            <a:noFill/>
            <a:ln>
              <a:noFill/>
            </a:ln>
          </p:spPr>
          <p:txBody>
            <a:bodyPr spcFirstLastPara="1" wrap="square" lIns="170975" tIns="170975" rIns="170975" bIns="170975" anchor="ctr" anchorCtr="0">
              <a:noAutofit/>
            </a:bodyPr>
            <a:lstStyle/>
            <a:p>
              <a:pPr marL="0" marR="0" lvl="0" indent="0" algn="l" rtl="0">
                <a:lnSpc>
                  <a:spcPct val="100000"/>
                </a:lnSpc>
                <a:spcBef>
                  <a:spcPts val="0"/>
                </a:spcBef>
                <a:spcAft>
                  <a:spcPts val="0"/>
                </a:spcAft>
                <a:buClr>
                  <a:schemeClr val="lt1"/>
                </a:buClr>
                <a:buSzPts val="2100"/>
                <a:buFont typeface="Calibri"/>
                <a:buNone/>
              </a:pPr>
              <a:endParaRPr/>
            </a:p>
          </p:txBody>
        </p:sp>
        <p:sp>
          <p:nvSpPr>
            <p:cNvPr id="208" name="Google Shape;208;p20"/>
            <p:cNvSpPr txBox="1"/>
            <p:nvPr/>
          </p:nvSpPr>
          <p:spPr>
            <a:xfrm>
              <a:off x="-509725" y="700"/>
              <a:ext cx="6758100" cy="5667000"/>
            </a:xfrm>
            <a:prstGeom prst="rect">
              <a:avLst/>
            </a:prstGeom>
            <a:noFill/>
            <a:ln>
              <a:noFill/>
            </a:ln>
          </p:spPr>
          <p:txBody>
            <a:bodyPr spcFirstLastPara="1" wrap="square" lIns="170975" tIns="170975" rIns="170975" bIns="170975" anchor="t" anchorCtr="0">
              <a:noAutofit/>
            </a:bodyPr>
            <a:lstStyle/>
            <a:p>
              <a:pPr marL="0" lvl="0" indent="0" algn="l" rtl="0">
                <a:spcBef>
                  <a:spcPts val="0"/>
                </a:spcBef>
                <a:spcAft>
                  <a:spcPts val="0"/>
                </a:spcAft>
                <a:buNone/>
              </a:pPr>
              <a:r>
                <a:rPr lang="en-US" sz="1700">
                  <a:solidFill>
                    <a:schemeClr val="lt1"/>
                  </a:solidFill>
                  <a:latin typeface="Calibri"/>
                  <a:ea typeface="Calibri"/>
                  <a:cs typeface="Calibri"/>
                  <a:sym typeface="Calibri"/>
                </a:rPr>
                <a:t>Data Source for the raw data</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US" sz="1700">
                  <a:solidFill>
                    <a:schemeClr val="lt1"/>
                  </a:solidFill>
                  <a:latin typeface="Calibri"/>
                  <a:ea typeface="Calibri"/>
                  <a:cs typeface="Calibri"/>
                  <a:sym typeface="Calibri"/>
                </a:rPr>
                <a:t>Yahoo Finance Module (yfiance)</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Pulled 1 year of historical data </a:t>
              </a:r>
              <a:endParaRPr sz="1700">
                <a:solidFill>
                  <a:schemeClr val="lt1"/>
                </a:solidFill>
                <a:latin typeface="Calibri"/>
                <a:ea typeface="Calibri"/>
                <a:cs typeface="Calibri"/>
                <a:sym typeface="Calibri"/>
              </a:endParaRPr>
            </a:p>
            <a:p>
              <a:pPr marL="1371600" lvl="1"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(12/2/19-12/3/20) </a:t>
              </a:r>
              <a:endParaRPr sz="1700">
                <a:solidFill>
                  <a:schemeClr val="lt1"/>
                </a:solidFill>
                <a:latin typeface="Calibri"/>
                <a:ea typeface="Calibri"/>
                <a:cs typeface="Calibri"/>
                <a:sym typeface="Calibri"/>
              </a:endParaRPr>
            </a:p>
            <a:p>
              <a:pPr marL="1371600" lvl="1"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Open, High, Low, Close, Adjusted Close, Volume</a:t>
              </a:r>
              <a:endParaRPr sz="1700">
                <a:solidFill>
                  <a:schemeClr val="lt1"/>
                </a:solidFill>
                <a:latin typeface="Calibri"/>
                <a:ea typeface="Calibri"/>
                <a:cs typeface="Calibri"/>
                <a:sym typeface="Calibri"/>
              </a:endParaRPr>
            </a:p>
            <a:p>
              <a:pPr marL="1371600" lvl="1"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Data list of stock ticker symbols to make the dataframe</a:t>
              </a:r>
              <a:endParaRPr sz="1700">
                <a:solidFill>
                  <a:schemeClr val="lt1"/>
                </a:solidFill>
                <a:latin typeface="Calibri"/>
                <a:ea typeface="Calibri"/>
                <a:cs typeface="Calibri"/>
                <a:sym typeface="Calibri"/>
              </a:endParaRPr>
            </a:p>
            <a:p>
              <a:pPr marL="9144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Adjusted Close as the variable to measure stock performance</a:t>
              </a:r>
              <a:endParaRPr sz="1700">
                <a:solidFill>
                  <a:schemeClr val="lt1"/>
                </a:solidFill>
                <a:latin typeface="Calibri"/>
                <a:ea typeface="Calibri"/>
                <a:cs typeface="Calibri"/>
                <a:sym typeface="Calibri"/>
              </a:endParaRPr>
            </a:p>
            <a:p>
              <a:pPr marL="914400" lvl="1"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Used pandas pct_change() method to get the daily return for each stock</a:t>
              </a:r>
              <a:endParaRPr sz="1700">
                <a:solidFill>
                  <a:schemeClr val="lt1"/>
                </a:solidFill>
                <a:latin typeface="Calibri"/>
                <a:ea typeface="Calibri"/>
                <a:cs typeface="Calibri"/>
                <a:sym typeface="Calibri"/>
              </a:endParaRPr>
            </a:p>
            <a:p>
              <a:pPr marL="1371600" lvl="2"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Dropna()  from Daily Return column </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Perform Analysis through Scatter plots, histograms, line graphs, correlation heatmaps</a:t>
              </a:r>
              <a:endParaRPr sz="1700">
                <a:solidFill>
                  <a:schemeClr val="lt1"/>
                </a:solidFill>
                <a:latin typeface="Calibri"/>
                <a:ea typeface="Calibri"/>
                <a:cs typeface="Calibri"/>
                <a:sym typeface="Calibri"/>
              </a:endParaRPr>
            </a:p>
            <a:p>
              <a:pPr marL="91440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US" sz="1700">
                  <a:solidFill>
                    <a:schemeClr val="lt1"/>
                  </a:solidFill>
                  <a:latin typeface="Calibri"/>
                  <a:ea typeface="Calibri"/>
                  <a:cs typeface="Calibri"/>
                  <a:sym typeface="Calibri"/>
                </a:rPr>
                <a:t>		</a:t>
              </a:r>
              <a:endParaRPr sz="1700">
                <a:solidFill>
                  <a:schemeClr val="lt1"/>
                </a:solidFill>
                <a:latin typeface="Calibri"/>
                <a:ea typeface="Calibri"/>
                <a:cs typeface="Calibri"/>
                <a:sym typeface="Calibri"/>
              </a:endParaRPr>
            </a:p>
          </p:txBody>
        </p:sp>
      </p:grpSp>
      <p:pic>
        <p:nvPicPr>
          <p:cNvPr id="209" name="Google Shape;209;p20"/>
          <p:cNvPicPr preferRelativeResize="0"/>
          <p:nvPr/>
        </p:nvPicPr>
        <p:blipFill rotWithShape="1">
          <a:blip r:embed="rId3">
            <a:alphaModFix/>
          </a:blip>
          <a:srcRect r="7278"/>
          <a:stretch/>
        </p:blipFill>
        <p:spPr>
          <a:xfrm>
            <a:off x="4848550" y="2680925"/>
            <a:ext cx="6986800" cy="11476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4"/>
        <p:cNvGrpSpPr/>
        <p:nvPr/>
      </p:nvGrpSpPr>
      <p:grpSpPr>
        <a:xfrm>
          <a:off x="0" y="0"/>
          <a:ext cx="0" cy="0"/>
          <a:chOff x="0" y="0"/>
          <a:chExt cx="0" cy="0"/>
        </a:xfrm>
      </p:grpSpPr>
      <p:pic>
        <p:nvPicPr>
          <p:cNvPr id="215" name="Google Shape;215;p21" descr="A picture containing text, device, meter, gauge&#10;&#10;Description automatically generated"/>
          <p:cNvPicPr preferRelativeResize="0"/>
          <p:nvPr/>
        </p:nvPicPr>
        <p:blipFill rotWithShape="1">
          <a:blip r:embed="rId3">
            <a:alphaModFix/>
          </a:blip>
          <a:srcRect r="2248"/>
          <a:stretch/>
        </p:blipFill>
        <p:spPr>
          <a:xfrm>
            <a:off x="4888355" y="-1"/>
            <a:ext cx="7303644" cy="3922775"/>
          </a:xfrm>
          <a:prstGeom prst="rect">
            <a:avLst/>
          </a:prstGeom>
          <a:noFill/>
          <a:ln>
            <a:noFill/>
          </a:ln>
        </p:spPr>
      </p:pic>
      <p:pic>
        <p:nvPicPr>
          <p:cNvPr id="216" name="Google Shape;216;p21" descr="A picture containing text&#10;&#10;Description automatically generated"/>
          <p:cNvPicPr preferRelativeResize="0"/>
          <p:nvPr/>
        </p:nvPicPr>
        <p:blipFill rotWithShape="1">
          <a:blip r:embed="rId4">
            <a:alphaModFix/>
          </a:blip>
          <a:srcRect t="5213"/>
          <a:stretch/>
        </p:blipFill>
        <p:spPr>
          <a:xfrm>
            <a:off x="6964136" y="3922776"/>
            <a:ext cx="5227865" cy="2935224"/>
          </a:xfrm>
          <a:prstGeom prst="rect">
            <a:avLst/>
          </a:prstGeom>
          <a:noFill/>
          <a:ln>
            <a:noFill/>
          </a:ln>
        </p:spPr>
      </p:pic>
      <p:sp>
        <p:nvSpPr>
          <p:cNvPr id="217" name="Google Shape;217;p21"/>
          <p:cNvSpPr/>
          <p:nvPr/>
        </p:nvSpPr>
        <p:spPr>
          <a:xfrm>
            <a:off x="0" y="-478"/>
            <a:ext cx="8896786" cy="6858478"/>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262626">
              <a:alpha val="6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21"/>
          <p:cNvSpPr/>
          <p:nvPr/>
        </p:nvSpPr>
        <p:spPr>
          <a:xfrm>
            <a:off x="0" y="-479"/>
            <a:ext cx="8096249" cy="6858479"/>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9" name="Google Shape;219;p21"/>
          <p:cNvSpPr txBox="1">
            <a:spLocks noGrp="1"/>
          </p:cNvSpPr>
          <p:nvPr>
            <p:ph type="title"/>
          </p:nvPr>
        </p:nvSpPr>
        <p:spPr>
          <a:xfrm>
            <a:off x="430851" y="269452"/>
            <a:ext cx="6159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u="sng">
                <a:solidFill>
                  <a:schemeClr val="lt1"/>
                </a:solidFill>
                <a:latin typeface="Calibri"/>
                <a:ea typeface="Calibri"/>
                <a:cs typeface="Calibri"/>
                <a:sym typeface="Calibri"/>
              </a:rPr>
              <a:t>Interesting Findings</a:t>
            </a:r>
            <a:endParaRPr/>
          </a:p>
        </p:txBody>
      </p:sp>
      <p:sp>
        <p:nvSpPr>
          <p:cNvPr id="220" name="Google Shape;220;p21"/>
          <p:cNvSpPr txBox="1"/>
          <p:nvPr/>
        </p:nvSpPr>
        <p:spPr>
          <a:xfrm>
            <a:off x="52460" y="2149327"/>
            <a:ext cx="6994500" cy="4154400"/>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In March, COVID caused stock prices plummet nearly in half for all manufactures. </a:t>
            </a:r>
            <a:endParaRPr/>
          </a:p>
          <a:p>
            <a:pPr marL="285750" marR="0" lvl="0" indent="0" algn="l" rtl="0">
              <a:lnSpc>
                <a:spcPct val="90000"/>
              </a:lnSpc>
              <a:spcBef>
                <a:spcPts val="600"/>
              </a:spcBef>
              <a:spcAft>
                <a:spcPts val="0"/>
              </a:spcAft>
              <a:buClr>
                <a:schemeClr val="lt1"/>
              </a:buClr>
              <a:buSzPts val="3600"/>
              <a:buFont typeface="Arial"/>
              <a:buNone/>
            </a:pPr>
            <a:endParaRPr sz="3600">
              <a:solidFill>
                <a:schemeClr val="lt1"/>
              </a:solidFill>
              <a:latin typeface="Calibri"/>
              <a:ea typeface="Calibri"/>
              <a:cs typeface="Calibri"/>
              <a:sym typeface="Calibri"/>
            </a:endParaRPr>
          </a:p>
          <a:p>
            <a:pPr marL="285750" marR="0" lvl="0" indent="0" algn="l" rtl="0">
              <a:lnSpc>
                <a:spcPct val="90000"/>
              </a:lnSpc>
              <a:spcBef>
                <a:spcPts val="600"/>
              </a:spcBef>
              <a:spcAft>
                <a:spcPts val="0"/>
              </a:spcAft>
              <a:buClr>
                <a:schemeClr val="lt1"/>
              </a:buClr>
              <a:buSzPts val="3600"/>
              <a:buFont typeface="Arial"/>
              <a:buNone/>
            </a:pPr>
            <a:endParaRPr sz="3600">
              <a:solidFill>
                <a:schemeClr val="lt1"/>
              </a:solidFill>
              <a:latin typeface="Calibri"/>
              <a:ea typeface="Calibri"/>
              <a:cs typeface="Calibri"/>
              <a:sym typeface="Calibri"/>
            </a:endParaRPr>
          </a:p>
          <a:p>
            <a:pPr marL="285750" marR="0" lvl="0" indent="-228600" algn="l" rtl="0">
              <a:lnSpc>
                <a:spcPct val="90000"/>
              </a:lnSpc>
              <a:spcBef>
                <a:spcPts val="60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Tesla recovery quick recovery from COVID.</a:t>
            </a:r>
            <a:endParaRPr/>
          </a:p>
          <a:p>
            <a:pPr marL="285750" marR="0" lvl="0" indent="-101600" algn="l" rtl="0">
              <a:lnSpc>
                <a:spcPct val="90000"/>
              </a:lnSpc>
              <a:spcBef>
                <a:spcPts val="600"/>
              </a:spcBef>
              <a:spcAft>
                <a:spcPts val="0"/>
              </a:spcAft>
              <a:buClr>
                <a:schemeClr val="lt1"/>
              </a:buClr>
              <a:buSzPts val="2000"/>
              <a:buFont typeface="Arial"/>
              <a:buNone/>
            </a:pPr>
            <a:endParaRPr sz="2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2"/>
          <p:cNvPicPr preferRelativeResize="0"/>
          <p:nvPr/>
        </p:nvPicPr>
        <p:blipFill>
          <a:blip r:embed="rId3">
            <a:alphaModFix/>
          </a:blip>
          <a:stretch>
            <a:fillRect/>
          </a:stretch>
        </p:blipFill>
        <p:spPr>
          <a:xfrm>
            <a:off x="475675" y="175475"/>
            <a:ext cx="5724225" cy="3094175"/>
          </a:xfrm>
          <a:prstGeom prst="rect">
            <a:avLst/>
          </a:prstGeom>
          <a:noFill/>
          <a:ln>
            <a:noFill/>
          </a:ln>
        </p:spPr>
      </p:pic>
      <p:pic>
        <p:nvPicPr>
          <p:cNvPr id="227" name="Google Shape;227;p22"/>
          <p:cNvPicPr preferRelativeResize="0"/>
          <p:nvPr/>
        </p:nvPicPr>
        <p:blipFill>
          <a:blip r:embed="rId4">
            <a:alphaModFix/>
          </a:blip>
          <a:stretch>
            <a:fillRect/>
          </a:stretch>
        </p:blipFill>
        <p:spPr>
          <a:xfrm>
            <a:off x="6477000" y="175475"/>
            <a:ext cx="5325050" cy="2999525"/>
          </a:xfrm>
          <a:prstGeom prst="rect">
            <a:avLst/>
          </a:prstGeom>
          <a:noFill/>
          <a:ln>
            <a:noFill/>
          </a:ln>
        </p:spPr>
      </p:pic>
      <p:pic>
        <p:nvPicPr>
          <p:cNvPr id="228" name="Google Shape;228;p22"/>
          <p:cNvPicPr preferRelativeResize="0"/>
          <p:nvPr/>
        </p:nvPicPr>
        <p:blipFill>
          <a:blip r:embed="rId5">
            <a:alphaModFix/>
          </a:blip>
          <a:stretch>
            <a:fillRect/>
          </a:stretch>
        </p:blipFill>
        <p:spPr>
          <a:xfrm>
            <a:off x="475675" y="3433600"/>
            <a:ext cx="5631875" cy="2876550"/>
          </a:xfrm>
          <a:prstGeom prst="rect">
            <a:avLst/>
          </a:prstGeom>
          <a:noFill/>
          <a:ln>
            <a:noFill/>
          </a:ln>
        </p:spPr>
      </p:pic>
      <p:pic>
        <p:nvPicPr>
          <p:cNvPr id="229" name="Google Shape;229;p22"/>
          <p:cNvPicPr preferRelativeResize="0"/>
          <p:nvPr/>
        </p:nvPicPr>
        <p:blipFill>
          <a:blip r:embed="rId6">
            <a:alphaModFix/>
          </a:blip>
          <a:stretch>
            <a:fillRect/>
          </a:stretch>
        </p:blipFill>
        <p:spPr>
          <a:xfrm>
            <a:off x="6661725" y="3327400"/>
            <a:ext cx="5140325" cy="2982750"/>
          </a:xfrm>
          <a:prstGeom prst="rect">
            <a:avLst/>
          </a:prstGeom>
          <a:noFill/>
          <a:ln>
            <a:noFill/>
          </a:ln>
        </p:spPr>
      </p:pic>
      <p:cxnSp>
        <p:nvCxnSpPr>
          <p:cNvPr id="230" name="Google Shape;230;p22"/>
          <p:cNvCxnSpPr/>
          <p:nvPr/>
        </p:nvCxnSpPr>
        <p:spPr>
          <a:xfrm>
            <a:off x="1177625" y="2366825"/>
            <a:ext cx="1212300" cy="507900"/>
          </a:xfrm>
          <a:prstGeom prst="straightConnector1">
            <a:avLst/>
          </a:prstGeom>
          <a:noFill/>
          <a:ln w="9525" cap="flat" cmpd="sng">
            <a:solidFill>
              <a:srgbClr val="FF0000"/>
            </a:solidFill>
            <a:prstDash val="solid"/>
            <a:round/>
            <a:headEnd type="none" w="med" len="med"/>
            <a:tailEnd type="triangle" w="med" len="med"/>
          </a:ln>
        </p:spPr>
      </p:cxnSp>
      <p:cxnSp>
        <p:nvCxnSpPr>
          <p:cNvPr id="231" name="Google Shape;231;p22"/>
          <p:cNvCxnSpPr/>
          <p:nvPr/>
        </p:nvCxnSpPr>
        <p:spPr>
          <a:xfrm>
            <a:off x="7608450" y="2389900"/>
            <a:ext cx="762000" cy="438600"/>
          </a:xfrm>
          <a:prstGeom prst="straightConnector1">
            <a:avLst/>
          </a:prstGeom>
          <a:noFill/>
          <a:ln w="9525" cap="flat" cmpd="sng">
            <a:solidFill>
              <a:srgbClr val="FF0000"/>
            </a:solidFill>
            <a:prstDash val="solid"/>
            <a:round/>
            <a:headEnd type="none" w="med" len="med"/>
            <a:tailEnd type="triangle" w="med" len="med"/>
          </a:ln>
        </p:spPr>
      </p:cxnSp>
      <p:cxnSp>
        <p:nvCxnSpPr>
          <p:cNvPr id="232" name="Google Shape;232;p22"/>
          <p:cNvCxnSpPr/>
          <p:nvPr/>
        </p:nvCxnSpPr>
        <p:spPr>
          <a:xfrm>
            <a:off x="1223825" y="5541825"/>
            <a:ext cx="1062300" cy="461700"/>
          </a:xfrm>
          <a:prstGeom prst="straightConnector1">
            <a:avLst/>
          </a:prstGeom>
          <a:noFill/>
          <a:ln w="9525" cap="flat" cmpd="sng">
            <a:solidFill>
              <a:srgbClr val="FF0000"/>
            </a:solidFill>
            <a:prstDash val="solid"/>
            <a:round/>
            <a:headEnd type="none" w="med" len="med"/>
            <a:tailEnd type="triangle" w="med" len="med"/>
          </a:ln>
        </p:spPr>
      </p:cxnSp>
      <p:cxnSp>
        <p:nvCxnSpPr>
          <p:cNvPr id="233" name="Google Shape;233;p22"/>
          <p:cNvCxnSpPr/>
          <p:nvPr/>
        </p:nvCxnSpPr>
        <p:spPr>
          <a:xfrm>
            <a:off x="7192825" y="5541825"/>
            <a:ext cx="1073700" cy="438600"/>
          </a:xfrm>
          <a:prstGeom prst="straightConnector1">
            <a:avLst/>
          </a:prstGeom>
          <a:noFill/>
          <a:ln w="9525" cap="flat" cmpd="sng">
            <a:solidFill>
              <a:srgbClr val="FF0000"/>
            </a:solidFill>
            <a:prstDash val="solid"/>
            <a:round/>
            <a:headEnd type="none" w="med" len="med"/>
            <a:tailEnd type="triangle" w="med" len="med"/>
          </a:ln>
        </p:spPr>
      </p:cxnSp>
      <p:cxnSp>
        <p:nvCxnSpPr>
          <p:cNvPr id="234" name="Google Shape;234;p22"/>
          <p:cNvCxnSpPr/>
          <p:nvPr/>
        </p:nvCxnSpPr>
        <p:spPr>
          <a:xfrm rot="10800000" flipH="1">
            <a:off x="8278100" y="1847125"/>
            <a:ext cx="993000" cy="1170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235;p22"/>
          <p:cNvCxnSpPr/>
          <p:nvPr/>
        </p:nvCxnSpPr>
        <p:spPr>
          <a:xfrm>
            <a:off x="2193625" y="4906825"/>
            <a:ext cx="2459100" cy="0"/>
          </a:xfrm>
          <a:prstGeom prst="straightConnector1">
            <a:avLst/>
          </a:prstGeom>
          <a:noFill/>
          <a:ln w="9525" cap="flat" cmpd="sng">
            <a:solidFill>
              <a:schemeClr val="dk2"/>
            </a:solidFill>
            <a:prstDash val="solid"/>
            <a:round/>
            <a:headEnd type="none" w="med" len="med"/>
            <a:tailEnd type="none" w="med" len="med"/>
          </a:ln>
        </p:spPr>
      </p:cxnSp>
      <p:cxnSp>
        <p:nvCxnSpPr>
          <p:cNvPr id="236" name="Google Shape;236;p22"/>
          <p:cNvCxnSpPr/>
          <p:nvPr/>
        </p:nvCxnSpPr>
        <p:spPr>
          <a:xfrm>
            <a:off x="2286000" y="1985825"/>
            <a:ext cx="1131600" cy="117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22"/>
          <p:cNvCxnSpPr/>
          <p:nvPr/>
        </p:nvCxnSpPr>
        <p:spPr>
          <a:xfrm rot="10800000" flipH="1">
            <a:off x="8208825" y="4722225"/>
            <a:ext cx="1881900" cy="114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2"/>
          <p:cNvCxnSpPr/>
          <p:nvPr/>
        </p:nvCxnSpPr>
        <p:spPr>
          <a:xfrm>
            <a:off x="3394375" y="2008900"/>
            <a:ext cx="11400" cy="1027500"/>
          </a:xfrm>
          <a:prstGeom prst="straightConnector1">
            <a:avLst/>
          </a:prstGeom>
          <a:noFill/>
          <a:ln w="19050" cap="flat" cmpd="sng">
            <a:solidFill>
              <a:srgbClr val="FF00FF"/>
            </a:solidFill>
            <a:prstDash val="dot"/>
            <a:round/>
            <a:headEnd type="none" w="med" len="med"/>
            <a:tailEnd type="none" w="med" len="med"/>
          </a:ln>
        </p:spPr>
      </p:cxnSp>
      <p:cxnSp>
        <p:nvCxnSpPr>
          <p:cNvPr id="239" name="Google Shape;239;p22"/>
          <p:cNvCxnSpPr/>
          <p:nvPr/>
        </p:nvCxnSpPr>
        <p:spPr>
          <a:xfrm>
            <a:off x="9305625" y="1858825"/>
            <a:ext cx="11700" cy="1131600"/>
          </a:xfrm>
          <a:prstGeom prst="straightConnector1">
            <a:avLst/>
          </a:prstGeom>
          <a:noFill/>
          <a:ln w="19050" cap="flat" cmpd="sng">
            <a:solidFill>
              <a:srgbClr val="FF00FF"/>
            </a:solidFill>
            <a:prstDash val="dot"/>
            <a:round/>
            <a:headEnd type="none" w="med" len="med"/>
            <a:tailEnd type="none" w="med" len="med"/>
          </a:ln>
        </p:spPr>
      </p:cxnSp>
      <p:cxnSp>
        <p:nvCxnSpPr>
          <p:cNvPr id="240" name="Google Shape;240;p22"/>
          <p:cNvCxnSpPr/>
          <p:nvPr/>
        </p:nvCxnSpPr>
        <p:spPr>
          <a:xfrm>
            <a:off x="4652825" y="4929900"/>
            <a:ext cx="11700" cy="1246800"/>
          </a:xfrm>
          <a:prstGeom prst="straightConnector1">
            <a:avLst/>
          </a:prstGeom>
          <a:noFill/>
          <a:ln w="19050" cap="flat" cmpd="sng">
            <a:solidFill>
              <a:srgbClr val="FF00FF"/>
            </a:solidFill>
            <a:prstDash val="dot"/>
            <a:round/>
            <a:headEnd type="none" w="med" len="med"/>
            <a:tailEnd type="none" w="med" len="med"/>
          </a:ln>
        </p:spPr>
      </p:cxnSp>
      <p:cxnSp>
        <p:nvCxnSpPr>
          <p:cNvPr id="241" name="Google Shape;241;p22"/>
          <p:cNvCxnSpPr/>
          <p:nvPr/>
        </p:nvCxnSpPr>
        <p:spPr>
          <a:xfrm>
            <a:off x="10090725" y="4756725"/>
            <a:ext cx="0" cy="1374000"/>
          </a:xfrm>
          <a:prstGeom prst="straightConnector1">
            <a:avLst/>
          </a:prstGeom>
          <a:noFill/>
          <a:ln w="19050" cap="flat" cmpd="sng">
            <a:solidFill>
              <a:srgbClr val="FF00FF"/>
            </a:solidFill>
            <a:prstDash val="dot"/>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23"/>
          <p:cNvPicPr preferRelativeResize="0"/>
          <p:nvPr/>
        </p:nvPicPr>
        <p:blipFill>
          <a:blip r:embed="rId3">
            <a:alphaModFix/>
          </a:blip>
          <a:stretch>
            <a:fillRect/>
          </a:stretch>
        </p:blipFill>
        <p:spPr>
          <a:xfrm>
            <a:off x="579575" y="133350"/>
            <a:ext cx="5591750" cy="3076275"/>
          </a:xfrm>
          <a:prstGeom prst="rect">
            <a:avLst/>
          </a:prstGeom>
          <a:noFill/>
          <a:ln>
            <a:noFill/>
          </a:ln>
        </p:spPr>
      </p:pic>
      <p:pic>
        <p:nvPicPr>
          <p:cNvPr id="248" name="Google Shape;248;p23"/>
          <p:cNvPicPr preferRelativeResize="0"/>
          <p:nvPr/>
        </p:nvPicPr>
        <p:blipFill>
          <a:blip r:embed="rId4">
            <a:alphaModFix/>
          </a:blip>
          <a:stretch>
            <a:fillRect/>
          </a:stretch>
        </p:blipFill>
        <p:spPr>
          <a:xfrm>
            <a:off x="6280725" y="133350"/>
            <a:ext cx="5322450" cy="3076275"/>
          </a:xfrm>
          <a:prstGeom prst="rect">
            <a:avLst/>
          </a:prstGeom>
          <a:noFill/>
          <a:ln>
            <a:noFill/>
          </a:ln>
        </p:spPr>
      </p:pic>
      <p:pic>
        <p:nvPicPr>
          <p:cNvPr id="249" name="Google Shape;249;p23"/>
          <p:cNvPicPr preferRelativeResize="0"/>
          <p:nvPr/>
        </p:nvPicPr>
        <p:blipFill>
          <a:blip r:embed="rId5">
            <a:alphaModFix/>
          </a:blip>
          <a:stretch>
            <a:fillRect/>
          </a:stretch>
        </p:blipFill>
        <p:spPr>
          <a:xfrm>
            <a:off x="579575" y="3209625"/>
            <a:ext cx="5591750" cy="3419775"/>
          </a:xfrm>
          <a:prstGeom prst="rect">
            <a:avLst/>
          </a:prstGeom>
          <a:noFill/>
          <a:ln>
            <a:noFill/>
          </a:ln>
        </p:spPr>
      </p:pic>
      <p:pic>
        <p:nvPicPr>
          <p:cNvPr id="250" name="Google Shape;250;p23"/>
          <p:cNvPicPr preferRelativeResize="0"/>
          <p:nvPr/>
        </p:nvPicPr>
        <p:blipFill>
          <a:blip r:embed="rId6">
            <a:alphaModFix/>
          </a:blip>
          <a:stretch>
            <a:fillRect/>
          </a:stretch>
        </p:blipFill>
        <p:spPr>
          <a:xfrm>
            <a:off x="6280725" y="3209625"/>
            <a:ext cx="5322449" cy="349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24"/>
          <p:cNvPicPr preferRelativeResize="0"/>
          <p:nvPr/>
        </p:nvPicPr>
        <p:blipFill>
          <a:blip r:embed="rId3">
            <a:alphaModFix/>
          </a:blip>
          <a:stretch>
            <a:fillRect/>
          </a:stretch>
        </p:blipFill>
        <p:spPr>
          <a:xfrm>
            <a:off x="187025" y="117775"/>
            <a:ext cx="5712699" cy="4673600"/>
          </a:xfrm>
          <a:prstGeom prst="rect">
            <a:avLst/>
          </a:prstGeom>
          <a:noFill/>
          <a:ln>
            <a:noFill/>
          </a:ln>
        </p:spPr>
      </p:pic>
      <p:pic>
        <p:nvPicPr>
          <p:cNvPr id="257" name="Google Shape;257;p24"/>
          <p:cNvPicPr preferRelativeResize="0"/>
          <p:nvPr/>
        </p:nvPicPr>
        <p:blipFill>
          <a:blip r:embed="rId4">
            <a:alphaModFix/>
          </a:blip>
          <a:stretch>
            <a:fillRect/>
          </a:stretch>
        </p:blipFill>
        <p:spPr>
          <a:xfrm>
            <a:off x="6052125" y="152400"/>
            <a:ext cx="5987475" cy="4609331"/>
          </a:xfrm>
          <a:prstGeom prst="rect">
            <a:avLst/>
          </a:prstGeom>
          <a:noFill/>
          <a:ln>
            <a:noFill/>
          </a:ln>
        </p:spPr>
      </p:pic>
      <p:sp>
        <p:nvSpPr>
          <p:cNvPr id="258" name="Google Shape;258;p24"/>
          <p:cNvSpPr txBox="1"/>
          <p:nvPr/>
        </p:nvSpPr>
        <p:spPr>
          <a:xfrm>
            <a:off x="496450" y="5299375"/>
            <a:ext cx="11360700" cy="1258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This shows the variability in the daily return.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Volvo shows a positive overall return on average compared to the other European manufacturers.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Tesla show a positive overall return on average compared to the other US manufacturers.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Overall Car companies have a near zero daily % return on average, with all showing rare significantly big movements.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1771</Words>
  <Application>Microsoft Office PowerPoint</Application>
  <PresentationFormat>Widescreen</PresentationFormat>
  <Paragraphs>391</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Courier New</vt:lpstr>
      <vt:lpstr>Georgia</vt:lpstr>
      <vt:lpstr>Noto Sans Symbols</vt:lpstr>
      <vt:lpstr>Office Theme</vt:lpstr>
      <vt:lpstr>Office Theme</vt:lpstr>
      <vt:lpstr>How has the automotive industry stock prices performed in 2020?</vt:lpstr>
      <vt:lpstr>PowerPoint Presentation</vt:lpstr>
      <vt:lpstr> </vt:lpstr>
      <vt:lpstr>Quick Financial Lesson </vt:lpstr>
      <vt:lpstr>Data Cleanup </vt:lpstr>
      <vt:lpstr>Interesting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Difficulties</vt:lpstr>
      <vt:lpstr> Additional questions/ Further analysis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has the automotive industry stock prices performed in 2020?</dc:title>
  <cp:lastModifiedBy>Tiffany Danielle</cp:lastModifiedBy>
  <cp:revision>1</cp:revision>
  <dcterms:modified xsi:type="dcterms:W3CDTF">2020-12-15T01:28:45Z</dcterms:modified>
</cp:coreProperties>
</file>