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83" r:id="rId2"/>
    <p:sldId id="286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62" r:id="rId11"/>
    <p:sldId id="280" r:id="rId12"/>
    <p:sldId id="264" r:id="rId13"/>
    <p:sldId id="263" r:id="rId14"/>
    <p:sldId id="284" r:id="rId15"/>
    <p:sldId id="269" r:id="rId16"/>
    <p:sldId id="270" r:id="rId17"/>
    <p:sldId id="271" r:id="rId18"/>
    <p:sldId id="272" r:id="rId19"/>
    <p:sldId id="273" r:id="rId20"/>
    <p:sldId id="288" r:id="rId21"/>
    <p:sldId id="290" r:id="rId22"/>
    <p:sldId id="289" r:id="rId23"/>
    <p:sldId id="275" r:id="rId24"/>
    <p:sldId id="278" r:id="rId25"/>
    <p:sldId id="287" r:id="rId26"/>
    <p:sldId id="279" r:id="rId27"/>
    <p:sldId id="285" r:id="rId28"/>
    <p:sldId id="276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97A1-2BF4-42B2-BCBF-9756CAA34BD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8C3F-9BE4-4097-B429-94B91FE3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11E56-BDB6-4FF5-9B58-D07F762F4F8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B74B-E874-488B-B284-BA394EAA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FD9F-A8E4-4656-93E8-AB487366CF2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4607-F1F6-458A-86CA-C49CE620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9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linear search if the list is sorted and each element is directly accessible</a:t>
            </a:r>
          </a:p>
          <a:p>
            <a:pPr lvl="1"/>
            <a:r>
              <a:rPr lang="en-US" dirty="0"/>
              <a:t>i.e. an array</a:t>
            </a:r>
          </a:p>
          <a:p>
            <a:r>
              <a:rPr lang="en-US" dirty="0"/>
              <a:t>The maximum number of comparisons is found with the following expression: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Exponentially faster than linear search for large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30" y="3761825"/>
            <a:ext cx="5066155" cy="10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800" y="1732450"/>
            <a:ext cx="7765322" cy="4058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vs. Binary Search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104" y="1825625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ka-perseus-images.s3.amazonaws.com/ee464aa9cdf3d6d99c4231174541150253dff5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00" y="1580050"/>
            <a:ext cx="7954396" cy="4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4449" y="5884376"/>
            <a:ext cx="52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294" y="3316293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000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83514"/>
            <a:ext cx="7886700" cy="1325563"/>
          </a:xfrm>
        </p:spPr>
        <p:txBody>
          <a:bodyPr/>
          <a:lstStyle/>
          <a:p>
            <a:r>
              <a:rPr lang="en-US" dirty="0"/>
              <a:t>Binary Search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7" y="851106"/>
            <a:ext cx="9105503" cy="38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85807"/>
            <a:ext cx="7886700" cy="1325563"/>
          </a:xfrm>
        </p:spPr>
        <p:txBody>
          <a:bodyPr/>
          <a:lstStyle/>
          <a:p>
            <a:r>
              <a:rPr lang="en-US" dirty="0"/>
              <a:t>Binary Search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654"/>
            <a:ext cx="9142614" cy="567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2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board</a:t>
            </a:r>
          </a:p>
        </p:txBody>
      </p:sp>
    </p:spTree>
    <p:extLst>
      <p:ext uri="{BB962C8B-B14F-4D97-AF65-F5344CB8AC3E}">
        <p14:creationId xmlns:p14="http://schemas.microsoft.com/office/powerpoint/2010/main" val="198118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compare runtimes of different algorithms</a:t>
            </a:r>
          </a:p>
          <a:p>
            <a:endParaRPr lang="en-US" dirty="0"/>
          </a:p>
          <a:p>
            <a:r>
              <a:rPr lang="en-US" dirty="0"/>
              <a:t>Based on the input size</a:t>
            </a:r>
          </a:p>
          <a:p>
            <a:endParaRPr lang="en-US" dirty="0"/>
          </a:p>
          <a:p>
            <a:r>
              <a:rPr lang="en-US" dirty="0"/>
              <a:t>All functions that have the same growth rate are considered the same in Big O notation</a:t>
            </a:r>
          </a:p>
        </p:txBody>
      </p:sp>
    </p:spTree>
    <p:extLst>
      <p:ext uri="{BB962C8B-B14F-4D97-AF65-F5344CB8AC3E}">
        <p14:creationId xmlns:p14="http://schemas.microsoft.com/office/powerpoint/2010/main" val="317428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480460"/>
          </a:xfrm>
        </p:spPr>
        <p:txBody>
          <a:bodyPr>
            <a:normAutofit/>
          </a:bodyPr>
          <a:lstStyle/>
          <a:p>
            <a:r>
              <a:rPr lang="en-US" dirty="0"/>
              <a:t>Highest order terms are kept</a:t>
            </a:r>
          </a:p>
          <a:p>
            <a:endParaRPr lang="en-US" dirty="0"/>
          </a:p>
          <a:p>
            <a:r>
              <a:rPr lang="en-US" dirty="0"/>
              <a:t>If expression is a product, all constants are omitted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O(N^2)</a:t>
            </a:r>
          </a:p>
          <a:p>
            <a:r>
              <a:rPr lang="en-US" dirty="0"/>
              <a:t>Pronounced “Oh N Squared”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87" y="3329705"/>
            <a:ext cx="6277040" cy="17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8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 + N + 1000N^2 + 2N*N + 50N^3</a:t>
            </a:r>
          </a:p>
        </p:txBody>
      </p:sp>
    </p:spTree>
    <p:extLst>
      <p:ext uri="{BB962C8B-B14F-4D97-AF65-F5344CB8AC3E}">
        <p14:creationId xmlns:p14="http://schemas.microsoft.com/office/powerpoint/2010/main" val="413949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Composite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1" y="1294274"/>
            <a:ext cx="7280737" cy="52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9" y="1761574"/>
            <a:ext cx="8806044" cy="35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Everyone Sign Up for the </a:t>
            </a:r>
            <a:r>
              <a:rPr lang="en-US" dirty="0" err="1"/>
              <a:t>Zybook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constant time operation is an operation that, for a given processor, always operates in the same amount of time, regardless of input values.</a:t>
            </a:r>
          </a:p>
          <a:p>
            <a:endParaRPr lang="en-US" dirty="0"/>
          </a:p>
          <a:p>
            <a:r>
              <a:rPr lang="en-US" dirty="0"/>
              <a:t>However, an algorithm can always execute more quickly on a faster processor</a:t>
            </a:r>
          </a:p>
          <a:p>
            <a:endParaRPr lang="en-US" dirty="0"/>
          </a:p>
          <a:p>
            <a:r>
              <a:rPr lang="en-US" dirty="0"/>
              <a:t>Most modern processors perform arithmetic operations on integers and floating point values at a fixed rate that is unaffected by operand values.</a:t>
            </a:r>
          </a:p>
          <a:p>
            <a:pPr lvl="1"/>
            <a:r>
              <a:rPr lang="en-US" dirty="0"/>
              <a:t>Part of the reason for this is that the floating point and integer values have a fixed size.</a:t>
            </a:r>
          </a:p>
        </p:txBody>
      </p:sp>
    </p:spTree>
    <p:extLst>
      <p:ext uri="{BB962C8B-B14F-4D97-AF65-F5344CB8AC3E}">
        <p14:creationId xmlns:p14="http://schemas.microsoft.com/office/powerpoint/2010/main" val="11278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10"/>
            <a:ext cx="9310457" cy="38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144000" cy="450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52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in </a:t>
            </a:r>
            <a:r>
              <a:rPr lang="en-US" dirty="0" err="1"/>
              <a:t>Zybooks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types have an associated level of complexity</a:t>
            </a:r>
          </a:p>
        </p:txBody>
      </p:sp>
    </p:spTree>
    <p:extLst>
      <p:ext uri="{BB962C8B-B14F-4D97-AF65-F5344CB8AC3E}">
        <p14:creationId xmlns:p14="http://schemas.microsoft.com/office/powerpoint/2010/main" val="214357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09" y="142615"/>
            <a:ext cx="7886700" cy="1325563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09" y="1468178"/>
            <a:ext cx="7886700" cy="4351338"/>
          </a:xfrm>
        </p:spPr>
        <p:txBody>
          <a:bodyPr/>
          <a:lstStyle/>
          <a:p>
            <a:r>
              <a:rPr lang="en-US" dirty="0"/>
              <a:t>Process of converting a list into ascending or descending order</a:t>
            </a:r>
          </a:p>
          <a:p>
            <a:pPr lvl="1"/>
            <a:r>
              <a:rPr lang="en-US" dirty="0"/>
              <a:t>Can be numerical or alphabetical</a:t>
            </a:r>
          </a:p>
          <a:p>
            <a:pPr lvl="1"/>
            <a:endParaRPr lang="en-US" dirty="0"/>
          </a:p>
          <a:p>
            <a:r>
              <a:rPr lang="en-US" dirty="0"/>
              <a:t>It is desirable to store our data sorted to enable more efficient searching operations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461021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83512"/>
            <a:ext cx="7886700" cy="1325563"/>
          </a:xfrm>
        </p:spPr>
        <p:txBody>
          <a:bodyPr/>
          <a:lstStyle/>
          <a:p>
            <a:r>
              <a:rPr lang="en-US" dirty="0"/>
              <a:t>Example of Sorting Words Alphabetically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7" y="995623"/>
            <a:ext cx="6698183" cy="42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12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6888"/>
            <a:ext cx="7886700" cy="1325563"/>
          </a:xfrm>
        </p:spPr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" y="892867"/>
            <a:ext cx="8487206" cy="47993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2297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0510"/>
            <a:ext cx="7886700" cy="1325563"/>
          </a:xfrm>
        </p:spPr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59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" y="1100684"/>
            <a:ext cx="8487206" cy="4799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905" y="1847963"/>
            <a:ext cx="7938517" cy="5889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4678" y="4110715"/>
            <a:ext cx="3673098" cy="12863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5776" y="3320302"/>
            <a:ext cx="3797085" cy="5424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25844" y="2560885"/>
            <a:ext cx="5191932" cy="60443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67800" y="3391467"/>
            <a:ext cx="271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Check if swap is needed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7776" y="2663046"/>
            <a:ext cx="26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Go through each element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7776" y="4476081"/>
            <a:ext cx="18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Swap elements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6649" y="1118691"/>
            <a:ext cx="323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Keep count of how many</a:t>
            </a:r>
          </a:p>
          <a:p>
            <a:r>
              <a:rPr lang="en-US" b="1" dirty="0">
                <a:solidFill>
                  <a:srgbClr val="FF0000"/>
                </a:solidFill>
              </a:rPr>
              <a:t>times we need to run algorithm</a:t>
            </a:r>
          </a:p>
        </p:txBody>
      </p:sp>
    </p:spTree>
    <p:extLst>
      <p:ext uri="{BB962C8B-B14F-4D97-AF65-F5344CB8AC3E}">
        <p14:creationId xmlns:p14="http://schemas.microsoft.com/office/powerpoint/2010/main" val="312495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on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Searching</a:t>
            </a:r>
          </a:p>
          <a:p>
            <a:r>
              <a:rPr lang="en-US" dirty="0"/>
              <a:t>Due next Tuesday night, check canvas</a:t>
            </a:r>
          </a:p>
        </p:txBody>
      </p:sp>
    </p:spTree>
    <p:extLst>
      <p:ext uri="{BB962C8B-B14F-4D97-AF65-F5344CB8AC3E}">
        <p14:creationId xmlns:p14="http://schemas.microsoft.com/office/powerpoint/2010/main" val="97858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1.1, 1.2, 1.3, 1.5, 1.10</a:t>
            </a:r>
          </a:p>
        </p:txBody>
      </p:sp>
    </p:spTree>
    <p:extLst>
      <p:ext uri="{BB962C8B-B14F-4D97-AF65-F5344CB8AC3E}">
        <p14:creationId xmlns:p14="http://schemas.microsoft.com/office/powerpoint/2010/main" val="227273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1778497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example to help get started</a:t>
            </a:r>
          </a:p>
        </p:txBody>
      </p:sp>
    </p:spTree>
    <p:extLst>
      <p:ext uri="{BB962C8B-B14F-4D97-AF65-F5344CB8AC3E}">
        <p14:creationId xmlns:p14="http://schemas.microsoft.com/office/powerpoint/2010/main" val="358548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 from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Basics: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What is the difference between an “</a:t>
            </a:r>
            <a:r>
              <a:rPr lang="en-US" dirty="0" err="1"/>
              <a:t>int</a:t>
            </a:r>
            <a:r>
              <a:rPr lang="en-US" dirty="0"/>
              <a:t>” and an “Integer” in Java?</a:t>
            </a:r>
          </a:p>
          <a:p>
            <a:endParaRPr lang="en-US" dirty="0"/>
          </a:p>
          <a:p>
            <a:pPr lvl="1"/>
            <a:r>
              <a:rPr lang="en-US" dirty="0"/>
              <a:t>Explain what static and non-static methods are.</a:t>
            </a:r>
          </a:p>
        </p:txBody>
      </p:sp>
    </p:spTree>
    <p:extLst>
      <p:ext uri="{BB962C8B-B14F-4D97-AF65-F5344CB8AC3E}">
        <p14:creationId xmlns:p14="http://schemas.microsoft.com/office/powerpoint/2010/main" val="42941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common in real world database applications</a:t>
            </a:r>
          </a:p>
          <a:p>
            <a:pPr lvl="1"/>
            <a:r>
              <a:rPr lang="en-US" dirty="0"/>
              <a:t>Medical records, phone contacts, product inventory</a:t>
            </a:r>
          </a:p>
          <a:p>
            <a:pPr lvl="1"/>
            <a:endParaRPr lang="en-US" dirty="0"/>
          </a:p>
          <a:p>
            <a:r>
              <a:rPr lang="en-US" dirty="0"/>
              <a:t>Goal is to find a record based on a name or an ID number to then use other information in that record</a:t>
            </a:r>
          </a:p>
          <a:p>
            <a:endParaRPr lang="en-US" dirty="0"/>
          </a:p>
          <a:p>
            <a:r>
              <a:rPr lang="en-US" dirty="0"/>
              <a:t>The concept of efficiency becomes important when comparing algorithms</a:t>
            </a:r>
          </a:p>
          <a:p>
            <a:pPr lvl="1"/>
            <a:r>
              <a:rPr lang="en-US" dirty="0"/>
              <a:t>With large lists, there will be many operations. So a small performance decrease in each operation can result in huge changes to the total time</a:t>
            </a:r>
          </a:p>
        </p:txBody>
      </p:sp>
    </p:spTree>
    <p:extLst>
      <p:ext uri="{BB962C8B-B14F-4D97-AF65-F5344CB8AC3E}">
        <p14:creationId xmlns:p14="http://schemas.microsoft.com/office/powerpoint/2010/main" val="7871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Searches from beginning of list to end (also called sequential)</a:t>
            </a:r>
          </a:p>
          <a:p>
            <a:r>
              <a:rPr lang="en-US" dirty="0"/>
              <a:t>Contains N number of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6" y="3024580"/>
            <a:ext cx="8567314" cy="24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Case</a:t>
            </a:r>
          </a:p>
          <a:p>
            <a:pPr lvl="1"/>
            <a:r>
              <a:rPr lang="en-US" dirty="0"/>
              <a:t>1 Comparison</a:t>
            </a:r>
          </a:p>
          <a:p>
            <a:r>
              <a:rPr lang="en-US" dirty="0"/>
              <a:t>Average Case</a:t>
            </a:r>
          </a:p>
          <a:p>
            <a:pPr lvl="1"/>
            <a:r>
              <a:rPr lang="en-US" dirty="0"/>
              <a:t>N/2 Comparisons</a:t>
            </a:r>
          </a:p>
          <a:p>
            <a:r>
              <a:rPr lang="en-US" dirty="0"/>
              <a:t>Worst Case</a:t>
            </a:r>
          </a:p>
          <a:p>
            <a:pPr lvl="1"/>
            <a:r>
              <a:rPr lang="en-US" dirty="0"/>
              <a:t>N Comparisons</a:t>
            </a:r>
          </a:p>
          <a:p>
            <a:pPr lvl="1"/>
            <a:endParaRPr lang="en-US" dirty="0"/>
          </a:p>
          <a:p>
            <a:r>
              <a:rPr lang="en-US" dirty="0"/>
              <a:t>The best case doesn’t tell us much about the efficiency of this search method</a:t>
            </a:r>
          </a:p>
          <a:p>
            <a:pPr lvl="1"/>
            <a:r>
              <a:rPr lang="en-US" dirty="0"/>
              <a:t>Any search would perform as well if the first comparison is successful</a:t>
            </a:r>
          </a:p>
          <a:p>
            <a:pPr lvl="1"/>
            <a:endParaRPr lang="en-US" dirty="0"/>
          </a:p>
          <a:p>
            <a:r>
              <a:rPr lang="en-US" dirty="0"/>
              <a:t>The average and worst cases give us more useful information to compare to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7849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list grows in size, the number of comparisons for both the average and worst cases grow linearly</a:t>
            </a:r>
          </a:p>
          <a:p>
            <a:endParaRPr lang="en-US" dirty="0"/>
          </a:p>
          <a:p>
            <a:r>
              <a:rPr lang="en-US" dirty="0"/>
              <a:t>Called linear search because its complexity/efficiency can be represented as a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9663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Useful for an alphabetically or numerically sorted list</a:t>
            </a:r>
          </a:p>
          <a:p>
            <a:endParaRPr lang="en-US" dirty="0"/>
          </a:p>
          <a:p>
            <a:r>
              <a:rPr lang="en-US" dirty="0"/>
              <a:t>Begins in the middle of the list and checks if the desired data comes before or after the current element</a:t>
            </a:r>
          </a:p>
          <a:p>
            <a:endParaRPr lang="en-US" dirty="0"/>
          </a:p>
          <a:p>
            <a:r>
              <a:rPr lang="en-US" dirty="0"/>
              <a:t>It then selects either the first or second half and repeats the process, further narrowing its search</a:t>
            </a:r>
          </a:p>
          <a:p>
            <a:endParaRPr lang="en-US" dirty="0"/>
          </a:p>
          <a:p>
            <a:r>
              <a:rPr lang="en-US" dirty="0"/>
              <a:t>Each step of the search reduces the possible locations by half</a:t>
            </a:r>
          </a:p>
        </p:txBody>
      </p:sp>
    </p:spTree>
    <p:extLst>
      <p:ext uri="{BB962C8B-B14F-4D97-AF65-F5344CB8AC3E}">
        <p14:creationId xmlns:p14="http://schemas.microsoft.com/office/powerpoint/2010/main" val="16505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650</Words>
  <Application>Microsoft Office PowerPoint</Application>
  <PresentationFormat>On-screen Show (4:3)</PresentationFormat>
  <Paragraphs>115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Assignment 1: Review</vt:lpstr>
      <vt:lpstr>Did Everyone Sign Up for the Zybook?</vt:lpstr>
      <vt:lpstr>Lecture 1</vt:lpstr>
      <vt:lpstr>Pop Quiz from Last Week</vt:lpstr>
      <vt:lpstr>Searching and Sorting</vt:lpstr>
      <vt:lpstr>Linear Search</vt:lpstr>
      <vt:lpstr>Linear Search</vt:lpstr>
      <vt:lpstr>Linear Search</vt:lpstr>
      <vt:lpstr>Binary Search</vt:lpstr>
      <vt:lpstr>Binary Search</vt:lpstr>
      <vt:lpstr>Linear Search vs. Binary Search Efficiency</vt:lpstr>
      <vt:lpstr>Binary Search Pseudocode</vt:lpstr>
      <vt:lpstr>Binary Search Function</vt:lpstr>
      <vt:lpstr>Binary Search Example</vt:lpstr>
      <vt:lpstr>Big O Notation</vt:lpstr>
      <vt:lpstr>Big O Notation</vt:lpstr>
      <vt:lpstr>Big O Example</vt:lpstr>
      <vt:lpstr>Big O Composite Functions</vt:lpstr>
      <vt:lpstr>Growth Rate</vt:lpstr>
      <vt:lpstr>Constant Time Operations</vt:lpstr>
      <vt:lpstr>PowerPoint Presentation</vt:lpstr>
      <vt:lpstr>PowerPoint Presentation</vt:lpstr>
      <vt:lpstr>Complexity of Algorithms</vt:lpstr>
      <vt:lpstr>Sorting</vt:lpstr>
      <vt:lpstr>Example of Sorting Words Alphabetically</vt:lpstr>
      <vt:lpstr>Bubble Sort Example</vt:lpstr>
      <vt:lpstr>Bubble Sort Example</vt:lpstr>
      <vt:lpstr>Quiz on Canvas</vt:lpstr>
      <vt:lpstr>Zybooks Sections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McCloskey</dc:creator>
  <cp:keywords/>
  <cp:lastModifiedBy>BE</cp:lastModifiedBy>
  <cp:revision>112</cp:revision>
  <dcterms:created xsi:type="dcterms:W3CDTF">2017-02-14T09:09:13Z</dcterms:created>
  <dcterms:modified xsi:type="dcterms:W3CDTF">2019-08-29T02:10:18Z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ACCT03\mccloskm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false</vt:bool>
  </property>
  <property fmtid="{D5CDD505-2E9C-101B-9397-08002B2CF9AE}" pid="9" name="Allow Footer Overwrite">
    <vt:bool>false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checkedProgramsCount">
    <vt:i4>0</vt:i4>
  </property>
  <property fmtid="{D5CDD505-2E9C-101B-9397-08002B2CF9AE}" pid="13" name="ExpCountry">
    <vt:lpwstr/>
  </property>
</Properties>
</file>