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6" r:id="rId3"/>
    <p:sldId id="30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13" r:id="rId12"/>
    <p:sldId id="278" r:id="rId13"/>
    <p:sldId id="279" r:id="rId14"/>
    <p:sldId id="289" r:id="rId15"/>
    <p:sldId id="290" r:id="rId16"/>
    <p:sldId id="291" r:id="rId17"/>
    <p:sldId id="292" r:id="rId18"/>
    <p:sldId id="293" r:id="rId19"/>
    <p:sldId id="310" r:id="rId20"/>
    <p:sldId id="314" r:id="rId21"/>
    <p:sldId id="294" r:id="rId22"/>
    <p:sldId id="295" r:id="rId23"/>
    <p:sldId id="312" r:id="rId24"/>
    <p:sldId id="296" r:id="rId25"/>
    <p:sldId id="297" r:id="rId26"/>
    <p:sldId id="298" r:id="rId27"/>
    <p:sldId id="299" r:id="rId28"/>
    <p:sldId id="300" r:id="rId29"/>
    <p:sldId id="301" r:id="rId30"/>
    <p:sldId id="315" r:id="rId31"/>
    <p:sldId id="302" r:id="rId32"/>
    <p:sldId id="307" r:id="rId33"/>
    <p:sldId id="308" r:id="rId34"/>
    <p:sldId id="30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4" autoAdjust="0"/>
    <p:restoredTop sz="94660"/>
  </p:normalViewPr>
  <p:slideViewPr>
    <p:cSldViewPr>
      <p:cViewPr varScale="1">
        <p:scale>
          <a:sx n="109" d="100"/>
          <a:sy n="109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0263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26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79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FFE6540-4905-445E-8487-B3B9F4E7EAF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3488A9E-F4AE-46E5-9190-588877B7B4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21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IA8HEEUxZ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depth-first search can also be accomplished through recursion using the call stack </a:t>
            </a:r>
          </a:p>
          <a:p>
            <a:pPr lvl="1"/>
            <a:r>
              <a:rPr lang="en-US" dirty="0" smtClean="0"/>
              <a:t>The algorithm is first called with the starting vertex</a:t>
            </a:r>
          </a:p>
          <a:p>
            <a:pPr lvl="1"/>
            <a:r>
              <a:rPr lang="en-US" dirty="0" smtClean="0"/>
              <a:t>Visit the vertex and then perform a recursive DFS call for each adjacent vertex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https://www.youtube.com/watch?v=bIA8HEEUxZI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shortest path between vertices in a graph has many applications</a:t>
            </a:r>
          </a:p>
          <a:p>
            <a:pPr lvl="1"/>
            <a:r>
              <a:rPr lang="en-US" dirty="0" smtClean="0"/>
              <a:t>Find the shortest traffic route between two intersections</a:t>
            </a:r>
          </a:p>
          <a:p>
            <a:pPr lvl="1"/>
            <a:r>
              <a:rPr lang="en-US" dirty="0" smtClean="0"/>
              <a:t>Find the fastest travel time (using travel time as edge weights)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8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Determines the shortest path from a start vertex to each vertex in a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A vertex’s distance is the shortest path to it from the start vertex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vertex’s predecessor pointer points to the previous vertex along the shortest path from the start vertex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Zybooks</a:t>
            </a:r>
            <a:r>
              <a:rPr lang="en-US" dirty="0" smtClean="0"/>
              <a:t>, they use </a:t>
            </a:r>
            <a:r>
              <a:rPr lang="en-US" dirty="0" smtClean="0"/>
              <a:t>the term ‘queue’ to describe the </a:t>
            </a:r>
            <a:r>
              <a:rPr lang="en-US" dirty="0" smtClean="0"/>
              <a:t>list </a:t>
            </a:r>
            <a:r>
              <a:rPr lang="en-US" dirty="0" smtClean="0"/>
              <a:t>of vertices not yet visited</a:t>
            </a:r>
          </a:p>
          <a:p>
            <a:pPr lvl="2"/>
            <a:r>
              <a:rPr lang="en-US" dirty="0" smtClean="0"/>
              <a:t>It is NOT the same as the Queue data structure we have previously learned about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Actions:</a:t>
            </a:r>
          </a:p>
          <a:p>
            <a:pPr lvl="1"/>
            <a:r>
              <a:rPr lang="en-US" dirty="0" smtClean="0"/>
              <a:t>Initialize all vertices’ distances to infinity</a:t>
            </a:r>
          </a:p>
          <a:p>
            <a:pPr lvl="1"/>
            <a:r>
              <a:rPr lang="en-US" dirty="0" smtClean="0"/>
              <a:t>Initialize all vertices’ predecessors to zero</a:t>
            </a:r>
          </a:p>
          <a:p>
            <a:pPr lvl="1"/>
            <a:r>
              <a:rPr lang="en-US" dirty="0" smtClean="0"/>
              <a:t>Push all vertices to a </a:t>
            </a:r>
            <a:r>
              <a:rPr lang="en-US" dirty="0" smtClean="0"/>
              <a:t>list </a:t>
            </a:r>
            <a:r>
              <a:rPr lang="en-US" dirty="0" smtClean="0"/>
              <a:t>of unvisited vertices</a:t>
            </a:r>
          </a:p>
          <a:p>
            <a:pPr lvl="1"/>
            <a:r>
              <a:rPr lang="en-US" dirty="0" smtClean="0"/>
              <a:t>Assign the start vertex’s distance as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9060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84919"/>
            <a:ext cx="72009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Steps (continued):</a:t>
            </a:r>
          </a:p>
          <a:p>
            <a:pPr lvl="1"/>
            <a:r>
              <a:rPr lang="en-US" dirty="0" smtClean="0"/>
              <a:t>The vertex with the shortest distance is popped from the </a:t>
            </a:r>
            <a:r>
              <a:rPr lang="en-US" dirty="0" smtClean="0"/>
              <a:t>list</a:t>
            </a:r>
            <a:endParaRPr lang="en-US" dirty="0" smtClean="0"/>
          </a:p>
          <a:p>
            <a:pPr lvl="1"/>
            <a:r>
              <a:rPr lang="en-US" dirty="0" smtClean="0"/>
              <a:t>For each adjacent vertex, compute the distance of the path from the start vertex to the current vertex and continue on to the adjacent vertex</a:t>
            </a:r>
          </a:p>
          <a:p>
            <a:pPr lvl="1"/>
            <a:r>
              <a:rPr lang="en-US" dirty="0" smtClean="0"/>
              <a:t>If that path’s distance is shorter than the adjacent vertex’s current distance, a shorter path has been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(Continued):</a:t>
            </a:r>
          </a:p>
          <a:p>
            <a:pPr lvl="1"/>
            <a:r>
              <a:rPr lang="en-US" dirty="0" smtClean="0"/>
              <a:t>The adjacent vertex’s current distance is updated to the newly found shortest path</a:t>
            </a:r>
          </a:p>
          <a:p>
            <a:pPr lvl="1"/>
            <a:r>
              <a:rPr lang="en-US" dirty="0" smtClean="0"/>
              <a:t>The adjacent vertex’s predecessor pointer is pointed to the current vertex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2009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After running the algorithm, the shortest path from the start vertex to a destination vertex can be determined using the vertices’ predecessor pointers</a:t>
            </a:r>
          </a:p>
          <a:p>
            <a:r>
              <a:rPr lang="en-US" dirty="0" smtClean="0"/>
              <a:t>If the destination’s predecessor pointer is not zero, the shortest path is followed in reverse through the predecessor pointers until reaching the start vertex</a:t>
            </a:r>
          </a:p>
          <a:p>
            <a:pPr lvl="1"/>
            <a:r>
              <a:rPr lang="en-US" dirty="0" smtClean="0"/>
              <a:t>Else, a path from the destination to start does not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096000" cy="53136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4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Untitle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1200" y="-42312"/>
            <a:ext cx="4800600" cy="6619898"/>
          </a:xfrm>
        </p:spPr>
      </p:pic>
    </p:spTree>
    <p:extLst>
      <p:ext uri="{BB962C8B-B14F-4D97-AF65-F5344CB8AC3E}">
        <p14:creationId xmlns:p14="http://schemas.microsoft.com/office/powerpoint/2010/main" val="29878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unvisited vertex </a:t>
            </a:r>
            <a:r>
              <a:rPr lang="en-US" dirty="0" smtClean="0"/>
              <a:t>“queue” </a:t>
            </a:r>
            <a:r>
              <a:rPr lang="en-US" dirty="0" smtClean="0"/>
              <a:t>is implemented using a list</a:t>
            </a:r>
          </a:p>
          <a:p>
            <a:pPr lvl="1"/>
            <a:r>
              <a:rPr lang="en-US" dirty="0" smtClean="0"/>
              <a:t>The algorithm runtime is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outer loop executes V times to visit all vertices</a:t>
            </a:r>
          </a:p>
          <a:p>
            <a:r>
              <a:rPr lang="en-US" dirty="0" smtClean="0"/>
              <a:t>Each popping operation requires searching all vertices in the list O(V)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queue using a heap data structure reduces the runtime to O(E + </a:t>
            </a:r>
            <a:r>
              <a:rPr lang="en-US" dirty="0" err="1" smtClean="0"/>
              <a:t>Vlog</a:t>
            </a:r>
            <a:r>
              <a:rPr lang="en-US" dirty="0" smtClean="0"/>
              <a:t>(V))</a:t>
            </a:r>
          </a:p>
          <a:p>
            <a:r>
              <a:rPr lang="en-US" dirty="0" smtClean="0"/>
              <a:t>This algorithm can be used for </a:t>
            </a:r>
            <a:r>
              <a:rPr lang="en-US" dirty="0" err="1" smtClean="0"/>
              <a:t>unweighted</a:t>
            </a:r>
            <a:r>
              <a:rPr lang="en-US" dirty="0" smtClean="0"/>
              <a:t> graphs and weighted graphs with non-negative edge weights</a:t>
            </a:r>
          </a:p>
          <a:p>
            <a:r>
              <a:rPr lang="en-US" dirty="0" smtClean="0"/>
              <a:t>Results are unreliable with negative edge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Bellman-Ford’s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performs V-1 main iterations, visiting all vertices in the graph during each iteration</a:t>
            </a:r>
          </a:p>
          <a:p>
            <a:r>
              <a:rPr lang="en-US" dirty="0" smtClean="0"/>
              <a:t>Each time a vertex is visited, the algorithm follows all edges to adjacent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Bellman-Ford’s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does not require a specific order for visiting vertices during each main iteration</a:t>
            </a:r>
          </a:p>
          <a:p>
            <a:r>
              <a:rPr lang="en-US" dirty="0" smtClean="0"/>
              <a:t>So after each iteration, a vertex’s current distance and predecessor may not yet be the shortest path from the start vertex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Bellman-Ford’s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shortest path may propagate to only one vertex each iteration</a:t>
            </a:r>
          </a:p>
          <a:p>
            <a:endParaRPr lang="en-US" dirty="0"/>
          </a:p>
          <a:p>
            <a:r>
              <a:rPr lang="en-US" dirty="0" smtClean="0"/>
              <a:t>Requires V-1 iterations to propagate from the start vertex to all other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6" y="1600200"/>
            <a:ext cx="878058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runtime is O(VE)</a:t>
            </a:r>
          </a:p>
          <a:p>
            <a:pPr lvl="1"/>
            <a:r>
              <a:rPr lang="en-US" dirty="0" smtClean="0"/>
              <a:t>E is total of edges</a:t>
            </a:r>
          </a:p>
          <a:p>
            <a:endParaRPr lang="en-US" dirty="0"/>
          </a:p>
          <a:p>
            <a:r>
              <a:rPr lang="en-US" dirty="0" smtClean="0"/>
              <a:t>There are V-1 outer loop iterations</a:t>
            </a:r>
          </a:p>
          <a:p>
            <a:pPr lvl="1"/>
            <a:r>
              <a:rPr lang="en-US" dirty="0" smtClean="0"/>
              <a:t>In each outer loop execution, the algorithm visits each vertex and follows the subset of edges to adjacent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Negative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graphs with negative edge weights</a:t>
            </a:r>
          </a:p>
          <a:p>
            <a:pPr lvl="1"/>
            <a:r>
              <a:rPr lang="en-US" dirty="0" smtClean="0"/>
              <a:t>As long as no negative edge weight cycle exists</a:t>
            </a:r>
          </a:p>
          <a:p>
            <a:pPr lvl="1"/>
            <a:endParaRPr lang="en-US" dirty="0"/>
          </a:p>
          <a:p>
            <a:r>
              <a:rPr lang="en-US" dirty="0" smtClean="0"/>
              <a:t>The algorithm checks for negative edge weight cycles after visiting all vertices V-1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Negative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05000"/>
            <a:ext cx="72009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does it determine if a negative cycle exists?</a:t>
            </a:r>
          </a:p>
          <a:p>
            <a:pPr lvl="1"/>
            <a:r>
              <a:rPr lang="en-US" dirty="0" smtClean="0"/>
              <a:t>After the algorithm has visited all vertices V-1 times, we should be guaranteed to have determined the shortest paths for all vertices</a:t>
            </a:r>
          </a:p>
          <a:p>
            <a:pPr lvl="1"/>
            <a:r>
              <a:rPr lang="en-US" dirty="0" smtClean="0"/>
              <a:t>If we visit all the vertices one more time and any of their distances decrease, then a negative cycle must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33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vs. Bellman-Ford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is faster but doesn’t work with negative edge weights</a:t>
            </a:r>
          </a:p>
          <a:p>
            <a:pPr lvl="1"/>
            <a:r>
              <a:rPr lang="en-US" dirty="0" smtClean="0"/>
              <a:t>Faster because it visits each vertex only once and can use a heap for </a:t>
            </a:r>
            <a:r>
              <a:rPr lang="en-US" smtClean="0"/>
              <a:t>the vertex queue </a:t>
            </a:r>
            <a:r>
              <a:rPr lang="en-US" dirty="0" smtClean="0"/>
              <a:t>to increase performance</a:t>
            </a:r>
          </a:p>
          <a:p>
            <a:r>
              <a:rPr lang="en-US" dirty="0" smtClean="0"/>
              <a:t>Bellman-Ford is a slower brute force methodology but it works with negative edge weights</a:t>
            </a:r>
          </a:p>
          <a:p>
            <a:pPr lvl="1"/>
            <a:r>
              <a:rPr lang="en-US" dirty="0" smtClean="0"/>
              <a:t>It can also detect negative edge weight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Graph Searching and 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r>
              <a:rPr lang="en-US" dirty="0" smtClean="0"/>
              <a:t> Sections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5.5, 5.6, 5.9, 5.10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few ways to traverse a graph</a:t>
            </a:r>
          </a:p>
          <a:p>
            <a:endParaRPr lang="en-US" dirty="0"/>
          </a:p>
          <a:p>
            <a:r>
              <a:rPr lang="en-US" dirty="0" smtClean="0"/>
              <a:t>The two we’ll talk about are:</a:t>
            </a:r>
          </a:p>
          <a:p>
            <a:pPr lvl="1"/>
            <a:r>
              <a:rPr lang="en-US" dirty="0" smtClean="0"/>
              <a:t>Breadth-first search (BFS)</a:t>
            </a:r>
          </a:p>
          <a:p>
            <a:pPr lvl="1"/>
            <a:r>
              <a:rPr lang="en-US" dirty="0" smtClean="0"/>
              <a:t>Depth-first search (DFS)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Traversal algorithm that visits a starting vertex, then all vertices of distance 1</a:t>
            </a:r>
          </a:p>
          <a:p>
            <a:endParaRPr lang="en-US" dirty="0"/>
          </a:p>
          <a:p>
            <a:r>
              <a:rPr lang="en-US" dirty="0" smtClean="0"/>
              <a:t>It then visits all vertices of distance 2 and repeats outward without revisiting a vertex</a:t>
            </a:r>
          </a:p>
          <a:p>
            <a:endParaRPr lang="en-US" dirty="0"/>
          </a:p>
          <a:p>
            <a:r>
              <a:rPr lang="en-US" dirty="0" smtClean="0"/>
              <a:t>Accomplishes this by using a “queue”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starting vertex is added to the queue</a:t>
            </a:r>
          </a:p>
          <a:p>
            <a:endParaRPr lang="en-US" dirty="0"/>
          </a:p>
          <a:p>
            <a:r>
              <a:rPr lang="en-US" dirty="0" smtClean="0"/>
              <a:t>The algorithm pops a vertex from the queue and visits the popped vertex</a:t>
            </a:r>
          </a:p>
          <a:p>
            <a:endParaRPr lang="en-US" dirty="0"/>
          </a:p>
          <a:p>
            <a:r>
              <a:rPr lang="en-US" dirty="0" smtClean="0"/>
              <a:t>Then, that vertex’s adjacent vertices are pushed into the queue (if they haven’t already been discovered)</a:t>
            </a:r>
          </a:p>
          <a:p>
            <a:endParaRPr lang="en-US" dirty="0"/>
          </a:p>
          <a:p>
            <a:r>
              <a:rPr lang="en-US" dirty="0" smtClean="0"/>
              <a:t>This process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vertices in the queue are called the frontier</a:t>
            </a:r>
          </a:p>
          <a:p>
            <a:pPr lvl="1"/>
            <a:r>
              <a:rPr lang="en-US" dirty="0" smtClean="0"/>
              <a:t>These have been “discovered” but not yet visited</a:t>
            </a:r>
          </a:p>
          <a:p>
            <a:pPr lvl="1"/>
            <a:endParaRPr lang="en-US" dirty="0"/>
          </a:p>
          <a:p>
            <a:r>
              <a:rPr lang="en-US" dirty="0" smtClean="0"/>
              <a:t>A vertex only needs to be visited once so an already-discovered vertex is not pushed to the queue again</a:t>
            </a:r>
          </a:p>
          <a:p>
            <a:endParaRPr lang="en-US" dirty="0"/>
          </a:p>
          <a:p>
            <a:r>
              <a:rPr lang="en-US" dirty="0" smtClean="0"/>
              <a:t>A visit may mean to print the vertex, compare it to a value,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depth-first search (DFS) is a traversal that visits a starting vertex, then visits every vertex along each available path until it reaches the end.</a:t>
            </a:r>
          </a:p>
          <a:p>
            <a:endParaRPr lang="en-US" dirty="0"/>
          </a:p>
          <a:p>
            <a:r>
              <a:rPr lang="en-US" dirty="0" smtClean="0"/>
              <a:t>A stack is used for this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starting vertex is pushed onto a stack</a:t>
            </a:r>
          </a:p>
          <a:p>
            <a:endParaRPr lang="en-US" dirty="0"/>
          </a:p>
          <a:p>
            <a:r>
              <a:rPr lang="en-US" dirty="0" smtClean="0"/>
              <a:t>The algorithm pops a vertex from the top of the stack</a:t>
            </a:r>
          </a:p>
          <a:p>
            <a:endParaRPr lang="en-US" dirty="0"/>
          </a:p>
          <a:p>
            <a:r>
              <a:rPr lang="en-US" dirty="0" smtClean="0"/>
              <a:t>If the vertex has not already been visited, the algorithm visits the vertex and pushes the adjacent vertices to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1661</TotalTime>
  <Words>1022</Words>
  <Application>Microsoft Office PowerPoint</Application>
  <PresentationFormat>On-screen Show (4:3)</PresentationFormat>
  <Paragraphs>130</Paragraphs>
  <Slides>34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Franklin Gothic Book</vt:lpstr>
      <vt:lpstr>Crop</vt:lpstr>
      <vt:lpstr>Quiz from Last Week</vt:lpstr>
      <vt:lpstr>Assignment from Last Week</vt:lpstr>
      <vt:lpstr>Lecture 10</vt:lpstr>
      <vt:lpstr>Searching a Graph</vt:lpstr>
      <vt:lpstr>Breadth-first Search</vt:lpstr>
      <vt:lpstr>Breadth-first Search</vt:lpstr>
      <vt:lpstr>Breadth-first Search</vt:lpstr>
      <vt:lpstr>Depth-first Search</vt:lpstr>
      <vt:lpstr>Depth-first Search</vt:lpstr>
      <vt:lpstr>Depth-first Search</vt:lpstr>
      <vt:lpstr>Example</vt:lpstr>
      <vt:lpstr>Finding the Shortest Path</vt:lpstr>
      <vt:lpstr>Dijkstra’s Shortest Path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Dijkstra Performance</vt:lpstr>
      <vt:lpstr>Dijkstra Performance</vt:lpstr>
      <vt:lpstr>Break</vt:lpstr>
      <vt:lpstr>Bellman-Ford’s Shortest Path</vt:lpstr>
      <vt:lpstr>Bellman-Ford’s Shortest Path</vt:lpstr>
      <vt:lpstr>Bellman-Ford’s Shortest Path</vt:lpstr>
      <vt:lpstr>Bellman-Ford Example</vt:lpstr>
      <vt:lpstr>Bellman-Ford Performance</vt:lpstr>
      <vt:lpstr>Bellman-Ford Negative Edges</vt:lpstr>
      <vt:lpstr>Bellman-Ford Negative Edges</vt:lpstr>
      <vt:lpstr>Dijkstra vs. Bellman-Ford</vt:lpstr>
      <vt:lpstr>Quiz this Week</vt:lpstr>
      <vt:lpstr>Assignment this Week</vt:lpstr>
      <vt:lpstr>Zybooks Sections for Today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McCloskey, Matthew V [US] (AS)</dc:creator>
  <cp:lastModifiedBy>BE</cp:lastModifiedBy>
  <cp:revision>107</cp:revision>
  <dcterms:created xsi:type="dcterms:W3CDTF">2017-05-02T21:44:04Z</dcterms:created>
  <dcterms:modified xsi:type="dcterms:W3CDTF">2019-05-09T00:35:12Z</dcterms:modified>
</cp:coreProperties>
</file>