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0" r:id="rId1"/>
  </p:sldMasterIdLst>
  <p:notesMasterIdLst>
    <p:notesMasterId r:id="rId32"/>
  </p:notesMasterIdLst>
  <p:handoutMasterIdLst>
    <p:handoutMasterId r:id="rId33"/>
  </p:handoutMasterIdLst>
  <p:sldIdLst>
    <p:sldId id="258" r:id="rId2"/>
    <p:sldId id="259" r:id="rId3"/>
    <p:sldId id="290" r:id="rId4"/>
    <p:sldId id="261" r:id="rId5"/>
    <p:sldId id="256" r:id="rId6"/>
    <p:sldId id="288" r:id="rId7"/>
    <p:sldId id="287" r:id="rId8"/>
    <p:sldId id="257" r:id="rId9"/>
    <p:sldId id="260" r:id="rId10"/>
    <p:sldId id="262" r:id="rId11"/>
    <p:sldId id="264" r:id="rId12"/>
    <p:sldId id="265" r:id="rId13"/>
    <p:sldId id="266" r:id="rId14"/>
    <p:sldId id="280" r:id="rId15"/>
    <p:sldId id="267" r:id="rId16"/>
    <p:sldId id="268" r:id="rId17"/>
    <p:sldId id="269" r:id="rId18"/>
    <p:sldId id="270" r:id="rId19"/>
    <p:sldId id="276" r:id="rId20"/>
    <p:sldId id="273" r:id="rId21"/>
    <p:sldId id="271" r:id="rId22"/>
    <p:sldId id="272" r:id="rId23"/>
    <p:sldId id="282" r:id="rId24"/>
    <p:sldId id="283" r:id="rId25"/>
    <p:sldId id="285" r:id="rId26"/>
    <p:sldId id="286" r:id="rId27"/>
    <p:sldId id="289" r:id="rId28"/>
    <p:sldId id="284" r:id="rId29"/>
    <p:sldId id="274" r:id="rId30"/>
    <p:sldId id="27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5260" autoAdjust="0"/>
  </p:normalViewPr>
  <p:slideViewPr>
    <p:cSldViewPr snapToGrid="0">
      <p:cViewPr varScale="1">
        <p:scale>
          <a:sx n="109" d="100"/>
          <a:sy n="109" d="100"/>
        </p:scale>
        <p:origin x="1710"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402D4E-7E86-4F55-9AEC-40DF321B3481}" type="datetimeFigureOut">
              <a:rPr lang="en-US" smtClean="0"/>
              <a:t>9/4/2019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076BBC-135E-4F4F-93E9-598451052E78}" type="slidenum">
              <a:rPr lang="en-US" smtClean="0"/>
              <a:t>‹#›</a:t>
            </a:fld>
            <a:endParaRPr lang="en-US"/>
          </a:p>
        </p:txBody>
      </p:sp>
    </p:spTree>
    <p:extLst>
      <p:ext uri="{BB962C8B-B14F-4D97-AF65-F5344CB8AC3E}">
        <p14:creationId xmlns:p14="http://schemas.microsoft.com/office/powerpoint/2010/main" val="231105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7814B-E150-4012-B94B-7E5C89C5855B}" type="datetimeFigureOut">
              <a:rPr lang="en-US" smtClean="0"/>
              <a:t>9/4/2019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B5A679-5448-4FAF-8D86-ECFE989AA2CD}" type="slidenum">
              <a:rPr lang="en-US" smtClean="0"/>
              <a:t>‹#›</a:t>
            </a:fld>
            <a:endParaRPr lang="en-US"/>
          </a:p>
        </p:txBody>
      </p:sp>
    </p:spTree>
    <p:extLst>
      <p:ext uri="{BB962C8B-B14F-4D97-AF65-F5344CB8AC3E}">
        <p14:creationId xmlns:p14="http://schemas.microsoft.com/office/powerpoint/2010/main" val="82040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E36636D-D922-432D-A958-524484B5923D}"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73298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6636D-D922-432D-A958-524484B5923D}"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7459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6636D-D922-432D-A958-524484B5923D}"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03323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6636D-D922-432D-A958-524484B5923D}"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75756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756033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36636D-D922-432D-A958-524484B5923D}"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19485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36636D-D922-432D-A958-524484B5923D}" type="datetimeFigureOut">
              <a:rPr lang="en-US" smtClean="0"/>
              <a:pPr/>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16988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36636D-D922-432D-A958-524484B5923D}" type="datetimeFigureOut">
              <a:rPr lang="en-US" smtClean="0"/>
              <a:pPr/>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73660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9/4/2019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149110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16411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12592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E36636D-D922-432D-A958-524484B5923D}" type="datetimeFigureOut">
              <a:rPr lang="en-US" smtClean="0"/>
              <a:pPr/>
              <a:t>9/4/2019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29960071"/>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Quiz Last Week</a:t>
            </a:r>
          </a:p>
        </p:txBody>
      </p:sp>
    </p:spTree>
    <p:extLst>
      <p:ext uri="{BB962C8B-B14F-4D97-AF65-F5344CB8AC3E}">
        <p14:creationId xmlns:p14="http://schemas.microsoft.com/office/powerpoint/2010/main" val="4009343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p:txBody>
          <a:bodyPr/>
          <a:lstStyle/>
          <a:p>
            <a:r>
              <a:rPr lang="en-US" dirty="0"/>
              <a:t>Outer loop runs N times</a:t>
            </a:r>
          </a:p>
          <a:p>
            <a:endParaRPr lang="en-US" dirty="0"/>
          </a:p>
          <a:p>
            <a:r>
              <a:rPr lang="en-US" dirty="0"/>
              <a:t>Inner loop runs an average of N/2 times</a:t>
            </a:r>
          </a:p>
          <a:p>
            <a:endParaRPr lang="en-US" dirty="0"/>
          </a:p>
          <a:p>
            <a:r>
              <a:rPr lang="en-US" dirty="0"/>
              <a:t>Total number of comparisons N * N/2</a:t>
            </a:r>
          </a:p>
          <a:p>
            <a:pPr lvl="1"/>
            <a:r>
              <a:rPr lang="en-US" dirty="0"/>
              <a:t>O(N^2)</a:t>
            </a:r>
          </a:p>
          <a:p>
            <a:pPr lvl="1"/>
            <a:endParaRPr lang="en-US" dirty="0"/>
          </a:p>
          <a:p>
            <a:r>
              <a:rPr lang="en-US" dirty="0"/>
              <a:t>Simple to code but not as fast as other sorting methods</a:t>
            </a:r>
          </a:p>
        </p:txBody>
      </p:sp>
    </p:spTree>
    <p:extLst>
      <p:ext uri="{BB962C8B-B14F-4D97-AF65-F5344CB8AC3E}">
        <p14:creationId xmlns:p14="http://schemas.microsoft.com/office/powerpoint/2010/main" val="30304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p:txBody>
          <a:bodyPr/>
          <a:lstStyle/>
          <a:p>
            <a:r>
              <a:rPr lang="en-US" dirty="0"/>
              <a:t>The left side of array is the sorted part and the right side is the unsorted part, similar to selection sort</a:t>
            </a:r>
          </a:p>
          <a:p>
            <a:endParaRPr lang="en-US" dirty="0"/>
          </a:p>
          <a:p>
            <a:r>
              <a:rPr lang="en-US" dirty="0"/>
              <a:t>Selects the first element in the unsorted part and then keeps swapping it left in the sorted part until it’s in the right place</a:t>
            </a:r>
          </a:p>
          <a:p>
            <a:endParaRPr lang="en-US" dirty="0"/>
          </a:p>
          <a:p>
            <a:r>
              <a:rPr lang="en-US" dirty="0"/>
              <a:t>Does a similar swapping methodology to a bubble sort</a:t>
            </a:r>
          </a:p>
          <a:p>
            <a:pPr lvl="1"/>
            <a:r>
              <a:rPr lang="en-US" dirty="0"/>
              <a:t>Once a equal or smaller value is found, the element is in the right place</a:t>
            </a:r>
          </a:p>
          <a:p>
            <a:endParaRPr lang="en-US" dirty="0"/>
          </a:p>
        </p:txBody>
      </p:sp>
    </p:spTree>
    <p:extLst>
      <p:ext uri="{BB962C8B-B14F-4D97-AF65-F5344CB8AC3E}">
        <p14:creationId xmlns:p14="http://schemas.microsoft.com/office/powerpoint/2010/main" val="1816846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395"/>
            <a:ext cx="7886700" cy="1325563"/>
          </a:xfrm>
        </p:spPr>
        <p:txBody>
          <a:bodyPr/>
          <a:lstStyle/>
          <a:p>
            <a:r>
              <a:rPr lang="en-US" dirty="0"/>
              <a:t>Insertion Sort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755" y="915312"/>
            <a:ext cx="9151755" cy="4723487"/>
          </a:xfrm>
          <a:prstGeom prst="rect">
            <a:avLst/>
          </a:prstGeom>
        </p:spPr>
      </p:pic>
    </p:spTree>
    <p:extLst>
      <p:ext uri="{BB962C8B-B14F-4D97-AF65-F5344CB8AC3E}">
        <p14:creationId xmlns:p14="http://schemas.microsoft.com/office/powerpoint/2010/main" val="238170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p:txBody>
          <a:bodyPr/>
          <a:lstStyle/>
          <a:p>
            <a:r>
              <a:rPr lang="en-US" dirty="0"/>
              <a:t>Outer loop runs N-1 times</a:t>
            </a:r>
          </a:p>
          <a:p>
            <a:endParaRPr lang="en-US" dirty="0"/>
          </a:p>
          <a:p>
            <a:r>
              <a:rPr lang="en-US" dirty="0"/>
              <a:t>Inner loop runs an average of N/2 times</a:t>
            </a:r>
          </a:p>
          <a:p>
            <a:endParaRPr lang="en-US" dirty="0"/>
          </a:p>
          <a:p>
            <a:r>
              <a:rPr lang="en-US" dirty="0"/>
              <a:t>Total comparisons proportional to: (N-1) * N/2</a:t>
            </a:r>
          </a:p>
          <a:p>
            <a:endParaRPr lang="en-US" dirty="0"/>
          </a:p>
          <a:p>
            <a:r>
              <a:rPr lang="en-US" dirty="0"/>
              <a:t>Big O Notation: O(N^2)</a:t>
            </a:r>
          </a:p>
          <a:p>
            <a:endParaRPr lang="en-US" dirty="0"/>
          </a:p>
          <a:p>
            <a:r>
              <a:rPr lang="en-US" dirty="0"/>
              <a:t>For a nearly sorted list, runtime becomes O(N)</a:t>
            </a:r>
          </a:p>
          <a:p>
            <a:endParaRPr lang="en-US" dirty="0"/>
          </a:p>
          <a:p>
            <a:r>
              <a:rPr lang="en-US" dirty="0"/>
              <a:t>Generally, insertion sort is faster for a “more sorted” list</a:t>
            </a:r>
          </a:p>
        </p:txBody>
      </p:sp>
    </p:spTree>
    <p:extLst>
      <p:ext uri="{BB962C8B-B14F-4D97-AF65-F5344CB8AC3E}">
        <p14:creationId xmlns:p14="http://schemas.microsoft.com/office/powerpoint/2010/main" val="804194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 vs. Insertion Sort</a:t>
            </a:r>
          </a:p>
        </p:txBody>
      </p:sp>
      <p:sp>
        <p:nvSpPr>
          <p:cNvPr id="3" name="Content Placeholder 2"/>
          <p:cNvSpPr>
            <a:spLocks noGrp="1"/>
          </p:cNvSpPr>
          <p:nvPr>
            <p:ph idx="1"/>
          </p:nvPr>
        </p:nvSpPr>
        <p:spPr/>
        <p:txBody>
          <a:bodyPr/>
          <a:lstStyle/>
          <a:p>
            <a:r>
              <a:rPr lang="en-US" dirty="0"/>
              <a:t>Usually insertion sort will perform less comparisons than selection sort, depending on the “</a:t>
            </a:r>
            <a:r>
              <a:rPr lang="en-US" dirty="0" err="1"/>
              <a:t>sortedness</a:t>
            </a:r>
            <a:r>
              <a:rPr lang="en-US" dirty="0"/>
              <a:t>” of the array</a:t>
            </a:r>
          </a:p>
          <a:p>
            <a:pPr lvl="1"/>
            <a:r>
              <a:rPr lang="en-US" dirty="0"/>
              <a:t>Selection sort must scan the remaining parts of the array when placing an element</a:t>
            </a:r>
          </a:p>
          <a:p>
            <a:pPr lvl="1"/>
            <a:r>
              <a:rPr lang="en-US" dirty="0"/>
              <a:t>Insertion sort only scans as many elements as necessary.</a:t>
            </a:r>
          </a:p>
          <a:p>
            <a:pPr lvl="1"/>
            <a:endParaRPr lang="en-US" dirty="0"/>
          </a:p>
          <a:p>
            <a:r>
              <a:rPr lang="en-US" dirty="0"/>
              <a:t>If the array is already sorted or almost sorted, Insertion sort performs in O(n) time</a:t>
            </a:r>
          </a:p>
          <a:p>
            <a:endParaRPr lang="en-US" dirty="0"/>
          </a:p>
          <a:p>
            <a:r>
              <a:rPr lang="en-US" dirty="0"/>
              <a:t>One advantage of Selection sort is that the number of swaps is O(n), while insertion sort is O(n^2)</a:t>
            </a:r>
          </a:p>
          <a:p>
            <a:pPr lvl="1"/>
            <a:r>
              <a:rPr lang="en-US" dirty="0"/>
              <a:t>Might be important if swap operations are happening on flash memory and need to be minimized</a:t>
            </a:r>
          </a:p>
        </p:txBody>
      </p:sp>
    </p:spTree>
    <p:extLst>
      <p:ext uri="{BB962C8B-B14F-4D97-AF65-F5344CB8AC3E}">
        <p14:creationId xmlns:p14="http://schemas.microsoft.com/office/powerpoint/2010/main" val="399977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3" name="Content Placeholder 2"/>
          <p:cNvSpPr>
            <a:spLocks noGrp="1"/>
          </p:cNvSpPr>
          <p:nvPr>
            <p:ph idx="1"/>
          </p:nvPr>
        </p:nvSpPr>
        <p:spPr/>
        <p:txBody>
          <a:bodyPr>
            <a:normAutofit/>
          </a:bodyPr>
          <a:lstStyle/>
          <a:p>
            <a:r>
              <a:rPr lang="en-US" dirty="0"/>
              <a:t>Picks the middle element as the dividing line or “pivot”</a:t>
            </a:r>
          </a:p>
          <a:p>
            <a:endParaRPr lang="en-US" dirty="0"/>
          </a:p>
          <a:p>
            <a:r>
              <a:rPr lang="en-US" dirty="0"/>
              <a:t>Starts the boundaries on the first and last elements in array and checks if they are less than and greater than pivot, respectively</a:t>
            </a:r>
          </a:p>
          <a:p>
            <a:endParaRPr lang="en-US" dirty="0"/>
          </a:p>
          <a:p>
            <a:r>
              <a:rPr lang="en-US" dirty="0"/>
              <a:t>If they are, does nothing and moves the boundaries inward towards the pivot</a:t>
            </a:r>
          </a:p>
          <a:p>
            <a:endParaRPr lang="en-US" dirty="0"/>
          </a:p>
          <a:p>
            <a:r>
              <a:rPr lang="en-US" dirty="0"/>
              <a:t>If they aren’t, they get swapped</a:t>
            </a:r>
          </a:p>
          <a:p>
            <a:endParaRPr lang="en-US" dirty="0"/>
          </a:p>
          <a:p>
            <a:r>
              <a:rPr lang="en-US" dirty="0"/>
              <a:t>Called recursively until complete</a:t>
            </a:r>
          </a:p>
        </p:txBody>
      </p:sp>
    </p:spTree>
    <p:extLst>
      <p:ext uri="{BB962C8B-B14F-4D97-AF65-F5344CB8AC3E}">
        <p14:creationId xmlns:p14="http://schemas.microsoft.com/office/powerpoint/2010/main" val="3946311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26358" y="1732450"/>
            <a:ext cx="6483297" cy="3743876"/>
          </a:xfrm>
          <a:prstGeom prst="rect">
            <a:avLst/>
          </a:prstGeom>
        </p:spPr>
      </p:pic>
    </p:spTree>
    <p:extLst>
      <p:ext uri="{BB962C8B-B14F-4D97-AF65-F5344CB8AC3E}">
        <p14:creationId xmlns:p14="http://schemas.microsoft.com/office/powerpoint/2010/main" val="1183440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46751"/>
            <a:ext cx="7765322" cy="970450"/>
          </a:xfrm>
        </p:spPr>
        <p:txBody>
          <a:bodyPr/>
          <a:lstStyle/>
          <a:p>
            <a:r>
              <a:rPr lang="en-US" dirty="0"/>
              <a:t>Quick Sort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59480" y="770938"/>
            <a:ext cx="5136937" cy="6087062"/>
          </a:xfrm>
          <a:prstGeom prst="rect">
            <a:avLst/>
          </a:prstGeom>
        </p:spPr>
      </p:pic>
    </p:spTree>
    <p:extLst>
      <p:ext uri="{BB962C8B-B14F-4D97-AF65-F5344CB8AC3E}">
        <p14:creationId xmlns:p14="http://schemas.microsoft.com/office/powerpoint/2010/main" val="841225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3" name="Content Placeholder 2"/>
          <p:cNvSpPr>
            <a:spLocks noGrp="1"/>
          </p:cNvSpPr>
          <p:nvPr>
            <p:ph idx="1"/>
          </p:nvPr>
        </p:nvSpPr>
        <p:spPr/>
        <p:txBody>
          <a:bodyPr/>
          <a:lstStyle/>
          <a:p>
            <a:r>
              <a:rPr lang="en-US" dirty="0"/>
              <a:t>A good case will be a partially sorted list where the left and right partitions are close to the same size</a:t>
            </a:r>
          </a:p>
          <a:p>
            <a:endParaRPr lang="en-US" dirty="0"/>
          </a:p>
          <a:p>
            <a:r>
              <a:rPr lang="en-US" dirty="0"/>
              <a:t>A good case (partially sorted), Quicksort runtime will typically be:</a:t>
            </a:r>
          </a:p>
          <a:p>
            <a:pPr lvl="1"/>
            <a:r>
              <a:rPr lang="en-US" dirty="0"/>
              <a:t>O(N * </a:t>
            </a:r>
            <a:r>
              <a:rPr lang="en-US" dirty="0" err="1"/>
              <a:t>logN</a:t>
            </a:r>
            <a:r>
              <a:rPr lang="en-US" dirty="0"/>
              <a:t>)</a:t>
            </a:r>
          </a:p>
          <a:p>
            <a:pPr lvl="1"/>
            <a:endParaRPr lang="en-US" dirty="0"/>
          </a:p>
          <a:p>
            <a:r>
              <a:rPr lang="en-US" dirty="0"/>
              <a:t>A bad case where the partitions have very different sizes, runtime can be worse:</a:t>
            </a:r>
          </a:p>
          <a:p>
            <a:pPr lvl="1"/>
            <a:r>
              <a:rPr lang="en-US" dirty="0"/>
              <a:t>O(N^2)</a:t>
            </a:r>
          </a:p>
          <a:p>
            <a:pPr lvl="1"/>
            <a:endParaRPr lang="en-US" dirty="0"/>
          </a:p>
          <a:p>
            <a:endParaRPr lang="en-US" dirty="0"/>
          </a:p>
        </p:txBody>
      </p:sp>
    </p:spTree>
    <p:extLst>
      <p:ext uri="{BB962C8B-B14F-4D97-AF65-F5344CB8AC3E}">
        <p14:creationId xmlns:p14="http://schemas.microsoft.com/office/powerpoint/2010/main" val="52214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598380"/>
            <a:ext cx="7765322" cy="970450"/>
          </a:xfrm>
        </p:spPr>
        <p:txBody>
          <a:bodyPr/>
          <a:lstStyle/>
          <a:p>
            <a:r>
              <a:rPr lang="en-US" dirty="0"/>
              <a:t>Break Time?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3101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2 Solution</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328794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r>
              <a:rPr lang="en-US" dirty="0"/>
              <a:t>Keeps splitting the array in half and the merges them back together in sorted order</a:t>
            </a:r>
          </a:p>
          <a:p>
            <a:endParaRPr lang="en-US" dirty="0"/>
          </a:p>
          <a:p>
            <a:r>
              <a:rPr lang="en-US" dirty="0"/>
              <a:t>Another recursive sorting method</a:t>
            </a:r>
          </a:p>
          <a:p>
            <a:endParaRPr lang="en-US" dirty="0"/>
          </a:p>
          <a:p>
            <a:r>
              <a:rPr lang="en-US" dirty="0"/>
              <a:t>Runtime: O(N*</a:t>
            </a:r>
            <a:r>
              <a:rPr lang="en-US" dirty="0" err="1"/>
              <a:t>logN</a:t>
            </a:r>
            <a:r>
              <a:rPr lang="en-US" dirty="0"/>
              <a:t>)</a:t>
            </a:r>
          </a:p>
          <a:p>
            <a:endParaRPr lang="en-US" dirty="0"/>
          </a:p>
          <a:p>
            <a:r>
              <a:rPr lang="en-US" dirty="0"/>
              <a:t>Requires N additional memory elements for temporary array</a:t>
            </a:r>
          </a:p>
        </p:txBody>
      </p:sp>
    </p:spTree>
    <p:extLst>
      <p:ext uri="{BB962C8B-B14F-4D97-AF65-F5344CB8AC3E}">
        <p14:creationId xmlns:p14="http://schemas.microsoft.com/office/powerpoint/2010/main" val="414582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48175"/>
            <a:ext cx="7765322" cy="970450"/>
          </a:xfrm>
        </p:spPr>
        <p:txBody>
          <a:bodyPr/>
          <a:lstStyle/>
          <a:p>
            <a:r>
              <a:rPr lang="en-US" dirty="0"/>
              <a:t>Merge sort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 y="1162316"/>
            <a:ext cx="9112853" cy="5447489"/>
          </a:xfrm>
          <a:prstGeom prst="rect">
            <a:avLst/>
          </a:prstGeom>
        </p:spPr>
      </p:pic>
    </p:spTree>
    <p:extLst>
      <p:ext uri="{BB962C8B-B14F-4D97-AF65-F5344CB8AC3E}">
        <p14:creationId xmlns:p14="http://schemas.microsoft.com/office/powerpoint/2010/main" val="2194482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67530" y="1732450"/>
            <a:ext cx="8000953" cy="4820763"/>
          </a:xfrm>
          <a:prstGeom prst="rect">
            <a:avLst/>
          </a:prstGeom>
        </p:spPr>
      </p:pic>
    </p:spTree>
    <p:extLst>
      <p:ext uri="{BB962C8B-B14F-4D97-AF65-F5344CB8AC3E}">
        <p14:creationId xmlns:p14="http://schemas.microsoft.com/office/powerpoint/2010/main" val="927229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8678"/>
            <a:ext cx="7886700" cy="1325563"/>
          </a:xfrm>
        </p:spPr>
        <p:txBody>
          <a:bodyPr/>
          <a:lstStyle/>
          <a:p>
            <a:r>
              <a:rPr lang="en-US" dirty="0"/>
              <a:t>Quick Sort vs. Merge Sort</a:t>
            </a:r>
          </a:p>
        </p:txBody>
      </p:sp>
      <p:sp>
        <p:nvSpPr>
          <p:cNvPr id="3" name="Content Placeholder 2"/>
          <p:cNvSpPr>
            <a:spLocks noGrp="1"/>
          </p:cNvSpPr>
          <p:nvPr>
            <p:ph idx="1"/>
          </p:nvPr>
        </p:nvSpPr>
        <p:spPr>
          <a:xfrm>
            <a:off x="628650" y="1033148"/>
            <a:ext cx="7886700" cy="4351338"/>
          </a:xfrm>
        </p:spPr>
        <p:txBody>
          <a:bodyPr>
            <a:normAutofit/>
          </a:bodyPr>
          <a:lstStyle/>
          <a:p>
            <a:r>
              <a:rPr lang="en-US" sz="2400" dirty="0"/>
              <a:t>Quick sort is usually preferred</a:t>
            </a:r>
          </a:p>
          <a:p>
            <a:pPr lvl="1"/>
            <a:r>
              <a:rPr lang="en-US" sz="2000" dirty="0"/>
              <a:t>Pivot point optimizations can improve performance</a:t>
            </a:r>
          </a:p>
          <a:p>
            <a:pPr lvl="1"/>
            <a:r>
              <a:rPr lang="en-US" sz="2000" dirty="0"/>
              <a:t>Quick sort is more “cache friendly”</a:t>
            </a:r>
          </a:p>
          <a:p>
            <a:pPr lvl="2"/>
            <a:r>
              <a:rPr lang="en-US" sz="1700" dirty="0"/>
              <a:t>Since only using one array, the same memory locations are accessed repeatedly and can be cached which results in a speed boost</a:t>
            </a:r>
          </a:p>
          <a:p>
            <a:pPr lvl="1"/>
            <a:r>
              <a:rPr lang="en-US" sz="2000" dirty="0"/>
              <a:t>Works well with arrays because it relies on fast direct access to elements</a:t>
            </a:r>
          </a:p>
          <a:p>
            <a:pPr lvl="1"/>
            <a:r>
              <a:rPr lang="en-US" sz="2000" dirty="0"/>
              <a:t>Doesn’t require allocating extra O(n) memory</a:t>
            </a:r>
          </a:p>
          <a:p>
            <a:endParaRPr lang="en-US" sz="2400" dirty="0"/>
          </a:p>
          <a:p>
            <a:r>
              <a:rPr lang="en-US" sz="2400" dirty="0"/>
              <a:t>Merge sort may be preferable if a stable sort is needed</a:t>
            </a:r>
          </a:p>
          <a:p>
            <a:pPr lvl="1"/>
            <a:r>
              <a:rPr lang="en-US" sz="2000" dirty="0"/>
              <a:t>i.e. Merge sort doesn’t reorder elements that are already sorted</a:t>
            </a:r>
          </a:p>
          <a:p>
            <a:pPr lvl="1"/>
            <a:r>
              <a:rPr lang="en-US" sz="2000" dirty="0"/>
              <a:t>Quick sort is non-stable and may reorder elements that are already sorted</a:t>
            </a:r>
          </a:p>
        </p:txBody>
      </p:sp>
    </p:spTree>
    <p:extLst>
      <p:ext uri="{BB962C8B-B14F-4D97-AF65-F5344CB8AC3E}">
        <p14:creationId xmlns:p14="http://schemas.microsoft.com/office/powerpoint/2010/main" val="113063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Stable Sort?</a:t>
            </a:r>
          </a:p>
        </p:txBody>
      </p:sp>
      <p:sp>
        <p:nvSpPr>
          <p:cNvPr id="3" name="Content Placeholder 2"/>
          <p:cNvSpPr>
            <a:spLocks noGrp="1"/>
          </p:cNvSpPr>
          <p:nvPr>
            <p:ph idx="1"/>
          </p:nvPr>
        </p:nvSpPr>
        <p:spPr/>
        <p:txBody>
          <a:bodyPr/>
          <a:lstStyle/>
          <a:p>
            <a:r>
              <a:rPr lang="en-US" dirty="0"/>
              <a:t>If you had a database of medical records and you wanted to sort the patient names by first AND last name</a:t>
            </a:r>
          </a:p>
          <a:p>
            <a:endParaRPr lang="en-US" dirty="0"/>
          </a:p>
          <a:p>
            <a:pPr lvl="1"/>
            <a:r>
              <a:rPr lang="en-US" dirty="0"/>
              <a:t>With a stable sort, you could sort the records by first name and then last name (the records would still stay in the same relative order of first name after sorting by last name.)</a:t>
            </a:r>
          </a:p>
          <a:p>
            <a:pPr lvl="1"/>
            <a:endParaRPr lang="en-US" dirty="0"/>
          </a:p>
          <a:p>
            <a:pPr lvl="1"/>
            <a:r>
              <a:rPr lang="en-US" dirty="0"/>
              <a:t>A non-stable sort only guarantees the current sorting criteria is satisfied</a:t>
            </a:r>
          </a:p>
          <a:p>
            <a:pPr lvl="1"/>
            <a:endParaRPr lang="en-US" dirty="0"/>
          </a:p>
          <a:p>
            <a:pPr lvl="1"/>
            <a:r>
              <a:rPr lang="en-US" dirty="0"/>
              <a:t>So a non-stable sort might disrupt the ordering of first names when it sorts the second time based on last names</a:t>
            </a:r>
          </a:p>
          <a:p>
            <a:pPr lvl="1"/>
            <a:endParaRPr lang="en-US" dirty="0"/>
          </a:p>
          <a:p>
            <a:pPr lvl="1"/>
            <a:r>
              <a:rPr lang="en-US" dirty="0"/>
              <a:t>This is due to the way the sorting algorithms are designed</a:t>
            </a:r>
          </a:p>
        </p:txBody>
      </p:sp>
    </p:spTree>
    <p:extLst>
      <p:ext uri="{BB962C8B-B14F-4D97-AF65-F5344CB8AC3E}">
        <p14:creationId xmlns:p14="http://schemas.microsoft.com/office/powerpoint/2010/main" val="184060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Sort</a:t>
            </a:r>
          </a:p>
        </p:txBody>
      </p:sp>
      <p:sp>
        <p:nvSpPr>
          <p:cNvPr id="3" name="Content Placeholder 2"/>
          <p:cNvSpPr>
            <a:spLocks noGrp="1"/>
          </p:cNvSpPr>
          <p:nvPr>
            <p:ph idx="1"/>
          </p:nvPr>
        </p:nvSpPr>
        <p:spPr/>
        <p:txBody>
          <a:bodyPr/>
          <a:lstStyle/>
          <a:p>
            <a:r>
              <a:rPr lang="en-US" dirty="0"/>
              <a:t>Treats the input as a collection of interleaved lists and sorts each list individually with a variant of insertion sort</a:t>
            </a:r>
          </a:p>
          <a:p>
            <a:endParaRPr lang="en-US" dirty="0"/>
          </a:p>
          <a:p>
            <a:r>
              <a:rPr lang="en-US" dirty="0"/>
              <a:t>A “gap value” is used to determine how many interleaved lists to use</a:t>
            </a:r>
          </a:p>
          <a:p>
            <a:endParaRPr lang="en-US" dirty="0"/>
          </a:p>
          <a:p>
            <a:r>
              <a:rPr lang="en-US" dirty="0"/>
              <a:t>For each interleaved list, if an element is at index “</a:t>
            </a:r>
            <a:r>
              <a:rPr lang="en-US" dirty="0" err="1"/>
              <a:t>i</a:t>
            </a:r>
            <a:r>
              <a:rPr lang="en-US" dirty="0"/>
              <a:t>”, the next element is at index “</a:t>
            </a:r>
            <a:r>
              <a:rPr lang="en-US" dirty="0" err="1"/>
              <a:t>i</a:t>
            </a:r>
            <a:r>
              <a:rPr lang="en-US" dirty="0"/>
              <a:t> + gap” value</a:t>
            </a:r>
          </a:p>
          <a:p>
            <a:endParaRPr lang="en-US" dirty="0"/>
          </a:p>
        </p:txBody>
      </p:sp>
    </p:spTree>
    <p:extLst>
      <p:ext uri="{BB962C8B-B14F-4D97-AF65-F5344CB8AC3E}">
        <p14:creationId xmlns:p14="http://schemas.microsoft.com/office/powerpoint/2010/main" val="3424107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Sort</a:t>
            </a:r>
          </a:p>
        </p:txBody>
      </p:sp>
      <p:sp>
        <p:nvSpPr>
          <p:cNvPr id="3" name="Content Placeholder 2"/>
          <p:cNvSpPr>
            <a:spLocks noGrp="1"/>
          </p:cNvSpPr>
          <p:nvPr>
            <p:ph idx="1"/>
          </p:nvPr>
        </p:nvSpPr>
        <p:spPr>
          <a:xfrm>
            <a:off x="628650" y="1659258"/>
            <a:ext cx="7886700" cy="4351338"/>
          </a:xfrm>
        </p:spPr>
        <p:txBody>
          <a:bodyPr>
            <a:normAutofit lnSpcReduction="10000"/>
          </a:bodyPr>
          <a:lstStyle/>
          <a:p>
            <a:r>
              <a:rPr lang="en-US" dirty="0"/>
              <a:t>You can pick multiple gap values to run to increase performance</a:t>
            </a:r>
          </a:p>
          <a:p>
            <a:r>
              <a:rPr lang="en-US" dirty="0"/>
              <a:t>A common option is to choose powers of 2 minus 1, in descending order</a:t>
            </a:r>
          </a:p>
          <a:p>
            <a:pPr lvl="1"/>
            <a:r>
              <a:rPr lang="en-US" dirty="0"/>
              <a:t>Ex: For an array of size 100, gap values would be 63, 31, 15, 7, 3, and 1</a:t>
            </a:r>
          </a:p>
          <a:p>
            <a:pPr lvl="1"/>
            <a:endParaRPr lang="en-US" dirty="0"/>
          </a:p>
          <a:p>
            <a:r>
              <a:rPr lang="en-US" dirty="0"/>
              <a:t>Shell sort ends with a final gap value of 1, to finish with the regular insertion sort</a:t>
            </a:r>
          </a:p>
          <a:p>
            <a:endParaRPr lang="en-US" dirty="0"/>
          </a:p>
          <a:p>
            <a:r>
              <a:rPr lang="en-US" dirty="0"/>
              <a:t>This gap selection technique results in shell sort's time complexity being no worse than O(N^3/2)</a:t>
            </a:r>
          </a:p>
          <a:p>
            <a:endParaRPr lang="en-US" dirty="0"/>
          </a:p>
          <a:p>
            <a:r>
              <a:rPr lang="en-US" dirty="0"/>
              <a:t>However, Shell sort will correctly sort arrays using any positive integer gap values in any order, provided a gap value of 1 is included</a:t>
            </a:r>
          </a:p>
        </p:txBody>
      </p:sp>
    </p:spTree>
    <p:extLst>
      <p:ext uri="{BB962C8B-B14F-4D97-AF65-F5344CB8AC3E}">
        <p14:creationId xmlns:p14="http://schemas.microsoft.com/office/powerpoint/2010/main" val="1828313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Sort vs. Regular Insertion Sort</a:t>
            </a:r>
          </a:p>
        </p:txBody>
      </p:sp>
      <p:sp>
        <p:nvSpPr>
          <p:cNvPr id="3" name="Content Placeholder 2"/>
          <p:cNvSpPr>
            <a:spLocks noGrp="1"/>
          </p:cNvSpPr>
          <p:nvPr>
            <p:ph idx="1"/>
          </p:nvPr>
        </p:nvSpPr>
        <p:spPr/>
        <p:txBody>
          <a:bodyPr/>
          <a:lstStyle/>
          <a:p>
            <a:r>
              <a:rPr lang="en-US" dirty="0"/>
              <a:t>Shell sort performs well when elements need to be moved large distances</a:t>
            </a:r>
          </a:p>
          <a:p>
            <a:endParaRPr lang="en-US" dirty="0"/>
          </a:p>
          <a:p>
            <a:r>
              <a:rPr lang="en-US" dirty="0"/>
              <a:t>An element get moved multiple indexes for each swap (depends on the gap value)</a:t>
            </a:r>
          </a:p>
          <a:p>
            <a:endParaRPr lang="en-US" dirty="0"/>
          </a:p>
          <a:p>
            <a:r>
              <a:rPr lang="en-US" dirty="0"/>
              <a:t>Example: a list of numbers is almost in increasing order except a couple of the lowest values are at the end</a:t>
            </a:r>
          </a:p>
          <a:p>
            <a:pPr lvl="1"/>
            <a:r>
              <a:rPr lang="en-US" dirty="0"/>
              <a:t>They’ll need to be swapped all the way to the beginning of the list</a:t>
            </a:r>
          </a:p>
        </p:txBody>
      </p:sp>
    </p:spTree>
    <p:extLst>
      <p:ext uri="{BB962C8B-B14F-4D97-AF65-F5344CB8AC3E}">
        <p14:creationId xmlns:p14="http://schemas.microsoft.com/office/powerpoint/2010/main" val="210396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Zybooks</a:t>
            </a:r>
            <a:r>
              <a:rPr lang="en-US" dirty="0"/>
              <a:t> Sections</a:t>
            </a:r>
          </a:p>
        </p:txBody>
      </p:sp>
      <p:sp>
        <p:nvSpPr>
          <p:cNvPr id="3" name="Content Placeholder 2"/>
          <p:cNvSpPr>
            <a:spLocks noGrp="1"/>
          </p:cNvSpPr>
          <p:nvPr>
            <p:ph idx="1"/>
          </p:nvPr>
        </p:nvSpPr>
        <p:spPr/>
        <p:txBody>
          <a:bodyPr/>
          <a:lstStyle/>
          <a:p>
            <a:r>
              <a:rPr lang="en-US" dirty="0"/>
              <a:t>1.7, 1.8, 1.10 – 1.15</a:t>
            </a:r>
          </a:p>
        </p:txBody>
      </p:sp>
    </p:spTree>
    <p:extLst>
      <p:ext uri="{BB962C8B-B14F-4D97-AF65-F5344CB8AC3E}">
        <p14:creationId xmlns:p14="http://schemas.microsoft.com/office/powerpoint/2010/main" val="297553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This Week</a:t>
            </a:r>
          </a:p>
        </p:txBody>
      </p:sp>
      <p:sp>
        <p:nvSpPr>
          <p:cNvPr id="3" name="Content Placeholder 2"/>
          <p:cNvSpPr>
            <a:spLocks noGrp="1"/>
          </p:cNvSpPr>
          <p:nvPr>
            <p:ph idx="1"/>
          </p:nvPr>
        </p:nvSpPr>
        <p:spPr/>
        <p:txBody>
          <a:bodyPr/>
          <a:lstStyle/>
          <a:p>
            <a:r>
              <a:rPr lang="en-US" dirty="0"/>
              <a:t>Topic: Sorting</a:t>
            </a:r>
          </a:p>
          <a:p>
            <a:r>
              <a:rPr lang="en-US" dirty="0"/>
              <a:t>Due next Tuesday 11:59pm</a:t>
            </a:r>
          </a:p>
        </p:txBody>
      </p:sp>
    </p:spTree>
    <p:extLst>
      <p:ext uri="{BB962C8B-B14F-4D97-AF65-F5344CB8AC3E}">
        <p14:creationId xmlns:p14="http://schemas.microsoft.com/office/powerpoint/2010/main" val="81097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8F46-AD47-4588-84AF-3774D3A47370}"/>
              </a:ext>
            </a:extLst>
          </p:cNvPr>
          <p:cNvSpPr>
            <a:spLocks noGrp="1"/>
          </p:cNvSpPr>
          <p:nvPr>
            <p:ph type="title"/>
          </p:nvPr>
        </p:nvSpPr>
        <p:spPr/>
        <p:txBody>
          <a:bodyPr/>
          <a:lstStyle/>
          <a:p>
            <a:r>
              <a:rPr lang="en-US" dirty="0"/>
              <a:t>Don’t forget to do the quizzes</a:t>
            </a:r>
          </a:p>
        </p:txBody>
      </p:sp>
      <p:sp>
        <p:nvSpPr>
          <p:cNvPr id="3" name="Content Placeholder 2">
            <a:extLst>
              <a:ext uri="{FF2B5EF4-FFF2-40B4-BE49-F238E27FC236}">
                <a16:creationId xmlns:a16="http://schemas.microsoft.com/office/drawing/2014/main" id="{60BDBC89-DF25-4142-B530-21ABDD1952D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91936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This Week</a:t>
            </a:r>
          </a:p>
        </p:txBody>
      </p:sp>
      <p:sp>
        <p:nvSpPr>
          <p:cNvPr id="3" name="Content Placeholder 2"/>
          <p:cNvSpPr>
            <a:spLocks noGrp="1"/>
          </p:cNvSpPr>
          <p:nvPr>
            <p:ph idx="1"/>
          </p:nvPr>
        </p:nvSpPr>
        <p:spPr/>
        <p:txBody>
          <a:bodyPr/>
          <a:lstStyle/>
          <a:p>
            <a:r>
              <a:rPr lang="en-US" dirty="0"/>
              <a:t>Topic: Quicksort</a:t>
            </a:r>
          </a:p>
          <a:p>
            <a:r>
              <a:rPr lang="en-US" dirty="0"/>
              <a:t>Due next Tuesday 11:59pm</a:t>
            </a:r>
          </a:p>
        </p:txBody>
      </p:sp>
    </p:spTree>
    <p:extLst>
      <p:ext uri="{BB962C8B-B14F-4D97-AF65-F5344CB8AC3E}">
        <p14:creationId xmlns:p14="http://schemas.microsoft.com/office/powerpoint/2010/main" val="1102372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2710" y="172121"/>
            <a:ext cx="8629243" cy="6468355"/>
          </a:xfrm>
          <a:prstGeom prst="rect">
            <a:avLst/>
          </a:prstGeom>
        </p:spPr>
      </p:pic>
      <p:sp>
        <p:nvSpPr>
          <p:cNvPr id="5" name="TextBox 4"/>
          <p:cNvSpPr txBox="1"/>
          <p:nvPr/>
        </p:nvSpPr>
        <p:spPr>
          <a:xfrm>
            <a:off x="137160" y="172120"/>
            <a:ext cx="8107680" cy="584775"/>
          </a:xfrm>
          <a:prstGeom prst="rect">
            <a:avLst/>
          </a:prstGeom>
          <a:solidFill>
            <a:schemeClr val="bg1"/>
          </a:solidFill>
          <a:ln>
            <a:noFill/>
          </a:ln>
        </p:spPr>
        <p:txBody>
          <a:bodyPr wrap="square" rtlCol="0">
            <a:spAutoFit/>
          </a:bodyPr>
          <a:lstStyle/>
          <a:p>
            <a:r>
              <a:rPr lang="en-US" sz="3200" b="1" u="sng" dirty="0"/>
              <a:t>Review of Constructor</a:t>
            </a:r>
          </a:p>
        </p:txBody>
      </p:sp>
    </p:spTree>
    <p:extLst>
      <p:ext uri="{BB962C8B-B14F-4D97-AF65-F5344CB8AC3E}">
        <p14:creationId xmlns:p14="http://schemas.microsoft.com/office/powerpoint/2010/main" val="377764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2	</a:t>
            </a:r>
          </a:p>
        </p:txBody>
      </p:sp>
      <p:sp>
        <p:nvSpPr>
          <p:cNvPr id="3" name="Subtitle 2"/>
          <p:cNvSpPr>
            <a:spLocks noGrp="1"/>
          </p:cNvSpPr>
          <p:nvPr>
            <p:ph type="subTitle" idx="1"/>
          </p:nvPr>
        </p:nvSpPr>
        <p:spPr/>
        <p:txBody>
          <a:bodyPr/>
          <a:lstStyle/>
          <a:p>
            <a:r>
              <a:rPr lang="en-US" dirty="0"/>
              <a:t>Sorting</a:t>
            </a:r>
          </a:p>
        </p:txBody>
      </p:sp>
    </p:spTree>
    <p:extLst>
      <p:ext uri="{BB962C8B-B14F-4D97-AF65-F5344CB8AC3E}">
        <p14:creationId xmlns:p14="http://schemas.microsoft.com/office/powerpoint/2010/main" val="4089824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Algorithms</a:t>
            </a:r>
          </a:p>
        </p:txBody>
      </p:sp>
      <p:sp>
        <p:nvSpPr>
          <p:cNvPr id="3" name="Content Placeholder 2"/>
          <p:cNvSpPr>
            <a:spLocks noGrp="1"/>
          </p:cNvSpPr>
          <p:nvPr>
            <p:ph idx="1"/>
          </p:nvPr>
        </p:nvSpPr>
        <p:spPr/>
        <p:txBody>
          <a:bodyPr/>
          <a:lstStyle/>
          <a:p>
            <a:r>
              <a:rPr lang="en-US" dirty="0"/>
              <a:t>A recursive algorithm is an algorithm that breaks the problem into smaller sub problems and applies the algorithm itself to solve the smaller sub problems.</a:t>
            </a:r>
          </a:p>
          <a:p>
            <a:endParaRPr lang="en-US" dirty="0"/>
          </a:p>
          <a:p>
            <a:r>
              <a:rPr lang="en-US" dirty="0"/>
              <a:t>Because a problem cannot be endlessly divided into smaller sub problems, a recursive algorithm must have a base case:</a:t>
            </a:r>
          </a:p>
          <a:p>
            <a:pPr lvl="1"/>
            <a:r>
              <a:rPr lang="en-US" dirty="0"/>
              <a:t>A case where a recursive algorithm completes without applying itself to a smaller sub problem.</a:t>
            </a:r>
          </a:p>
        </p:txBody>
      </p:sp>
    </p:spTree>
    <p:extLst>
      <p:ext uri="{BB962C8B-B14F-4D97-AF65-F5344CB8AC3E}">
        <p14:creationId xmlns:p14="http://schemas.microsoft.com/office/powerpoint/2010/main" val="4234503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472"/>
            <a:ext cx="7886700" cy="1325563"/>
          </a:xfrm>
        </p:spPr>
        <p:txBody>
          <a:bodyPr/>
          <a:lstStyle/>
          <a:p>
            <a:r>
              <a:rPr lang="en-US" dirty="0"/>
              <a:t>Recursive Algorithms</a:t>
            </a:r>
          </a:p>
        </p:txBody>
      </p:sp>
      <p:sp>
        <p:nvSpPr>
          <p:cNvPr id="3" name="Content Placeholder 2"/>
          <p:cNvSpPr>
            <a:spLocks noGrp="1"/>
          </p:cNvSpPr>
          <p:nvPr>
            <p:ph idx="1"/>
          </p:nvPr>
        </p:nvSpPr>
        <p:spPr>
          <a:xfrm>
            <a:off x="628650" y="975946"/>
            <a:ext cx="7886700" cy="5201017"/>
          </a:xfrm>
        </p:spPr>
        <p:txBody>
          <a:bodyPr/>
          <a:lstStyle/>
          <a:p>
            <a:r>
              <a:rPr lang="en-US" dirty="0"/>
              <a:t>Algorithm to sum all positive integers less than or equal to a given number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400" dirty="0"/>
              <a:t>Example:</a:t>
            </a:r>
          </a:p>
          <a:p>
            <a:pPr lvl="1"/>
            <a:r>
              <a:rPr lang="en-US" sz="2000" dirty="0"/>
              <a:t>If the initial call to the algorithm was N=5, the result would equal 5 + 4 + 3 + 2 + 1 + 0 which is 15</a:t>
            </a:r>
          </a:p>
        </p:txBody>
      </p:sp>
      <p:pic>
        <p:nvPicPr>
          <p:cNvPr id="4" name="Picture 3"/>
          <p:cNvPicPr>
            <a:picLocks noChangeAspect="1"/>
          </p:cNvPicPr>
          <p:nvPr/>
        </p:nvPicPr>
        <p:blipFill>
          <a:blip r:embed="rId2"/>
          <a:stretch>
            <a:fillRect/>
          </a:stretch>
        </p:blipFill>
        <p:spPr>
          <a:xfrm>
            <a:off x="482730" y="1756082"/>
            <a:ext cx="8032620" cy="2838316"/>
          </a:xfrm>
          <a:prstGeom prst="rect">
            <a:avLst/>
          </a:prstGeom>
        </p:spPr>
      </p:pic>
    </p:spTree>
    <p:extLst>
      <p:ext uri="{BB962C8B-B14F-4D97-AF65-F5344CB8AC3E}">
        <p14:creationId xmlns:p14="http://schemas.microsoft.com/office/powerpoint/2010/main" val="99416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p:txBody>
          <a:bodyPr>
            <a:normAutofit/>
          </a:bodyPr>
          <a:lstStyle/>
          <a:p>
            <a:r>
              <a:rPr lang="en-US" dirty="0"/>
              <a:t>Sorting method that treats the input as a sorted part and an unsorted part</a:t>
            </a:r>
          </a:p>
          <a:p>
            <a:endParaRPr lang="en-US" dirty="0"/>
          </a:p>
          <a:p>
            <a:r>
              <a:rPr lang="en-US" dirty="0"/>
              <a:t>Repeatedly selects the proper next value to put in the sorted part</a:t>
            </a:r>
          </a:p>
          <a:p>
            <a:pPr lvl="1"/>
            <a:r>
              <a:rPr lang="en-US" dirty="0"/>
              <a:t>Can be either the lowest or highest value</a:t>
            </a:r>
          </a:p>
          <a:p>
            <a:pPr lvl="1"/>
            <a:endParaRPr lang="en-US" dirty="0"/>
          </a:p>
          <a:p>
            <a:r>
              <a:rPr lang="en-US" dirty="0"/>
              <a:t>Elements to the left of “</a:t>
            </a:r>
            <a:r>
              <a:rPr lang="en-US" dirty="0" err="1"/>
              <a:t>i</a:t>
            </a:r>
            <a:r>
              <a:rPr lang="en-US" dirty="0"/>
              <a:t>” are sorted and elements to the right of “</a:t>
            </a:r>
            <a:r>
              <a:rPr lang="en-US" dirty="0" err="1"/>
              <a:t>i</a:t>
            </a:r>
            <a:r>
              <a:rPr lang="en-US" dirty="0"/>
              <a:t>” are unsorted</a:t>
            </a:r>
          </a:p>
          <a:p>
            <a:endParaRPr lang="en-US" dirty="0"/>
          </a:p>
          <a:p>
            <a:r>
              <a:rPr lang="en-US" dirty="0"/>
              <a:t>All elements on the right side are scanned to find the next value to add to the left side</a:t>
            </a:r>
          </a:p>
        </p:txBody>
      </p:sp>
    </p:spTree>
    <p:extLst>
      <p:ext uri="{BB962C8B-B14F-4D97-AF65-F5344CB8AC3E}">
        <p14:creationId xmlns:p14="http://schemas.microsoft.com/office/powerpoint/2010/main" val="63055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10" y="-109365"/>
            <a:ext cx="7886700" cy="1325563"/>
          </a:xfrm>
        </p:spPr>
        <p:txBody>
          <a:bodyPr/>
          <a:lstStyle/>
          <a:p>
            <a:r>
              <a:rPr lang="en-US" dirty="0"/>
              <a:t>Selection Sort</a:t>
            </a:r>
          </a:p>
        </p:txBody>
      </p:sp>
      <p:sp>
        <p:nvSpPr>
          <p:cNvPr id="3" name="Content Placeholder 2"/>
          <p:cNvSpPr>
            <a:spLocks noGrp="1"/>
          </p:cNvSpPr>
          <p:nvPr>
            <p:ph idx="1"/>
          </p:nvPr>
        </p:nvSpPr>
        <p:spPr>
          <a:xfrm>
            <a:off x="826770" y="1886585"/>
            <a:ext cx="7886700" cy="4351338"/>
          </a:xfrm>
        </p:spPr>
        <p:txBody>
          <a:bodyPr/>
          <a:lstStyle/>
          <a:p>
            <a:endParaRPr lang="en-US"/>
          </a:p>
        </p:txBody>
      </p:sp>
      <p:pic>
        <p:nvPicPr>
          <p:cNvPr id="4" name="Picture 3"/>
          <p:cNvPicPr>
            <a:picLocks noChangeAspect="1"/>
          </p:cNvPicPr>
          <p:nvPr/>
        </p:nvPicPr>
        <p:blipFill>
          <a:blip r:embed="rId2"/>
          <a:stretch>
            <a:fillRect/>
          </a:stretch>
        </p:blipFill>
        <p:spPr>
          <a:xfrm>
            <a:off x="0" y="885743"/>
            <a:ext cx="9144000" cy="5975139"/>
          </a:xfrm>
          <a:prstGeom prst="rect">
            <a:avLst/>
          </a:prstGeom>
        </p:spPr>
      </p:pic>
    </p:spTree>
    <p:extLst>
      <p:ext uri="{BB962C8B-B14F-4D97-AF65-F5344CB8AC3E}">
        <p14:creationId xmlns:p14="http://schemas.microsoft.com/office/powerpoint/2010/main" val="1234968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1074</TotalTime>
  <Words>1171</Words>
  <Application>Microsoft Office PowerPoint</Application>
  <PresentationFormat>On-screen Show (4:3)</PresentationFormat>
  <Paragraphs>155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Review Quiz Last Week</vt:lpstr>
      <vt:lpstr>Assignment 2 Solution</vt:lpstr>
      <vt:lpstr>Don’t forget to do the quizzes</vt:lpstr>
      <vt:lpstr>PowerPoint Presentation</vt:lpstr>
      <vt:lpstr>Lecture 2 </vt:lpstr>
      <vt:lpstr>Recursive Algorithms</vt:lpstr>
      <vt:lpstr>Recursive Algorithms</vt:lpstr>
      <vt:lpstr>Selection Sort</vt:lpstr>
      <vt:lpstr>Selection Sort</vt:lpstr>
      <vt:lpstr>Selection Sort</vt:lpstr>
      <vt:lpstr>Insertion Sort</vt:lpstr>
      <vt:lpstr>Insertion Sort</vt:lpstr>
      <vt:lpstr>Insertion Sort</vt:lpstr>
      <vt:lpstr>Selection Sort vs. Insertion Sort</vt:lpstr>
      <vt:lpstr>Quick Sort</vt:lpstr>
      <vt:lpstr>Quick Sort</vt:lpstr>
      <vt:lpstr>Quick Sort</vt:lpstr>
      <vt:lpstr>Quick Sort</vt:lpstr>
      <vt:lpstr>Break Time?</vt:lpstr>
      <vt:lpstr>Merge Sort</vt:lpstr>
      <vt:lpstr>Merge sort</vt:lpstr>
      <vt:lpstr>Merge Sort</vt:lpstr>
      <vt:lpstr>Quick Sort vs. Merge Sort</vt:lpstr>
      <vt:lpstr>What is a Stable Sort?</vt:lpstr>
      <vt:lpstr>Shell Sort</vt:lpstr>
      <vt:lpstr>Shell Sort</vt:lpstr>
      <vt:lpstr>Shell Sort vs. Regular Insertion Sort</vt:lpstr>
      <vt:lpstr>Zybooks Sections</vt:lpstr>
      <vt:lpstr>Quiz This Week</vt:lpstr>
      <vt:lpstr>Assignment This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McCloskey</dc:creator>
  <cp:keywords/>
  <cp:lastModifiedBy>BE</cp:lastModifiedBy>
  <cp:revision>81</cp:revision>
  <dcterms:created xsi:type="dcterms:W3CDTF">2017-02-22T04:38:41Z</dcterms:created>
  <dcterms:modified xsi:type="dcterms:W3CDTF">2019-09-05T02:33:23Z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M SIP Document Sensitivity">
    <vt:lpwstr/>
  </property>
  <property fmtid="{D5CDD505-2E9C-101B-9397-08002B2CF9AE}" pid="3" name="Document Author">
    <vt:lpwstr>ACCT03\mccloskm</vt:lpwstr>
  </property>
  <property fmtid="{D5CDD505-2E9C-101B-9397-08002B2CF9AE}" pid="4" name="Document Sensitivity">
    <vt:lpwstr>1</vt:lpwstr>
  </property>
  <property fmtid="{D5CDD505-2E9C-101B-9397-08002B2CF9AE}" pid="5" name="ThirdParty">
    <vt:lpwstr/>
  </property>
  <property fmtid="{D5CDD505-2E9C-101B-9397-08002B2CF9AE}" pid="6" name="OCI Restriction">
    <vt:bool>false</vt:bool>
  </property>
  <property fmtid="{D5CDD505-2E9C-101B-9397-08002B2CF9AE}" pid="7" name="OCI Additional Info">
    <vt:lpwstr/>
  </property>
  <property fmtid="{D5CDD505-2E9C-101B-9397-08002B2CF9AE}" pid="8" name="Allow Header Overwrite">
    <vt:bool>false</vt:bool>
  </property>
  <property fmtid="{D5CDD505-2E9C-101B-9397-08002B2CF9AE}" pid="9" name="Allow Footer Overwrite">
    <vt:bool>false</vt:bool>
  </property>
  <property fmtid="{D5CDD505-2E9C-101B-9397-08002B2CF9AE}" pid="10" name="Multiple Selected">
    <vt:lpwstr>-1</vt:lpwstr>
  </property>
  <property fmtid="{D5CDD505-2E9C-101B-9397-08002B2CF9AE}" pid="11" name="SIPLongWording">
    <vt:lpwstr/>
  </property>
  <property fmtid="{D5CDD505-2E9C-101B-9397-08002B2CF9AE}" pid="12" name="checkedProgramsCount">
    <vt:i4>0</vt:i4>
  </property>
  <property fmtid="{D5CDD505-2E9C-101B-9397-08002B2CF9AE}" pid="13" name="ExpCountry">
    <vt:lpwstr/>
  </property>
</Properties>
</file>